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notesMasterIdLst>
    <p:notesMasterId r:id="rId428"/>
  </p:notesMasterIdLst>
  <p:sldIdLst>
    <p:sldId id="256" r:id="rId3"/>
    <p:sldId id="712" r:id="rId4"/>
    <p:sldId id="713" r:id="rId5"/>
    <p:sldId id="714" r:id="rId6"/>
    <p:sldId id="71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22" r:id="rId162"/>
    <p:sldId id="423" r:id="rId163"/>
    <p:sldId id="424" r:id="rId164"/>
    <p:sldId id="425" r:id="rId165"/>
    <p:sldId id="426" r:id="rId166"/>
    <p:sldId id="427" r:id="rId167"/>
    <p:sldId id="428" r:id="rId168"/>
    <p:sldId id="429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441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52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7" r:id="rId218"/>
    <p:sldId id="488" r:id="rId219"/>
    <p:sldId id="489" r:id="rId220"/>
    <p:sldId id="490" r:id="rId221"/>
    <p:sldId id="491" r:id="rId222"/>
    <p:sldId id="492" r:id="rId223"/>
    <p:sldId id="493" r:id="rId224"/>
    <p:sldId id="494" r:id="rId225"/>
    <p:sldId id="495" r:id="rId226"/>
    <p:sldId id="496" r:id="rId227"/>
    <p:sldId id="497" r:id="rId228"/>
    <p:sldId id="498" r:id="rId229"/>
    <p:sldId id="499" r:id="rId230"/>
    <p:sldId id="500" r:id="rId231"/>
    <p:sldId id="501" r:id="rId232"/>
    <p:sldId id="502" r:id="rId233"/>
    <p:sldId id="503" r:id="rId234"/>
    <p:sldId id="504" r:id="rId235"/>
    <p:sldId id="505" r:id="rId236"/>
    <p:sldId id="509" r:id="rId237"/>
    <p:sldId id="510" r:id="rId238"/>
    <p:sldId id="511" r:id="rId239"/>
    <p:sldId id="512" r:id="rId240"/>
    <p:sldId id="513" r:id="rId241"/>
    <p:sldId id="514" r:id="rId242"/>
    <p:sldId id="515" r:id="rId243"/>
    <p:sldId id="516" r:id="rId244"/>
    <p:sldId id="517" r:id="rId245"/>
    <p:sldId id="518" r:id="rId246"/>
    <p:sldId id="519" r:id="rId247"/>
    <p:sldId id="520" r:id="rId248"/>
    <p:sldId id="521" r:id="rId249"/>
    <p:sldId id="522" r:id="rId250"/>
    <p:sldId id="523" r:id="rId251"/>
    <p:sldId id="524" r:id="rId252"/>
    <p:sldId id="525" r:id="rId253"/>
    <p:sldId id="529" r:id="rId254"/>
    <p:sldId id="530" r:id="rId255"/>
    <p:sldId id="531" r:id="rId256"/>
    <p:sldId id="532" r:id="rId257"/>
    <p:sldId id="533" r:id="rId258"/>
    <p:sldId id="534" r:id="rId259"/>
    <p:sldId id="535" r:id="rId260"/>
    <p:sldId id="536" r:id="rId261"/>
    <p:sldId id="537" r:id="rId262"/>
    <p:sldId id="538" r:id="rId263"/>
    <p:sldId id="539" r:id="rId264"/>
    <p:sldId id="540" r:id="rId265"/>
    <p:sldId id="541" r:id="rId266"/>
    <p:sldId id="542" r:id="rId267"/>
    <p:sldId id="543" r:id="rId268"/>
    <p:sldId id="544" r:id="rId269"/>
    <p:sldId id="545" r:id="rId270"/>
    <p:sldId id="546" r:id="rId271"/>
    <p:sldId id="547" r:id="rId272"/>
    <p:sldId id="548" r:id="rId273"/>
    <p:sldId id="549" r:id="rId274"/>
    <p:sldId id="550" r:id="rId275"/>
    <p:sldId id="551" r:id="rId276"/>
    <p:sldId id="552" r:id="rId277"/>
    <p:sldId id="553" r:id="rId278"/>
    <p:sldId id="554" r:id="rId279"/>
    <p:sldId id="558" r:id="rId280"/>
    <p:sldId id="559" r:id="rId281"/>
    <p:sldId id="560" r:id="rId282"/>
    <p:sldId id="561" r:id="rId283"/>
    <p:sldId id="562" r:id="rId284"/>
    <p:sldId id="563" r:id="rId285"/>
    <p:sldId id="564" r:id="rId286"/>
    <p:sldId id="565" r:id="rId287"/>
    <p:sldId id="566" r:id="rId288"/>
    <p:sldId id="567" r:id="rId289"/>
    <p:sldId id="568" r:id="rId290"/>
    <p:sldId id="569" r:id="rId291"/>
    <p:sldId id="570" r:id="rId292"/>
    <p:sldId id="571" r:id="rId293"/>
    <p:sldId id="572" r:id="rId294"/>
    <p:sldId id="573" r:id="rId295"/>
    <p:sldId id="574" r:id="rId296"/>
    <p:sldId id="575" r:id="rId297"/>
    <p:sldId id="576" r:id="rId298"/>
    <p:sldId id="577" r:id="rId299"/>
    <p:sldId id="578" r:id="rId300"/>
    <p:sldId id="579" r:id="rId301"/>
    <p:sldId id="580" r:id="rId302"/>
    <p:sldId id="581" r:id="rId303"/>
    <p:sldId id="582" r:id="rId304"/>
    <p:sldId id="583" r:id="rId305"/>
    <p:sldId id="584" r:id="rId306"/>
    <p:sldId id="585" r:id="rId307"/>
    <p:sldId id="586" r:id="rId308"/>
    <p:sldId id="587" r:id="rId309"/>
    <p:sldId id="588" r:id="rId310"/>
    <p:sldId id="589" r:id="rId311"/>
    <p:sldId id="590" r:id="rId312"/>
    <p:sldId id="591" r:id="rId313"/>
    <p:sldId id="592" r:id="rId314"/>
    <p:sldId id="593" r:id="rId315"/>
    <p:sldId id="594" r:id="rId316"/>
    <p:sldId id="595" r:id="rId317"/>
    <p:sldId id="596" r:id="rId318"/>
    <p:sldId id="597" r:id="rId319"/>
    <p:sldId id="598" r:id="rId320"/>
    <p:sldId id="599" r:id="rId321"/>
    <p:sldId id="600" r:id="rId322"/>
    <p:sldId id="601" r:id="rId323"/>
    <p:sldId id="602" r:id="rId324"/>
    <p:sldId id="603" r:id="rId325"/>
    <p:sldId id="604" r:id="rId326"/>
    <p:sldId id="605" r:id="rId327"/>
    <p:sldId id="606" r:id="rId328"/>
    <p:sldId id="607" r:id="rId329"/>
    <p:sldId id="608" r:id="rId330"/>
    <p:sldId id="609" r:id="rId331"/>
    <p:sldId id="610" r:id="rId332"/>
    <p:sldId id="611" r:id="rId333"/>
    <p:sldId id="615" r:id="rId334"/>
    <p:sldId id="616" r:id="rId335"/>
    <p:sldId id="617" r:id="rId336"/>
    <p:sldId id="618" r:id="rId337"/>
    <p:sldId id="619" r:id="rId338"/>
    <p:sldId id="620" r:id="rId339"/>
    <p:sldId id="621" r:id="rId340"/>
    <p:sldId id="622" r:id="rId341"/>
    <p:sldId id="623" r:id="rId342"/>
    <p:sldId id="624" r:id="rId343"/>
    <p:sldId id="625" r:id="rId344"/>
    <p:sldId id="626" r:id="rId345"/>
    <p:sldId id="627" r:id="rId346"/>
    <p:sldId id="628" r:id="rId347"/>
    <p:sldId id="629" r:id="rId348"/>
    <p:sldId id="630" r:id="rId349"/>
    <p:sldId id="631" r:id="rId350"/>
    <p:sldId id="632" r:id="rId351"/>
    <p:sldId id="633" r:id="rId352"/>
    <p:sldId id="634" r:id="rId353"/>
    <p:sldId id="635" r:id="rId354"/>
    <p:sldId id="636" r:id="rId355"/>
    <p:sldId id="637" r:id="rId356"/>
    <p:sldId id="638" r:id="rId357"/>
    <p:sldId id="639" r:id="rId358"/>
    <p:sldId id="640" r:id="rId359"/>
    <p:sldId id="641" r:id="rId360"/>
    <p:sldId id="642" r:id="rId361"/>
    <p:sldId id="643" r:id="rId362"/>
    <p:sldId id="644" r:id="rId363"/>
    <p:sldId id="645" r:id="rId364"/>
    <p:sldId id="646" r:id="rId365"/>
    <p:sldId id="647" r:id="rId366"/>
    <p:sldId id="648" r:id="rId367"/>
    <p:sldId id="649" r:id="rId368"/>
    <p:sldId id="653" r:id="rId369"/>
    <p:sldId id="654" r:id="rId370"/>
    <p:sldId id="655" r:id="rId371"/>
    <p:sldId id="656" r:id="rId372"/>
    <p:sldId id="657" r:id="rId373"/>
    <p:sldId id="658" r:id="rId374"/>
    <p:sldId id="659" r:id="rId375"/>
    <p:sldId id="660" r:id="rId376"/>
    <p:sldId id="661" r:id="rId377"/>
    <p:sldId id="662" r:id="rId378"/>
    <p:sldId id="663" r:id="rId379"/>
    <p:sldId id="664" r:id="rId380"/>
    <p:sldId id="665" r:id="rId381"/>
    <p:sldId id="666" r:id="rId382"/>
    <p:sldId id="667" r:id="rId383"/>
    <p:sldId id="668" r:id="rId384"/>
    <p:sldId id="669" r:id="rId385"/>
    <p:sldId id="670" r:id="rId386"/>
    <p:sldId id="671" r:id="rId387"/>
    <p:sldId id="672" r:id="rId388"/>
    <p:sldId id="673" r:id="rId389"/>
    <p:sldId id="674" r:id="rId390"/>
    <p:sldId id="675" r:id="rId391"/>
    <p:sldId id="676" r:id="rId392"/>
    <p:sldId id="677" r:id="rId393"/>
    <p:sldId id="678" r:id="rId394"/>
    <p:sldId id="679" r:id="rId395"/>
    <p:sldId id="680" r:id="rId396"/>
    <p:sldId id="681" r:id="rId397"/>
    <p:sldId id="682" r:id="rId398"/>
    <p:sldId id="683" r:id="rId399"/>
    <p:sldId id="684" r:id="rId400"/>
    <p:sldId id="685" r:id="rId401"/>
    <p:sldId id="686" r:id="rId402"/>
    <p:sldId id="687" r:id="rId403"/>
    <p:sldId id="688" r:id="rId404"/>
    <p:sldId id="689" r:id="rId405"/>
    <p:sldId id="690" r:id="rId406"/>
    <p:sldId id="691" r:id="rId407"/>
    <p:sldId id="692" r:id="rId408"/>
    <p:sldId id="693" r:id="rId409"/>
    <p:sldId id="694" r:id="rId410"/>
    <p:sldId id="695" r:id="rId411"/>
    <p:sldId id="696" r:id="rId412"/>
    <p:sldId id="697" r:id="rId413"/>
    <p:sldId id="698" r:id="rId414"/>
    <p:sldId id="699" r:id="rId415"/>
    <p:sldId id="700" r:id="rId416"/>
    <p:sldId id="701" r:id="rId417"/>
    <p:sldId id="702" r:id="rId418"/>
    <p:sldId id="703" r:id="rId419"/>
    <p:sldId id="704" r:id="rId420"/>
    <p:sldId id="705" r:id="rId421"/>
    <p:sldId id="706" r:id="rId422"/>
    <p:sldId id="707" r:id="rId423"/>
    <p:sldId id="708" r:id="rId424"/>
    <p:sldId id="709" r:id="rId425"/>
    <p:sldId id="710" r:id="rId426"/>
    <p:sldId id="711" r:id="rId4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66" Type="http://schemas.openxmlformats.org/officeDocument/2006/relationships/slide" Target="slides/slide364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268" Type="http://schemas.openxmlformats.org/officeDocument/2006/relationships/slide" Target="slides/slide266.xml"/><Relationship Id="rId32" Type="http://schemas.openxmlformats.org/officeDocument/2006/relationships/slide" Target="slides/slide30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377" Type="http://schemas.openxmlformats.org/officeDocument/2006/relationships/slide" Target="slides/slide375.xml"/><Relationship Id="rId5" Type="http://schemas.openxmlformats.org/officeDocument/2006/relationships/slide" Target="slides/slide3.xml"/><Relationship Id="rId181" Type="http://schemas.openxmlformats.org/officeDocument/2006/relationships/slide" Target="slides/slide179.xml"/><Relationship Id="rId237" Type="http://schemas.openxmlformats.org/officeDocument/2006/relationships/slide" Target="slides/slide235.xml"/><Relationship Id="rId402" Type="http://schemas.openxmlformats.org/officeDocument/2006/relationships/slide" Target="slides/slide400.xml"/><Relationship Id="rId279" Type="http://schemas.openxmlformats.org/officeDocument/2006/relationships/slide" Target="slides/slide277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46" Type="http://schemas.openxmlformats.org/officeDocument/2006/relationships/slide" Target="slides/slide344.xml"/><Relationship Id="rId388" Type="http://schemas.openxmlformats.org/officeDocument/2006/relationships/slide" Target="slides/slide386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413" Type="http://schemas.openxmlformats.org/officeDocument/2006/relationships/slide" Target="slides/slide411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15" Type="http://schemas.openxmlformats.org/officeDocument/2006/relationships/slide" Target="slides/slide313.xml"/><Relationship Id="rId336" Type="http://schemas.openxmlformats.org/officeDocument/2006/relationships/slide" Target="slides/slide334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378" Type="http://schemas.openxmlformats.org/officeDocument/2006/relationships/slide" Target="slides/slide376.xml"/><Relationship Id="rId399" Type="http://schemas.openxmlformats.org/officeDocument/2006/relationships/slide" Target="slides/slide397.xml"/><Relationship Id="rId403" Type="http://schemas.openxmlformats.org/officeDocument/2006/relationships/slide" Target="slides/slide401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424" Type="http://schemas.openxmlformats.org/officeDocument/2006/relationships/slide" Target="slides/slide422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26" Type="http://schemas.openxmlformats.org/officeDocument/2006/relationships/slide" Target="slides/slide324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368" Type="http://schemas.openxmlformats.org/officeDocument/2006/relationships/slide" Target="slides/slide366.xml"/><Relationship Id="rId389" Type="http://schemas.openxmlformats.org/officeDocument/2006/relationships/slide" Target="slides/slide387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414" Type="http://schemas.openxmlformats.org/officeDocument/2006/relationships/slide" Target="slides/slide412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16" Type="http://schemas.openxmlformats.org/officeDocument/2006/relationships/slide" Target="slides/slide314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358" Type="http://schemas.openxmlformats.org/officeDocument/2006/relationships/slide" Target="slides/slide356.xml"/><Relationship Id="rId379" Type="http://schemas.openxmlformats.org/officeDocument/2006/relationships/slide" Target="slides/slide377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390" Type="http://schemas.openxmlformats.org/officeDocument/2006/relationships/slide" Target="slides/slide388.xml"/><Relationship Id="rId404" Type="http://schemas.openxmlformats.org/officeDocument/2006/relationships/slide" Target="slides/slide402.xml"/><Relationship Id="rId425" Type="http://schemas.openxmlformats.org/officeDocument/2006/relationships/slide" Target="slides/slide423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48" Type="http://schemas.openxmlformats.org/officeDocument/2006/relationships/slide" Target="slides/slide346.xml"/><Relationship Id="rId369" Type="http://schemas.openxmlformats.org/officeDocument/2006/relationships/slide" Target="slides/slide367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415" Type="http://schemas.openxmlformats.org/officeDocument/2006/relationships/slide" Target="slides/slide413.xml"/><Relationship Id="rId240" Type="http://schemas.openxmlformats.org/officeDocument/2006/relationships/slide" Target="slides/slide238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17" Type="http://schemas.openxmlformats.org/officeDocument/2006/relationships/slide" Target="slides/slide315.xml"/><Relationship Id="rId338" Type="http://schemas.openxmlformats.org/officeDocument/2006/relationships/slide" Target="slides/slide336.xml"/><Relationship Id="rId359" Type="http://schemas.openxmlformats.org/officeDocument/2006/relationships/slide" Target="slides/slide357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391" Type="http://schemas.openxmlformats.org/officeDocument/2006/relationships/slide" Target="slides/slide389.xml"/><Relationship Id="rId405" Type="http://schemas.openxmlformats.org/officeDocument/2006/relationships/slide" Target="slides/slide403.xml"/><Relationship Id="rId426" Type="http://schemas.openxmlformats.org/officeDocument/2006/relationships/slide" Target="slides/slide424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28" Type="http://schemas.openxmlformats.org/officeDocument/2006/relationships/slide" Target="slides/slide326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381" Type="http://schemas.openxmlformats.org/officeDocument/2006/relationships/slide" Target="slides/slide379.xml"/><Relationship Id="rId416" Type="http://schemas.openxmlformats.org/officeDocument/2006/relationships/slide" Target="slides/slide414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318" Type="http://schemas.openxmlformats.org/officeDocument/2006/relationships/slide" Target="slides/slide316.xml"/><Relationship Id="rId339" Type="http://schemas.openxmlformats.org/officeDocument/2006/relationships/slide" Target="slides/slide337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371" Type="http://schemas.openxmlformats.org/officeDocument/2006/relationships/slide" Target="slides/slide369.xml"/><Relationship Id="rId406" Type="http://schemas.openxmlformats.org/officeDocument/2006/relationships/slide" Target="slides/slide404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392" Type="http://schemas.openxmlformats.org/officeDocument/2006/relationships/slide" Target="slides/slide390.xml"/><Relationship Id="rId427" Type="http://schemas.openxmlformats.org/officeDocument/2006/relationships/slide" Target="slides/slide425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329" Type="http://schemas.openxmlformats.org/officeDocument/2006/relationships/slide" Target="slides/slide327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361" Type="http://schemas.openxmlformats.org/officeDocument/2006/relationships/slide" Target="slides/slide359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417" Type="http://schemas.openxmlformats.org/officeDocument/2006/relationships/slide" Target="slides/slide415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19" Type="http://schemas.openxmlformats.org/officeDocument/2006/relationships/slide" Target="slides/slide317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330" Type="http://schemas.openxmlformats.org/officeDocument/2006/relationships/slide" Target="slides/slide328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72" Type="http://schemas.openxmlformats.org/officeDocument/2006/relationships/slide" Target="slides/slide370.xml"/><Relationship Id="rId393" Type="http://schemas.openxmlformats.org/officeDocument/2006/relationships/slide" Target="slides/slide391.xml"/><Relationship Id="rId407" Type="http://schemas.openxmlformats.org/officeDocument/2006/relationships/slide" Target="slides/slide405.xml"/><Relationship Id="rId428" Type="http://schemas.openxmlformats.org/officeDocument/2006/relationships/notesMaster" Target="notesMasters/notesMaster1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320" Type="http://schemas.openxmlformats.org/officeDocument/2006/relationships/slide" Target="slides/slide318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341" Type="http://schemas.openxmlformats.org/officeDocument/2006/relationships/slide" Target="slides/slide339.xml"/><Relationship Id="rId362" Type="http://schemas.openxmlformats.org/officeDocument/2006/relationships/slide" Target="slides/slide360.xml"/><Relationship Id="rId383" Type="http://schemas.openxmlformats.org/officeDocument/2006/relationships/slide" Target="slides/slide381.xml"/><Relationship Id="rId418" Type="http://schemas.openxmlformats.org/officeDocument/2006/relationships/slide" Target="slides/slide416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331" Type="http://schemas.openxmlformats.org/officeDocument/2006/relationships/slide" Target="slides/slide329.xml"/><Relationship Id="rId352" Type="http://schemas.openxmlformats.org/officeDocument/2006/relationships/slide" Target="slides/slide350.xml"/><Relationship Id="rId373" Type="http://schemas.openxmlformats.org/officeDocument/2006/relationships/slide" Target="slides/slide371.xml"/><Relationship Id="rId394" Type="http://schemas.openxmlformats.org/officeDocument/2006/relationships/slide" Target="slides/slide392.xml"/><Relationship Id="rId408" Type="http://schemas.openxmlformats.org/officeDocument/2006/relationships/slide" Target="slides/slide406.xml"/><Relationship Id="rId4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363" Type="http://schemas.openxmlformats.org/officeDocument/2006/relationships/slide" Target="slides/slide361.xml"/><Relationship Id="rId384" Type="http://schemas.openxmlformats.org/officeDocument/2006/relationships/slide" Target="slides/slide382.xml"/><Relationship Id="rId419" Type="http://schemas.openxmlformats.org/officeDocument/2006/relationships/slide" Target="slides/slide417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430" Type="http://schemas.openxmlformats.org/officeDocument/2006/relationships/viewProps" Target="viewProps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374" Type="http://schemas.openxmlformats.org/officeDocument/2006/relationships/slide" Target="slides/slide372.xml"/><Relationship Id="rId395" Type="http://schemas.openxmlformats.org/officeDocument/2006/relationships/slide" Target="slides/slide393.xml"/><Relationship Id="rId409" Type="http://schemas.openxmlformats.org/officeDocument/2006/relationships/slide" Target="slides/slide407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420" Type="http://schemas.openxmlformats.org/officeDocument/2006/relationships/slide" Target="slides/slide41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364" Type="http://schemas.openxmlformats.org/officeDocument/2006/relationships/slide" Target="slides/slide362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410" Type="http://schemas.openxmlformats.org/officeDocument/2006/relationships/slide" Target="slides/slide408.xml"/><Relationship Id="rId431" Type="http://schemas.openxmlformats.org/officeDocument/2006/relationships/theme" Target="theme/theme1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75" Type="http://schemas.openxmlformats.org/officeDocument/2006/relationships/slide" Target="slides/slide373.xml"/><Relationship Id="rId396" Type="http://schemas.openxmlformats.org/officeDocument/2006/relationships/slide" Target="slides/slide394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400" Type="http://schemas.openxmlformats.org/officeDocument/2006/relationships/slide" Target="slides/slide398.xml"/><Relationship Id="rId421" Type="http://schemas.openxmlformats.org/officeDocument/2006/relationships/slide" Target="slides/slide419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65" Type="http://schemas.openxmlformats.org/officeDocument/2006/relationships/slide" Target="slides/slide363.xml"/><Relationship Id="rId386" Type="http://schemas.openxmlformats.org/officeDocument/2006/relationships/slide" Target="slides/slide38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411" Type="http://schemas.openxmlformats.org/officeDocument/2006/relationships/slide" Target="slides/slide409.xml"/><Relationship Id="rId432" Type="http://schemas.openxmlformats.org/officeDocument/2006/relationships/tableStyles" Target="tableStyles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slide" Target="slides/slide31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55" Type="http://schemas.openxmlformats.org/officeDocument/2006/relationships/slide" Target="slides/slide353.xml"/><Relationship Id="rId376" Type="http://schemas.openxmlformats.org/officeDocument/2006/relationships/slide" Target="slides/slide374.xml"/><Relationship Id="rId397" Type="http://schemas.openxmlformats.org/officeDocument/2006/relationships/slide" Target="slides/slide395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401" Type="http://schemas.openxmlformats.org/officeDocument/2006/relationships/slide" Target="slides/slide399.xml"/><Relationship Id="rId422" Type="http://schemas.openxmlformats.org/officeDocument/2006/relationships/slide" Target="slides/slide420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412" Type="http://schemas.openxmlformats.org/officeDocument/2006/relationships/slide" Target="slides/slide410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398" Type="http://schemas.openxmlformats.org/officeDocument/2006/relationships/slide" Target="slides/slide396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258" Type="http://schemas.openxmlformats.org/officeDocument/2006/relationships/slide" Target="slides/slide25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5039-2650-41DB-BE78-2934254A38F5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0F273-6D09-4CBB-9B18-E2A6056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F273-6D09-4CBB-9B18-E2A6056999CD}" type="slidenum">
              <a:rPr lang="en-US" smtClean="0"/>
              <a:t>391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F273-6D09-4CBB-9B18-E2A6056999CD}" type="slidenum">
              <a:rPr lang="en-US" smtClean="0"/>
              <a:t>423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557353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82135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035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035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104707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904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55086188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904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6246540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C305-2F66-467A-B533-45A67369F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30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7372-A0EB-4150-AC34-FBE20B52C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2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86CF-92D8-4E87-9ACB-A1D736DBA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0493-B273-4B01-A320-885DC7131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38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D16-C401-44F4-A91D-8CD6468F6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6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79F0-D46B-4B31-ABA8-C614D6C4A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1635127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3AB9-3BA2-4055-A499-65324A89A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980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5233-A39B-4C34-8028-64D6B303A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82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7EB1-FD31-4077-B112-7623538ED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4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00DB9-FF11-4937-B73C-F91934F7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9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56997-6191-413A-A697-624C728E5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851874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5705569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445045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257209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8707413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867304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179782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904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68300" y="1357313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7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DB8EC6-755E-4557-AB3B-F744F3167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berbrains.com/" TargetMode="Externa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wheeldesign.com/sparkplug/2006/April/icon_design_bitmap_vs_vector.php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zzoblue.com/archives/2007/02/21/icon_design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hyperlink" Target="http://developer.apple.com/documentation/UserExperience/Conceptual/OSXHIGuidelines/XHIGIcons/chapter_14_section_5.html" TargetMode="Externa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554" y="619378"/>
            <a:ext cx="3326129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8410" algn="l"/>
              </a:tabLst>
            </a:pPr>
            <a:r>
              <a:rPr sz="4800" spc="-5" dirty="0">
                <a:solidFill>
                  <a:srgbClr val="999900"/>
                </a:solidFill>
              </a:rPr>
              <a:t>BÀI	</a:t>
            </a:r>
            <a:r>
              <a:rPr sz="4800" spc="-15" dirty="0">
                <a:solidFill>
                  <a:srgbClr val="999900"/>
                </a:solidFill>
              </a:rPr>
              <a:t>G</a:t>
            </a:r>
            <a:r>
              <a:rPr sz="4800" spc="-5" dirty="0">
                <a:solidFill>
                  <a:srgbClr val="999900"/>
                </a:solidFill>
              </a:rPr>
              <a:t>IẢNG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3695"/>
            <a:ext cx="8238490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algn="ctr">
              <a:lnSpc>
                <a:spcPct val="100000"/>
              </a:lnSpc>
            </a:pPr>
            <a:r>
              <a:rPr lang="en-US" sz="3400" b="1" dirty="0">
                <a:latin typeface="Times New Roman"/>
                <a:cs typeface="Times New Roman"/>
              </a:rPr>
              <a:t>NHẬP MÔN TƯƠNG TÁC </a:t>
            </a:r>
            <a:r>
              <a:rPr sz="3400" b="1" dirty="0">
                <a:latin typeface="Times New Roman"/>
                <a:cs typeface="Times New Roman"/>
              </a:rPr>
              <a:t>NGƯỜI</a:t>
            </a:r>
            <a:r>
              <a:rPr sz="3400" b="1" spc="-80" dirty="0">
                <a:latin typeface="Times New Roman"/>
                <a:cs typeface="Times New Roman"/>
              </a:rPr>
              <a:t> </a:t>
            </a:r>
            <a:r>
              <a:rPr sz="3400" b="1" dirty="0">
                <a:latin typeface="Times New Roman"/>
                <a:cs typeface="Times New Roman"/>
              </a:rPr>
              <a:t>MÁY</a:t>
            </a:r>
            <a:endParaRPr sz="3400" dirty="0">
              <a:latin typeface="Times New Roman"/>
              <a:cs typeface="Times New Roman"/>
            </a:endParaRPr>
          </a:p>
          <a:p>
            <a:pPr marL="4585335">
              <a:lnSpc>
                <a:spcPct val="100000"/>
              </a:lnSpc>
              <a:spcBef>
                <a:spcPts val="670"/>
              </a:spcBef>
            </a:pPr>
            <a:endParaRPr lang="en-US" sz="2400" i="1" spc="-5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530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1.3. Lịch sử phát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triển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8075295" cy="401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Những năm </a:t>
            </a:r>
            <a:r>
              <a:rPr sz="3200" spc="5" dirty="0">
                <a:latin typeface="Times New Roman"/>
                <a:cs typeface="Times New Roman"/>
              </a:rPr>
              <a:t>80: </a:t>
            </a:r>
            <a:r>
              <a:rPr sz="3200" dirty="0">
                <a:latin typeface="Times New Roman"/>
                <a:cs typeface="Times New Roman"/>
              </a:rPr>
              <a:t>Xuất hiện khái </a:t>
            </a:r>
            <a:r>
              <a:rPr sz="3200" spc="-5" dirty="0">
                <a:latin typeface="Times New Roman"/>
                <a:cs typeface="Times New Roman"/>
              </a:rPr>
              <a:t>niệm tương </a:t>
            </a:r>
            <a:r>
              <a:rPr sz="3200" dirty="0">
                <a:latin typeface="Times New Roman"/>
                <a:cs typeface="Times New Roman"/>
              </a:rPr>
              <a:t>tác  người máy </a:t>
            </a:r>
            <a:r>
              <a:rPr sz="3200" spc="-5" dirty="0">
                <a:latin typeface="Times New Roman"/>
                <a:cs typeface="Times New Roman"/>
              </a:rPr>
              <a:t>(HCI </a:t>
            </a:r>
            <a:r>
              <a:rPr sz="3200" dirty="0">
                <a:latin typeface="Times New Roman"/>
                <a:cs typeface="Times New Roman"/>
              </a:rPr>
              <a:t>- Human </a:t>
            </a:r>
            <a:r>
              <a:rPr sz="3200" spc="-5" dirty="0">
                <a:latin typeface="Times New Roman"/>
                <a:cs typeface="Times New Roman"/>
              </a:rPr>
              <a:t>Computer  </a:t>
            </a:r>
            <a:r>
              <a:rPr sz="3200" dirty="0">
                <a:latin typeface="Times New Roman"/>
                <a:cs typeface="Times New Roman"/>
              </a:rPr>
              <a:t>Interaction). Xuất hiện </a:t>
            </a:r>
            <a:r>
              <a:rPr sz="3200" spc="-5" dirty="0">
                <a:latin typeface="Times New Roman"/>
                <a:cs typeface="Times New Roman"/>
              </a:rPr>
              <a:t>trong MS Windows </a:t>
            </a:r>
            <a:r>
              <a:rPr sz="3200" dirty="0">
                <a:latin typeface="Times New Roman"/>
                <a:cs typeface="Times New Roman"/>
              </a:rPr>
              <a:t>với  GUI.</a:t>
            </a:r>
            <a:endParaRPr sz="3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7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Những năm </a:t>
            </a:r>
            <a:r>
              <a:rPr sz="3200" spc="-5" dirty="0">
                <a:latin typeface="Times New Roman"/>
                <a:cs typeface="Times New Roman"/>
              </a:rPr>
              <a:t>90 và </a:t>
            </a:r>
            <a:r>
              <a:rPr sz="3200" dirty="0">
                <a:latin typeface="Times New Roman"/>
                <a:cs typeface="Times New Roman"/>
              </a:rPr>
              <a:t>những năm 2000: </a:t>
            </a:r>
            <a:r>
              <a:rPr sz="3200" spc="-5" dirty="0">
                <a:latin typeface="Times New Roman"/>
                <a:cs typeface="Times New Roman"/>
              </a:rPr>
              <a:t>Có </a:t>
            </a:r>
            <a:r>
              <a:rPr sz="3200" spc="-10" dirty="0">
                <a:latin typeface="Times New Roman"/>
                <a:cs typeface="Times New Roman"/>
              </a:rPr>
              <a:t>các  </a:t>
            </a:r>
            <a:r>
              <a:rPr sz="3200" dirty="0">
                <a:latin typeface="Times New Roman"/>
                <a:cs typeface="Times New Roman"/>
              </a:rPr>
              <a:t>nghiên cứu </a:t>
            </a:r>
            <a:r>
              <a:rPr sz="3200" spc="-5" dirty="0">
                <a:latin typeface="Times New Roman"/>
                <a:cs typeface="Times New Roman"/>
              </a:rPr>
              <a:t>thực </a:t>
            </a:r>
            <a:r>
              <a:rPr sz="3200" dirty="0">
                <a:latin typeface="Times New Roman"/>
                <a:cs typeface="Times New Roman"/>
              </a:rPr>
              <a:t>tại </a:t>
            </a:r>
            <a:r>
              <a:rPr sz="3200" spc="5" dirty="0">
                <a:latin typeface="Times New Roman"/>
                <a:cs typeface="Times New Roman"/>
              </a:rPr>
              <a:t>ảo, </a:t>
            </a:r>
            <a:r>
              <a:rPr sz="3200" dirty="0">
                <a:latin typeface="Times New Roman"/>
                <a:cs typeface="Times New Roman"/>
              </a:rPr>
              <a:t>nhận dạng tiếng nói,  nhận dạng chữ viết </a:t>
            </a:r>
            <a:r>
              <a:rPr sz="3200" spc="-5" dirty="0">
                <a:latin typeface="Times New Roman"/>
                <a:cs typeface="Times New Roman"/>
              </a:rPr>
              <a:t>tay </a:t>
            </a:r>
            <a:r>
              <a:rPr sz="3200" dirty="0">
                <a:latin typeface="Times New Roman"/>
                <a:cs typeface="Times New Roman"/>
              </a:rPr>
              <a:t>và ứng dụng chúng </a:t>
            </a:r>
            <a:r>
              <a:rPr sz="3200" spc="-10" dirty="0">
                <a:latin typeface="Times New Roman"/>
                <a:cs typeface="Times New Roman"/>
              </a:rPr>
              <a:t>vào  </a:t>
            </a:r>
            <a:r>
              <a:rPr sz="3200" dirty="0">
                <a:latin typeface="Times New Roman"/>
                <a:cs typeface="Times New Roman"/>
              </a:rPr>
              <a:t>việc thiết kế vào/ra </a:t>
            </a:r>
            <a:r>
              <a:rPr sz="3200" spc="5" dirty="0">
                <a:latin typeface="Times New Roman"/>
                <a:cs typeface="Times New Roman"/>
              </a:rPr>
              <a:t>của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HCI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59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 giác – </a:t>
            </a:r>
            <a:r>
              <a:rPr sz="2800" spc="-10" dirty="0">
                <a:latin typeface="Times New Roman"/>
                <a:cs typeface="Times New Roman"/>
              </a:rPr>
              <a:t>Cảm </a:t>
            </a:r>
            <a:r>
              <a:rPr sz="2800" spc="-5" dirty="0">
                <a:latin typeface="Times New Roman"/>
                <a:cs typeface="Times New Roman"/>
              </a:rPr>
              <a:t>nhận hình ảnh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Hình ảnh </a:t>
            </a: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chỉ </a:t>
            </a:r>
            <a:r>
              <a:rPr sz="2400" spc="-5" dirty="0">
                <a:latin typeface="Times New Roman"/>
                <a:cs typeface="Times New Roman"/>
              </a:rPr>
              <a:t>là được </a:t>
            </a:r>
            <a:r>
              <a:rPr sz="2400" dirty="0">
                <a:latin typeface="Times New Roman"/>
                <a:cs typeface="Times New Roman"/>
              </a:rPr>
              <a:t>cảm nhận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cách </a:t>
            </a:r>
            <a:r>
              <a:rPr sz="2400" dirty="0">
                <a:latin typeface="Times New Roman"/>
                <a:cs typeface="Times New Roman"/>
              </a:rPr>
              <a:t>thụ 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động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còn theo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luật cơ bản để nhận được “hình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đẹp”: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Luật </a:t>
            </a:r>
            <a:r>
              <a:rPr sz="2000" spc="-5" dirty="0">
                <a:latin typeface="Times New Roman"/>
                <a:cs typeface="Times New Roman"/>
              </a:rPr>
              <a:t>Praegnanz: </a:t>
            </a:r>
            <a:r>
              <a:rPr sz="2000" dirty="0">
                <a:latin typeface="Times New Roman"/>
                <a:cs typeface="Times New Roman"/>
              </a:rPr>
              <a:t>Trong số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</a:t>
            </a:r>
            <a:r>
              <a:rPr sz="2000" spc="-5" dirty="0">
                <a:latin typeface="Times New Roman"/>
                <a:cs typeface="Times New Roman"/>
              </a:rPr>
              <a:t>tổ chức hình ảnh </a:t>
            </a:r>
            <a:r>
              <a:rPr sz="2000" dirty="0">
                <a:latin typeface="Times New Roman"/>
                <a:cs typeface="Times New Roman"/>
              </a:rPr>
              <a:t>được xuất </a:t>
            </a:r>
            <a:r>
              <a:rPr sz="2000" spc="-5" dirty="0">
                <a:latin typeface="Times New Roman"/>
                <a:cs typeface="Times New Roman"/>
              </a:rPr>
              <a:t>hiện  </a:t>
            </a:r>
            <a:r>
              <a:rPr sz="2000" dirty="0">
                <a:latin typeface="Times New Roman"/>
                <a:cs typeface="Times New Roman"/>
              </a:rPr>
              <a:t>đồng </a:t>
            </a:r>
            <a:r>
              <a:rPr sz="2000" spc="-5" dirty="0">
                <a:latin typeface="Times New Roman"/>
                <a:cs typeface="Times New Roman"/>
              </a:rPr>
              <a:t>thời, tổ </a:t>
            </a:r>
            <a:r>
              <a:rPr sz="2000" dirty="0">
                <a:latin typeface="Times New Roman"/>
                <a:cs typeface="Times New Roman"/>
              </a:rPr>
              <a:t>chức </a:t>
            </a:r>
            <a:r>
              <a:rPr sz="2000" spc="-5" dirty="0">
                <a:latin typeface="Times New Roman"/>
                <a:cs typeface="Times New Roman"/>
              </a:rPr>
              <a:t>hình ảnh </a:t>
            </a:r>
            <a:r>
              <a:rPr sz="2000" dirty="0">
                <a:latin typeface="Times New Roman"/>
                <a:cs typeface="Times New Roman"/>
              </a:rPr>
              <a:t>nào đơn </a:t>
            </a:r>
            <a:r>
              <a:rPr sz="2000" spc="-5" dirty="0">
                <a:latin typeface="Times New Roman"/>
                <a:cs typeface="Times New Roman"/>
              </a:rPr>
              <a:t>giản </a:t>
            </a:r>
            <a:r>
              <a:rPr sz="2000" dirty="0">
                <a:latin typeface="Times New Roman"/>
                <a:cs typeface="Times New Roman"/>
              </a:rPr>
              <a:t>nhất, ổn </a:t>
            </a:r>
            <a:r>
              <a:rPr sz="2000" spc="-5" dirty="0">
                <a:latin typeface="Times New Roman"/>
                <a:cs typeface="Times New Roman"/>
              </a:rPr>
              <a:t>định </a:t>
            </a:r>
            <a:r>
              <a:rPr sz="2000" dirty="0">
                <a:latin typeface="Times New Roman"/>
                <a:cs typeface="Times New Roman"/>
              </a:rPr>
              <a:t>nhất sẽ  được cảm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nhận.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Luật kề cận: Hướng về </a:t>
            </a:r>
            <a:r>
              <a:rPr sz="2000" spc="5" dirty="0">
                <a:latin typeface="Times New Roman"/>
                <a:cs typeface="Times New Roman"/>
              </a:rPr>
              <a:t>nhóm những </a:t>
            </a:r>
            <a:r>
              <a:rPr sz="2000" dirty="0">
                <a:latin typeface="Times New Roman"/>
                <a:cs typeface="Times New Roman"/>
              </a:rPr>
              <a:t>thành phần ở cạnh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 giác – </a:t>
            </a:r>
            <a:r>
              <a:rPr sz="2800" spc="-10" dirty="0">
                <a:latin typeface="Times New Roman"/>
                <a:cs typeface="Times New Roman"/>
              </a:rPr>
              <a:t>Cảm </a:t>
            </a:r>
            <a:r>
              <a:rPr sz="2800" spc="-5" dirty="0">
                <a:latin typeface="Times New Roman"/>
                <a:cs typeface="Times New Roman"/>
              </a:rPr>
              <a:t>nhận hình ảnh</a:t>
            </a:r>
            <a:endParaRPr sz="2800">
              <a:latin typeface="Times New Roman"/>
              <a:cs typeface="Times New Roman"/>
            </a:endParaRPr>
          </a:p>
          <a:p>
            <a:pPr marL="1308100" lvl="1" indent="-381000">
              <a:lnSpc>
                <a:spcPct val="100000"/>
              </a:lnSpc>
              <a:spcBef>
                <a:spcPts val="59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308100" algn="l"/>
                <a:tab pos="1308735" algn="l"/>
                <a:tab pos="2024380" algn="l"/>
                <a:tab pos="2898140" algn="l"/>
                <a:tab pos="3391535" algn="l"/>
                <a:tab pos="4400550" algn="l"/>
                <a:tab pos="4847590" algn="l"/>
                <a:tab pos="5697855" algn="l"/>
                <a:tab pos="6630670" algn="l"/>
                <a:tab pos="7466330" algn="l"/>
              </a:tabLst>
            </a:pPr>
            <a:r>
              <a:rPr sz="2400" dirty="0">
                <a:latin typeface="Times New Roman"/>
                <a:cs typeface="Times New Roman"/>
              </a:rPr>
              <a:t>Luật	tương	t</a:t>
            </a:r>
            <a:r>
              <a:rPr sz="2400" spc="-10" dirty="0">
                <a:latin typeface="Times New Roman"/>
                <a:cs typeface="Times New Roman"/>
              </a:rPr>
              <a:t>ự</a:t>
            </a:r>
            <a:r>
              <a:rPr sz="2400" dirty="0">
                <a:latin typeface="Times New Roman"/>
                <a:cs typeface="Times New Roman"/>
              </a:rPr>
              <a:t>:	H</a:t>
            </a:r>
            <a:r>
              <a:rPr sz="2400" spc="-15" dirty="0">
                <a:latin typeface="Times New Roman"/>
                <a:cs typeface="Times New Roman"/>
              </a:rPr>
              <a:t>ư</a:t>
            </a:r>
            <a:r>
              <a:rPr sz="2400" dirty="0">
                <a:latin typeface="Times New Roman"/>
                <a:cs typeface="Times New Roman"/>
              </a:rPr>
              <a:t>ớng	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ề	</a:t>
            </a:r>
            <a:r>
              <a:rPr sz="2400" spc="-5" dirty="0">
                <a:latin typeface="Times New Roman"/>
                <a:cs typeface="Times New Roman"/>
              </a:rPr>
              <a:t>nhó</a:t>
            </a:r>
            <a:r>
              <a:rPr sz="2400" dirty="0">
                <a:latin typeface="Times New Roman"/>
                <a:cs typeface="Times New Roman"/>
              </a:rPr>
              <a:t>m	nh</a:t>
            </a:r>
            <a:r>
              <a:rPr sz="2400" spc="-10" dirty="0">
                <a:latin typeface="Times New Roman"/>
                <a:cs typeface="Times New Roman"/>
              </a:rPr>
              <a:t>ữ</a:t>
            </a:r>
            <a:r>
              <a:rPr sz="2400" dirty="0">
                <a:latin typeface="Times New Roman"/>
                <a:cs typeface="Times New Roman"/>
              </a:rPr>
              <a:t>ng	thà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h	phần</a:t>
            </a:r>
            <a:endParaRPr sz="24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tương tự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1308100" lvl="1" indent="-3810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400" dirty="0">
                <a:latin typeface="Times New Roman"/>
                <a:cs typeface="Times New Roman"/>
              </a:rPr>
              <a:t>Luật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liên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tục: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hướng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về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nhóm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những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thành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phần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liên</a:t>
            </a:r>
            <a:endParaRPr sz="24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tiếp nhau tạo thành các </a:t>
            </a:r>
            <a:r>
              <a:rPr sz="2400" spc="-5" dirty="0">
                <a:latin typeface="Times New Roman"/>
                <a:cs typeface="Times New Roman"/>
              </a:rPr>
              <a:t>đường </a:t>
            </a:r>
            <a:r>
              <a:rPr sz="2400" dirty="0">
                <a:latin typeface="Times New Roman"/>
                <a:cs typeface="Times New Roman"/>
              </a:rPr>
              <a:t>cong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mượt</a:t>
            </a:r>
            <a:endParaRPr sz="2400">
              <a:latin typeface="Times New Roman"/>
              <a:cs typeface="Times New Roman"/>
            </a:endParaRPr>
          </a:p>
          <a:p>
            <a:pPr marL="1308100" marR="5080" lvl="1" indent="-3810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308100" algn="l"/>
                <a:tab pos="1308735" algn="l"/>
                <a:tab pos="2032000" algn="l"/>
                <a:tab pos="2888615" algn="l"/>
                <a:tab pos="3836670" algn="l"/>
                <a:tab pos="4291330" algn="l"/>
                <a:tab pos="5149215" algn="l"/>
                <a:tab pos="6089650" algn="l"/>
                <a:tab pos="6932295" algn="l"/>
                <a:tab pos="7688580" algn="l"/>
              </a:tabLst>
            </a:pPr>
            <a:r>
              <a:rPr sz="2400" dirty="0">
                <a:latin typeface="Times New Roman"/>
                <a:cs typeface="Times New Roman"/>
              </a:rPr>
              <a:t>Luật	đón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:	hướng	về	nhóm	những	th</a:t>
            </a:r>
            <a:r>
              <a:rPr sz="2400" spc="5" dirty="0">
                <a:latin typeface="Times New Roman"/>
                <a:cs typeface="Times New Roman"/>
              </a:rPr>
              <a:t>à</a:t>
            </a:r>
            <a:r>
              <a:rPr sz="2400" dirty="0">
                <a:latin typeface="Times New Roman"/>
                <a:cs typeface="Times New Roman"/>
              </a:rPr>
              <a:t>nh	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hần	tạo  thành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409" y="2016886"/>
            <a:ext cx="174688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Hình ảnh ẩn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0409" y="2382646"/>
            <a:ext cx="66992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60" dirty="0">
                <a:latin typeface="Times New Roman"/>
                <a:cs typeface="Times New Roman"/>
              </a:rPr>
              <a:t>Tam 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764" y="2382646"/>
            <a:ext cx="56578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gi</a:t>
            </a:r>
            <a:r>
              <a:rPr sz="2400" spc="5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c  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ì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409" y="3114166"/>
            <a:ext cx="1746885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bên </a:t>
            </a:r>
            <a:r>
              <a:rPr sz="2400" spc="-5" dirty="0">
                <a:latin typeface="Times New Roman"/>
                <a:cs typeface="Times New Roman"/>
              </a:rPr>
              <a:t>trái được  </a:t>
            </a:r>
            <a:r>
              <a:rPr sz="2400" dirty="0">
                <a:latin typeface="Times New Roman"/>
                <a:cs typeface="Times New Roman"/>
              </a:rPr>
              <a:t>giấu </a:t>
            </a:r>
            <a:r>
              <a:rPr sz="2400" spc="-5" dirty="0">
                <a:latin typeface="Times New Roman"/>
                <a:cs typeface="Times New Roman"/>
              </a:rPr>
              <a:t>trong  </a:t>
            </a:r>
            <a:r>
              <a:rPr sz="2400" dirty="0">
                <a:latin typeface="Times New Roman"/>
                <a:cs typeface="Times New Roman"/>
              </a:rPr>
              <a:t>hình bên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phải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2362136"/>
            <a:ext cx="6553200" cy="3859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409" y="2016886"/>
            <a:ext cx="174688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Hình ảnh ẩn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0409" y="2382646"/>
            <a:ext cx="66992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60" dirty="0">
                <a:latin typeface="Times New Roman"/>
                <a:cs typeface="Times New Roman"/>
              </a:rPr>
              <a:t>Tam 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764" y="2382646"/>
            <a:ext cx="56578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gi</a:t>
            </a:r>
            <a:r>
              <a:rPr sz="2400" spc="5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c  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ì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409" y="3114166"/>
            <a:ext cx="1746885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bên </a:t>
            </a:r>
            <a:r>
              <a:rPr sz="2400" spc="-5" dirty="0">
                <a:latin typeface="Times New Roman"/>
                <a:cs typeface="Times New Roman"/>
              </a:rPr>
              <a:t>trái được  </a:t>
            </a:r>
            <a:r>
              <a:rPr sz="2400" dirty="0">
                <a:latin typeface="Times New Roman"/>
                <a:cs typeface="Times New Roman"/>
              </a:rPr>
              <a:t>giấu </a:t>
            </a:r>
            <a:r>
              <a:rPr sz="2400" spc="-5" dirty="0">
                <a:latin typeface="Times New Roman"/>
                <a:cs typeface="Times New Roman"/>
              </a:rPr>
              <a:t>trong  </a:t>
            </a:r>
            <a:r>
              <a:rPr sz="2400" dirty="0">
                <a:latin typeface="Times New Roman"/>
                <a:cs typeface="Times New Roman"/>
              </a:rPr>
              <a:t>hình bên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phải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2209736"/>
            <a:ext cx="6172200" cy="4110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2209" y="2397886"/>
            <a:ext cx="2358390" cy="1481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85" dirty="0">
                <a:latin typeface="Times New Roman"/>
                <a:cs typeface="Times New Roman"/>
              </a:rPr>
              <a:t>Ta </a:t>
            </a:r>
            <a:r>
              <a:rPr sz="2400" spc="-5" dirty="0">
                <a:latin typeface="Times New Roman"/>
                <a:cs typeface="Times New Roman"/>
              </a:rPr>
              <a:t>cảm nhận </a:t>
            </a:r>
            <a:r>
              <a:rPr sz="2400" dirty="0">
                <a:latin typeface="Times New Roman"/>
                <a:cs typeface="Times New Roman"/>
              </a:rPr>
              <a:t>được  rằng có </a:t>
            </a:r>
            <a:r>
              <a:rPr sz="2400" spc="-5" dirty="0">
                <a:latin typeface="Times New Roman"/>
                <a:cs typeface="Times New Roman"/>
              </a:rPr>
              <a:t>hai hình  </a:t>
            </a:r>
            <a:r>
              <a:rPr sz="2400" dirty="0">
                <a:latin typeface="Times New Roman"/>
                <a:cs typeface="Times New Roman"/>
              </a:rPr>
              <a:t>chữ nhật đè lên  nhau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438400"/>
            <a:ext cx="4038600" cy="355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2209" y="2397886"/>
            <a:ext cx="2357120" cy="184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85" dirty="0">
                <a:latin typeface="Times New Roman"/>
                <a:cs typeface="Times New Roman"/>
              </a:rPr>
              <a:t>Ta </a:t>
            </a:r>
            <a:r>
              <a:rPr sz="2400" dirty="0">
                <a:latin typeface="Times New Roman"/>
                <a:cs typeface="Times New Roman"/>
              </a:rPr>
              <a:t>vẫn cảm nhận  được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hình  oval </a:t>
            </a:r>
            <a:r>
              <a:rPr sz="2400" spc="-10" dirty="0">
                <a:latin typeface="Times New Roman"/>
                <a:cs typeface="Times New Roman"/>
              </a:rPr>
              <a:t>mặc </a:t>
            </a:r>
            <a:r>
              <a:rPr sz="2400" dirty="0">
                <a:latin typeface="Times New Roman"/>
                <a:cs typeface="Times New Roman"/>
              </a:rPr>
              <a:t>dù hình  này </a:t>
            </a:r>
            <a:r>
              <a:rPr sz="2400" spc="-5" dirty="0">
                <a:latin typeface="Times New Roman"/>
                <a:cs typeface="Times New Roman"/>
              </a:rPr>
              <a:t>không được  </a:t>
            </a:r>
            <a:r>
              <a:rPr sz="2400" dirty="0">
                <a:latin typeface="Times New Roman"/>
                <a:cs typeface="Times New Roman"/>
              </a:rPr>
              <a:t>vẽ rõ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ràng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362200"/>
            <a:ext cx="5257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409" y="6208776"/>
            <a:ext cx="98361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Ảo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2057336"/>
            <a:ext cx="4114800" cy="4094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5692" y="6208776"/>
            <a:ext cx="475996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nhận về độ sâu thông qua hai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mắt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1951" y="1690751"/>
            <a:ext cx="3584575" cy="440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292" y="6208776"/>
            <a:ext cx="582739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nhận về độ sâu thông qua chi tiết hình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ảnh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2133663"/>
            <a:ext cx="7467600" cy="398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3460" y="6208776"/>
            <a:ext cx="542417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nhận về độ sâu thông qua chuyển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2133600"/>
            <a:ext cx="7162800" cy="395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109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9378"/>
            <a:ext cx="660336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9500" algn="l"/>
              </a:tabLst>
            </a:pPr>
            <a:r>
              <a:rPr sz="48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1.4.	</a:t>
            </a:r>
            <a:r>
              <a:rPr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Các lĩnh vực liên</a:t>
            </a:r>
            <a:r>
              <a:rPr sz="48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8075295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HCI nghiên cứu 3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phần: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Hình thức: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hình thức giao tiếp giữa người </a:t>
            </a:r>
            <a:r>
              <a:rPr sz="2800" dirty="0">
                <a:latin typeface="Times New Roman"/>
                <a:cs typeface="Times New Roman"/>
              </a:rPr>
              <a:t>và 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endParaRPr sz="2800">
              <a:latin typeface="Times New Roman"/>
              <a:cs typeface="Times New Roman"/>
            </a:endParaRPr>
          </a:p>
          <a:p>
            <a:pPr marL="756285" marR="69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1690370" algn="l"/>
                <a:tab pos="2652395" algn="l"/>
                <a:tab pos="3373120" algn="l"/>
                <a:tab pos="4228465" algn="l"/>
                <a:tab pos="5091430" algn="l"/>
                <a:tab pos="5822950" algn="l"/>
                <a:tab pos="6746875" algn="l"/>
                <a:tab pos="7530465" algn="l"/>
              </a:tabLst>
            </a:pPr>
            <a:r>
              <a:rPr sz="2800" spc="-5" dirty="0">
                <a:latin typeface="Times New Roman"/>
                <a:cs typeface="Times New Roman"/>
              </a:rPr>
              <a:t>Chức	năn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Cá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chức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năng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ới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tr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spc="-35" dirty="0">
                <a:latin typeface="Times New Roman"/>
                <a:cs typeface="Times New Roman"/>
              </a:rPr>
              <a:t>ế</a:t>
            </a:r>
            <a:r>
              <a:rPr sz="2800" spc="-5" dirty="0">
                <a:latin typeface="Times New Roman"/>
                <a:cs typeface="Times New Roman"/>
              </a:rPr>
              <a:t>p  người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10" dirty="0">
                <a:latin typeface="Times New Roman"/>
                <a:cs typeface="Times New Roman"/>
              </a:rPr>
              <a:t>Cài </a:t>
            </a:r>
            <a:r>
              <a:rPr sz="2800" spc="-5" dirty="0">
                <a:latin typeface="Times New Roman"/>
                <a:cs typeface="Times New Roman"/>
              </a:rPr>
              <a:t>đặt: </a:t>
            </a:r>
            <a:r>
              <a:rPr sz="2800" spc="-10" dirty="0">
                <a:latin typeface="Times New Roman"/>
                <a:cs typeface="Times New Roman"/>
              </a:rPr>
              <a:t>Cài </a:t>
            </a:r>
            <a:r>
              <a:rPr sz="2800" spc="-5" dirty="0">
                <a:latin typeface="Times New Roman"/>
                <a:cs typeface="Times New Roman"/>
              </a:rPr>
              <a:t>đặt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giao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diện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7470" y="6208776"/>
            <a:ext cx="375666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nhận về độ sâu theo vị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2362136"/>
            <a:ext cx="6781800" cy="327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0473" y="6208776"/>
            <a:ext cx="44710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nhận về độ sâu theo kích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thước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2438336"/>
            <a:ext cx="6705600" cy="327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86980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Thính giác quan trọng với chúng ta như thế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nào: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Hệ thống báo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Cân </a:t>
            </a:r>
            <a:r>
              <a:rPr sz="2000" dirty="0">
                <a:latin typeface="Times New Roman"/>
                <a:cs typeface="Times New Roman"/>
              </a:rPr>
              <a:t>bằng cảm xúc: Nghe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nhạc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Giao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vấn đề thú vị nhất về thính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Cơ bản của </a:t>
            </a:r>
            <a:r>
              <a:rPr sz="2000" spc="5" dirty="0">
                <a:latin typeface="Times New Roman"/>
                <a:cs typeface="Times New Roman"/>
              </a:rPr>
              <a:t>hòa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âm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Sự ảnh hưởng của kiến thức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việc </a:t>
            </a:r>
            <a:r>
              <a:rPr sz="2000" spc="-5" dirty="0">
                <a:latin typeface="Times New Roman"/>
                <a:cs typeface="Times New Roman"/>
              </a:rPr>
              <a:t>tách các </a:t>
            </a:r>
            <a:r>
              <a:rPr sz="2000" spc="5" dirty="0">
                <a:latin typeface="Times New Roman"/>
                <a:cs typeface="Times New Roman"/>
              </a:rPr>
              <a:t>nguồn </a:t>
            </a:r>
            <a:r>
              <a:rPr sz="2000" dirty="0">
                <a:latin typeface="Times New Roman"/>
                <a:cs typeface="Times New Roman"/>
              </a:rPr>
              <a:t>âm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thanh  khác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Nhận dạng các giọng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nói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61784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 giác - </a:t>
            </a:r>
            <a:r>
              <a:rPr sz="2800" spc="-10" dirty="0">
                <a:latin typeface="Times New Roman"/>
                <a:cs typeface="Times New Roman"/>
              </a:rPr>
              <a:t>Bản </a:t>
            </a:r>
            <a:r>
              <a:rPr sz="2800" spc="-5" dirty="0">
                <a:latin typeface="Times New Roman"/>
                <a:cs typeface="Times New Roman"/>
              </a:rPr>
              <a:t>chất của âm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895536"/>
            <a:ext cx="2971800" cy="279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5428" y="3312541"/>
            <a:ext cx="345059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Nguồn </a:t>
            </a:r>
            <a:r>
              <a:rPr sz="2400" dirty="0">
                <a:latin typeface="Times New Roman"/>
                <a:cs typeface="Times New Roman"/>
              </a:rPr>
              <a:t>âm thanh phát ra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sóng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tròn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61784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 giác - </a:t>
            </a:r>
            <a:r>
              <a:rPr sz="2800" spc="-10" dirty="0">
                <a:latin typeface="Times New Roman"/>
                <a:cs typeface="Times New Roman"/>
              </a:rPr>
              <a:t>Bản </a:t>
            </a:r>
            <a:r>
              <a:rPr sz="2800" spc="-5" dirty="0">
                <a:latin typeface="Times New Roman"/>
                <a:cs typeface="Times New Roman"/>
              </a:rPr>
              <a:t>chất của âm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428" y="3312541"/>
            <a:ext cx="3729354" cy="184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“Tiếng </a:t>
            </a:r>
            <a:r>
              <a:rPr sz="2400" spc="-5" dirty="0">
                <a:latin typeface="Times New Roman"/>
                <a:cs typeface="Times New Roman"/>
              </a:rPr>
              <a:t>ồn trắng”(white noise)  </a:t>
            </a: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tổng hợp của rất nhiều  âm thanh với tần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cường  </a:t>
            </a:r>
            <a:r>
              <a:rPr sz="2400" dirty="0">
                <a:latin typeface="Times New Roman"/>
                <a:cs typeface="Times New Roman"/>
              </a:rPr>
              <a:t>độ ngẫu nhiên </a:t>
            </a:r>
            <a:r>
              <a:rPr sz="2400" spc="-5" dirty="0">
                <a:latin typeface="Times New Roman"/>
                <a:cs typeface="Times New Roman"/>
              </a:rPr>
              <a:t>(tiếng </a:t>
            </a:r>
            <a:r>
              <a:rPr sz="2400" dirty="0">
                <a:latin typeface="Times New Roman"/>
                <a:cs typeface="Times New Roman"/>
              </a:rPr>
              <a:t>gợn  sóng trên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hồ)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2133600"/>
            <a:ext cx="3087751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7054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  <a:tab pos="2252980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giác	- </a:t>
            </a:r>
            <a:r>
              <a:rPr sz="2800" spc="-10" dirty="0">
                <a:latin typeface="Times New Roman"/>
                <a:cs typeface="Times New Roman"/>
              </a:rPr>
              <a:t>Bản </a:t>
            </a:r>
            <a:r>
              <a:rPr sz="2800" spc="-5" dirty="0">
                <a:latin typeface="Times New Roman"/>
                <a:cs typeface="Times New Roman"/>
              </a:rPr>
              <a:t>chất của âm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5217921"/>
            <a:ext cx="6396990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Một âm thanh trong </a:t>
            </a:r>
            <a:r>
              <a:rPr sz="2400" spc="-5" dirty="0">
                <a:latin typeface="Times New Roman"/>
                <a:cs typeface="Times New Roman"/>
              </a:rPr>
              <a:t>trẻo </a:t>
            </a:r>
            <a:r>
              <a:rPr sz="2400" dirty="0">
                <a:latin typeface="Times New Roman"/>
                <a:cs typeface="Times New Roman"/>
              </a:rPr>
              <a:t>được thể hiện </a:t>
            </a:r>
            <a:r>
              <a:rPr sz="2400" spc="-5" dirty="0">
                <a:latin typeface="Times New Roman"/>
                <a:cs typeface="Times New Roman"/>
              </a:rPr>
              <a:t>bằng </a:t>
            </a:r>
            <a:r>
              <a:rPr sz="2400" dirty="0">
                <a:latin typeface="Times New Roman"/>
                <a:cs typeface="Times New Roman"/>
              </a:rPr>
              <a:t>dạng  sóng hình sin (không có </a:t>
            </a:r>
            <a:r>
              <a:rPr sz="2400" spc="-5" dirty="0">
                <a:latin typeface="Times New Roman"/>
                <a:cs typeface="Times New Roman"/>
              </a:rPr>
              <a:t>nhiễu) với biên </a:t>
            </a:r>
            <a:r>
              <a:rPr sz="2400" dirty="0">
                <a:latin typeface="Times New Roman"/>
                <a:cs typeface="Times New Roman"/>
              </a:rPr>
              <a:t>độ </a:t>
            </a:r>
            <a:r>
              <a:rPr sz="2400" spc="-10" dirty="0">
                <a:latin typeface="Times New Roman"/>
                <a:cs typeface="Times New Roman"/>
              </a:rPr>
              <a:t>là  </a:t>
            </a:r>
            <a:r>
              <a:rPr sz="2400" dirty="0">
                <a:latin typeface="Times New Roman"/>
                <a:cs typeface="Times New Roman"/>
              </a:rPr>
              <a:t>cường độ và tần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là độ cao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2667000"/>
            <a:ext cx="6096000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29463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 giác – </a:t>
            </a:r>
            <a:r>
              <a:rPr sz="2800" spc="-10" dirty="0">
                <a:latin typeface="Times New Roman"/>
                <a:cs typeface="Times New Roman"/>
              </a:rPr>
              <a:t>Cảm </a:t>
            </a:r>
            <a:r>
              <a:rPr sz="2800" spc="-5" dirty="0">
                <a:latin typeface="Times New Roman"/>
                <a:cs typeface="Times New Roman"/>
              </a:rPr>
              <a:t>nhận âm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133598"/>
            <a:ext cx="5791200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Thính giác - </a:t>
            </a:r>
            <a:r>
              <a:rPr spc="-10" dirty="0"/>
              <a:t>Cảm </a:t>
            </a:r>
            <a:r>
              <a:rPr spc="-5" dirty="0"/>
              <a:t>nhận </a:t>
            </a:r>
            <a:r>
              <a:rPr spc="-10" dirty="0"/>
              <a:t>âm</a:t>
            </a:r>
            <a:r>
              <a:rPr spc="10" dirty="0"/>
              <a:t> </a:t>
            </a:r>
            <a:r>
              <a:rPr spc="-5" dirty="0"/>
              <a:t>thanh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 người </a:t>
            </a:r>
            <a:r>
              <a:rPr sz="2400" dirty="0">
                <a:latin typeface="Times New Roman"/>
                <a:cs typeface="Times New Roman"/>
              </a:rPr>
              <a:t>chúng ta có thể cảm nhận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Tần số của âm thanh (độ </a:t>
            </a:r>
            <a:r>
              <a:rPr sz="2000" spc="-5" dirty="0">
                <a:latin typeface="Times New Roman"/>
                <a:cs typeface="Times New Roman"/>
              </a:rPr>
              <a:t>cao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thấp)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Cường độ (độ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nhỏ)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Âm </a:t>
            </a:r>
            <a:r>
              <a:rPr sz="2000" dirty="0">
                <a:latin typeface="Times New Roman"/>
                <a:cs typeface="Times New Roman"/>
              </a:rPr>
              <a:t>sắc (khác về </a:t>
            </a:r>
            <a:r>
              <a:rPr sz="2000" spc="-5" dirty="0">
                <a:latin typeface="Times New Roman"/>
                <a:cs typeface="Times New Roman"/>
              </a:rPr>
              <a:t>nguồn </a:t>
            </a:r>
            <a:r>
              <a:rPr sz="2000" dirty="0">
                <a:latin typeface="Times New Roman"/>
                <a:cs typeface="Times New Roman"/>
              </a:rPr>
              <a:t>âm </a:t>
            </a:r>
            <a:r>
              <a:rPr sz="2000" spc="-5" dirty="0">
                <a:latin typeface="Times New Roman"/>
                <a:cs typeface="Times New Roman"/>
              </a:rPr>
              <a:t>thanh </a:t>
            </a:r>
            <a:r>
              <a:rPr sz="2000" dirty="0">
                <a:latin typeface="Times New Roman"/>
                <a:cs typeface="Times New Roman"/>
              </a:rPr>
              <a:t>– phát ra </a:t>
            </a:r>
            <a:r>
              <a:rPr sz="2000" spc="-5" dirty="0">
                <a:latin typeface="Times New Roman"/>
                <a:cs typeface="Times New Roman"/>
              </a:rPr>
              <a:t>từ các </a:t>
            </a:r>
            <a:r>
              <a:rPr sz="2000" dirty="0">
                <a:latin typeface="Times New Roman"/>
                <a:cs typeface="Times New Roman"/>
              </a:rPr>
              <a:t>dụng </a:t>
            </a:r>
            <a:r>
              <a:rPr sz="2000" spc="-10" dirty="0">
                <a:latin typeface="Times New Roman"/>
                <a:cs typeface="Times New Roman"/>
              </a:rPr>
              <a:t>cụ </a:t>
            </a:r>
            <a:r>
              <a:rPr sz="2000" spc="-5" dirty="0">
                <a:latin typeface="Times New Roman"/>
                <a:cs typeface="Times New Roman"/>
              </a:rPr>
              <a:t>khác  </a:t>
            </a:r>
            <a:r>
              <a:rPr sz="2000" dirty="0">
                <a:latin typeface="Times New Roman"/>
                <a:cs typeface="Times New Roman"/>
              </a:rPr>
              <a:t>nhau, </a:t>
            </a:r>
            <a:r>
              <a:rPr sz="2000" spc="-10" dirty="0">
                <a:latin typeface="Times New Roman"/>
                <a:cs typeface="Times New Roman"/>
              </a:rPr>
              <a:t>mặc </a:t>
            </a:r>
            <a:r>
              <a:rPr sz="2000" dirty="0">
                <a:latin typeface="Times New Roman"/>
                <a:cs typeface="Times New Roman"/>
              </a:rPr>
              <a:t>dù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cùng </a:t>
            </a:r>
            <a:r>
              <a:rPr sz="2000" spc="-5" dirty="0">
                <a:latin typeface="Times New Roman"/>
                <a:cs typeface="Times New Roman"/>
              </a:rPr>
              <a:t>tần </a:t>
            </a:r>
            <a:r>
              <a:rPr sz="2000" dirty="0">
                <a:latin typeface="Times New Roman"/>
                <a:cs typeface="Times New Roman"/>
              </a:rPr>
              <a:t>số và cường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độ)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Chúng ta cũng có thể nhận ra vị trí của nguồn âm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thanh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Dùng </a:t>
            </a:r>
            <a:r>
              <a:rPr sz="2000" dirty="0">
                <a:latin typeface="Times New Roman"/>
                <a:cs typeface="Times New Roman"/>
              </a:rPr>
              <a:t>hai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tai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Sự khác nhau về thời gian nhận và cường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độ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395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 giác - </a:t>
            </a:r>
            <a:r>
              <a:rPr sz="2800" spc="-10" dirty="0">
                <a:latin typeface="Times New Roman"/>
                <a:cs typeface="Times New Roman"/>
              </a:rPr>
              <a:t>Cảm </a:t>
            </a:r>
            <a:r>
              <a:rPr sz="2800" spc="-5" dirty="0">
                <a:latin typeface="Times New Roman"/>
                <a:cs typeface="Times New Roman"/>
              </a:rPr>
              <a:t>nhận </a:t>
            </a:r>
            <a:r>
              <a:rPr sz="2800" spc="-10" dirty="0">
                <a:latin typeface="Times New Roman"/>
                <a:cs typeface="Times New Roman"/>
              </a:rPr>
              <a:t>âm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người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có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thể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nghe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được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âm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thanh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với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các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tần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số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khoảng </a:t>
            </a:r>
            <a:r>
              <a:rPr sz="2400" spc="-5" dirty="0">
                <a:latin typeface="Times New Roman"/>
                <a:cs typeface="Times New Roman"/>
              </a:rPr>
              <a:t>20Hz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tới15kHz</a:t>
            </a:r>
            <a:endParaRPr sz="2400">
              <a:latin typeface="Times New Roman"/>
              <a:cs typeface="Times New Roman"/>
            </a:endParaRPr>
          </a:p>
          <a:p>
            <a:pPr marL="927100" marR="635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Con người có thể phân </a:t>
            </a:r>
            <a:r>
              <a:rPr sz="2400" spc="-5" dirty="0">
                <a:latin typeface="Times New Roman"/>
                <a:cs typeface="Times New Roman"/>
              </a:rPr>
              <a:t>biệt </a:t>
            </a:r>
            <a:r>
              <a:rPr sz="2400" dirty="0">
                <a:latin typeface="Times New Roman"/>
                <a:cs typeface="Times New Roman"/>
              </a:rPr>
              <a:t>được thay đổi </a:t>
            </a:r>
            <a:r>
              <a:rPr sz="2400" spc="-5" dirty="0">
                <a:latin typeface="Times New Roman"/>
                <a:cs typeface="Times New Roman"/>
              </a:rPr>
              <a:t>khoảng 1.5Hz </a:t>
            </a:r>
            <a:r>
              <a:rPr sz="2400" dirty="0">
                <a:latin typeface="Times New Roman"/>
                <a:cs typeface="Times New Roman"/>
              </a:rPr>
              <a:t>ở  các tần số </a:t>
            </a:r>
            <a:r>
              <a:rPr sz="2400" spc="-5" dirty="0">
                <a:latin typeface="Times New Roman"/>
                <a:cs typeface="Times New Roman"/>
              </a:rPr>
              <a:t>thấp. </a:t>
            </a:r>
            <a:r>
              <a:rPr sz="2400" dirty="0">
                <a:latin typeface="Times New Roman"/>
                <a:cs typeface="Times New Roman"/>
              </a:rPr>
              <a:t>Càng </a:t>
            </a:r>
            <a:r>
              <a:rPr sz="2400" spc="-5" dirty="0">
                <a:latin typeface="Times New Roman"/>
                <a:cs typeface="Times New Roman"/>
              </a:rPr>
              <a:t>tần </a:t>
            </a:r>
            <a:r>
              <a:rPr sz="2400" dirty="0">
                <a:latin typeface="Times New Roman"/>
                <a:cs typeface="Times New Roman"/>
              </a:rPr>
              <a:t>số cao </a:t>
            </a:r>
            <a:r>
              <a:rPr sz="2400" spc="-5" dirty="0">
                <a:latin typeface="Times New Roman"/>
                <a:cs typeface="Times New Roman"/>
              </a:rPr>
              <a:t>thì khả </a:t>
            </a:r>
            <a:r>
              <a:rPr sz="2400" dirty="0">
                <a:latin typeface="Times New Roman"/>
                <a:cs typeface="Times New Roman"/>
              </a:rPr>
              <a:t>năng phân </a:t>
            </a:r>
            <a:r>
              <a:rPr sz="2400" spc="-5" dirty="0">
                <a:latin typeface="Times New Roman"/>
                <a:cs typeface="Times New Roman"/>
              </a:rPr>
              <a:t>biệt  </a:t>
            </a:r>
            <a:r>
              <a:rPr sz="2400" dirty="0">
                <a:latin typeface="Times New Roman"/>
                <a:cs typeface="Times New Roman"/>
              </a:rPr>
              <a:t>càng kém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endParaRPr sz="2400">
              <a:latin typeface="Times New Roman"/>
              <a:cs typeface="Times New Roman"/>
            </a:endParaRPr>
          </a:p>
          <a:p>
            <a:pPr marL="927100" marR="635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tần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khác nhau </a:t>
            </a:r>
            <a:r>
              <a:rPr sz="2400" spc="-5" dirty="0">
                <a:latin typeface="Times New Roman"/>
                <a:cs typeface="Times New Roman"/>
              </a:rPr>
              <a:t>thì </a:t>
            </a:r>
            <a:r>
              <a:rPr sz="2400" dirty="0">
                <a:latin typeface="Times New Roman"/>
                <a:cs typeface="Times New Roman"/>
              </a:rPr>
              <a:t>ảnh </a:t>
            </a:r>
            <a:r>
              <a:rPr sz="2400" spc="-5" dirty="0">
                <a:latin typeface="Times New Roman"/>
                <a:cs typeface="Times New Roman"/>
              </a:rPr>
              <a:t>hưởng </a:t>
            </a:r>
            <a:r>
              <a:rPr sz="2400" dirty="0">
                <a:latin typeface="Times New Roman"/>
                <a:cs typeface="Times New Roman"/>
              </a:rPr>
              <a:t>đến những phần  khác nhau trong hệ </a:t>
            </a:r>
            <a:r>
              <a:rPr sz="2400" spc="-5" dirty="0">
                <a:latin typeface="Times New Roman"/>
                <a:cs typeface="Times New Roman"/>
              </a:rPr>
              <a:t>thống </a:t>
            </a:r>
            <a:r>
              <a:rPr sz="2400" dirty="0">
                <a:latin typeface="Times New Roman"/>
                <a:cs typeface="Times New Roman"/>
              </a:rPr>
              <a:t>xử lý âm thanh của </a:t>
            </a:r>
            <a:r>
              <a:rPr sz="2400" spc="-5" dirty="0">
                <a:latin typeface="Times New Roman"/>
                <a:cs typeface="Times New Roman"/>
              </a:rPr>
              <a:t>con  </a:t>
            </a:r>
            <a:r>
              <a:rPr sz="2400" dirty="0">
                <a:latin typeface="Times New Roman"/>
                <a:cs typeface="Times New Roman"/>
              </a:rPr>
              <a:t>người=&gt; </a:t>
            </a:r>
            <a:r>
              <a:rPr sz="2400" spc="-5" dirty="0">
                <a:latin typeface="Times New Roman"/>
                <a:cs typeface="Times New Roman"/>
              </a:rPr>
              <a:t>tạo </a:t>
            </a:r>
            <a:r>
              <a:rPr sz="2400" dirty="0">
                <a:latin typeface="Times New Roman"/>
                <a:cs typeface="Times New Roman"/>
              </a:rPr>
              <a:t>ra </a:t>
            </a:r>
            <a:r>
              <a:rPr sz="2400" spc="-5" dirty="0">
                <a:latin typeface="Times New Roman"/>
                <a:cs typeface="Times New Roman"/>
              </a:rPr>
              <a:t>những kích </a:t>
            </a:r>
            <a:r>
              <a:rPr sz="2400" dirty="0">
                <a:latin typeface="Times New Roman"/>
                <a:cs typeface="Times New Roman"/>
              </a:rPr>
              <a:t>thích </a:t>
            </a:r>
            <a:r>
              <a:rPr sz="2400" spc="-10" dirty="0">
                <a:latin typeface="Times New Roman"/>
                <a:cs typeface="Times New Roman"/>
              </a:rPr>
              <a:t>khác </a:t>
            </a:r>
            <a:r>
              <a:rPr sz="2400" dirty="0">
                <a:latin typeface="Times New Roman"/>
                <a:cs typeface="Times New Roman"/>
              </a:rPr>
              <a:t>nhau đến </a:t>
            </a: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 thần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42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Thính giác - </a:t>
            </a:r>
            <a:r>
              <a:rPr sz="2800" spc="-10" dirty="0">
                <a:latin typeface="Times New Roman"/>
                <a:cs typeface="Times New Roman"/>
              </a:rPr>
              <a:t>Cảm </a:t>
            </a:r>
            <a:r>
              <a:rPr sz="2800" spc="-5" dirty="0">
                <a:latin typeface="Times New Roman"/>
                <a:cs typeface="Times New Roman"/>
              </a:rPr>
              <a:t>nhận </a:t>
            </a:r>
            <a:r>
              <a:rPr sz="2800" spc="-10" dirty="0">
                <a:latin typeface="Times New Roman"/>
                <a:cs typeface="Times New Roman"/>
              </a:rPr>
              <a:t>âm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</a:t>
            </a:r>
            <a:r>
              <a:rPr sz="2400" spc="-5" dirty="0">
                <a:latin typeface="Times New Roman"/>
                <a:cs typeface="Times New Roman"/>
              </a:rPr>
              <a:t>xử </a:t>
            </a:r>
            <a:r>
              <a:rPr sz="2400" dirty="0">
                <a:latin typeface="Times New Roman"/>
                <a:cs typeface="Times New Roman"/>
              </a:rPr>
              <a:t>lý âm thanh thực </a:t>
            </a:r>
            <a:r>
              <a:rPr sz="2400" spc="-5" dirty="0">
                <a:latin typeface="Times New Roman"/>
                <a:cs typeface="Times New Roman"/>
              </a:rPr>
              <a:t>hiện một </a:t>
            </a:r>
            <a:r>
              <a:rPr sz="2400" dirty="0">
                <a:latin typeface="Times New Roman"/>
                <a:cs typeface="Times New Roman"/>
              </a:rPr>
              <a:t>số </a:t>
            </a:r>
            <a:r>
              <a:rPr sz="2400" spc="-5" dirty="0">
                <a:latin typeface="Times New Roman"/>
                <a:cs typeface="Times New Roman"/>
              </a:rPr>
              <a:t>thao </a:t>
            </a:r>
            <a:r>
              <a:rPr sz="2400" spc="-10" dirty="0">
                <a:latin typeface="Times New Roman"/>
                <a:cs typeface="Times New Roman"/>
              </a:rPr>
              <a:t>tác </a:t>
            </a:r>
            <a:r>
              <a:rPr sz="2400" spc="-5" dirty="0">
                <a:latin typeface="Times New Roman"/>
                <a:cs typeface="Times New Roman"/>
              </a:rPr>
              <a:t>lọc </a:t>
            </a:r>
            <a:r>
              <a:rPr sz="2400" dirty="0">
                <a:latin typeface="Times New Roman"/>
                <a:cs typeface="Times New Roman"/>
              </a:rPr>
              <a:t>âm  thanh =&gt; </a:t>
            </a:r>
            <a:r>
              <a:rPr sz="2400" spc="-5" dirty="0">
                <a:latin typeface="Times New Roman"/>
                <a:cs typeface="Times New Roman"/>
              </a:rPr>
              <a:t>cho </a:t>
            </a:r>
            <a:r>
              <a:rPr sz="2400" dirty="0">
                <a:latin typeface="Times New Roman"/>
                <a:cs typeface="Times New Roman"/>
              </a:rPr>
              <a:t>phép bỏ qua những tiếng ồn </a:t>
            </a:r>
            <a:r>
              <a:rPr sz="2400" spc="-5" dirty="0">
                <a:latin typeface="Times New Roman"/>
                <a:cs typeface="Times New Roman"/>
              </a:rPr>
              <a:t>nền </a:t>
            </a:r>
            <a:r>
              <a:rPr sz="2400" dirty="0">
                <a:latin typeface="Times New Roman"/>
                <a:cs typeface="Times New Roman"/>
              </a:rPr>
              <a:t>=&gt; tập  trung vào âm thanh quan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trọng</a:t>
            </a:r>
            <a:endParaRPr sz="2400">
              <a:latin typeface="Times New Roman"/>
              <a:cs typeface="Times New Roman"/>
            </a:endParaRPr>
          </a:p>
          <a:p>
            <a:pPr marL="927100" marR="635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“Cocktail party efect”– </a:t>
            </a:r>
            <a:r>
              <a:rPr sz="2400" dirty="0">
                <a:latin typeface="Times New Roman"/>
                <a:cs typeface="Times New Roman"/>
              </a:rPr>
              <a:t>chúng </a:t>
            </a:r>
            <a:r>
              <a:rPr sz="2400" spc="-5" dirty="0">
                <a:latin typeface="Times New Roman"/>
                <a:cs typeface="Times New Roman"/>
              </a:rPr>
              <a:t>ta vẫn </a:t>
            </a:r>
            <a:r>
              <a:rPr sz="2400" dirty="0">
                <a:latin typeface="Times New Roman"/>
                <a:cs typeface="Times New Roman"/>
              </a:rPr>
              <a:t>có </a:t>
            </a:r>
            <a:r>
              <a:rPr sz="2400" spc="-5" dirty="0">
                <a:latin typeface="Times New Roman"/>
                <a:cs typeface="Times New Roman"/>
              </a:rPr>
              <a:t>thể nghe thấy </a:t>
            </a:r>
            <a:r>
              <a:rPr sz="2400" spc="-10" dirty="0">
                <a:latin typeface="Times New Roman"/>
                <a:cs typeface="Times New Roman"/>
              </a:rPr>
              <a:t>ai  </a:t>
            </a:r>
            <a:r>
              <a:rPr sz="2400" dirty="0">
                <a:latin typeface="Times New Roman"/>
                <a:cs typeface="Times New Roman"/>
              </a:rPr>
              <a:t>đó gọi chúng ta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căn phòng rất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ồn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119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0579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6810" algn="l"/>
              </a:tabLst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.</a:t>
            </a:r>
            <a:r>
              <a:rPr sz="4400" b="0" spc="-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Các</a:t>
            </a:r>
            <a:r>
              <a:rPr sz="4400" b="0" spc="-1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lĩnh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vực</a:t>
            </a:r>
            <a:r>
              <a:rPr sz="4400" b="0" spc="-1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liên	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7381875" cy="458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HCI sử dụng tri thức của nhiều ngành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khác  </a:t>
            </a:r>
            <a:r>
              <a:rPr sz="3200" spc="5" dirty="0">
                <a:latin typeface="Times New Roman"/>
                <a:cs typeface="Times New Roman"/>
              </a:rPr>
              <a:t>nhau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Khoa học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Trí </a:t>
            </a:r>
            <a:r>
              <a:rPr sz="2800" dirty="0">
                <a:latin typeface="Times New Roman"/>
                <a:cs typeface="Times New Roman"/>
              </a:rPr>
              <a:t>tuệ </a:t>
            </a:r>
            <a:r>
              <a:rPr sz="2800" spc="-5" dirty="0">
                <a:latin typeface="Times New Roman"/>
                <a:cs typeface="Times New Roman"/>
              </a:rPr>
              <a:t>nhân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tạo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Nhân </a:t>
            </a:r>
            <a:r>
              <a:rPr sz="2800" dirty="0">
                <a:latin typeface="Times New Roman"/>
                <a:cs typeface="Times New Roman"/>
              </a:rPr>
              <a:t>loại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Ngôn ngữ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Triết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Nghệ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thuật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Điện, điện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Thính giác -</a:t>
            </a:r>
            <a:r>
              <a:rPr spc="-50" dirty="0"/>
              <a:t> </a:t>
            </a:r>
            <a:r>
              <a:rPr spc="-5" dirty="0"/>
              <a:t>HCI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Các âm </a:t>
            </a:r>
            <a:r>
              <a:rPr sz="2400" spc="-5" dirty="0">
                <a:latin typeface="Times New Roman"/>
                <a:cs typeface="Times New Roman"/>
              </a:rPr>
              <a:t>thanh </a:t>
            </a:r>
            <a:r>
              <a:rPr sz="2400" dirty="0">
                <a:latin typeface="Times New Roman"/>
                <a:cs typeface="Times New Roman"/>
              </a:rPr>
              <a:t>hiện </a:t>
            </a:r>
            <a:r>
              <a:rPr sz="2400" spc="-5" dirty="0">
                <a:latin typeface="Times New Roman"/>
                <a:cs typeface="Times New Roman"/>
              </a:rPr>
              <a:t>vẫn </a:t>
            </a:r>
            <a:r>
              <a:rPr sz="2400" dirty="0">
                <a:latin typeface="Times New Roman"/>
                <a:cs typeface="Times New Roman"/>
              </a:rPr>
              <a:t>đang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chính vào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thông</a:t>
            </a:r>
            <a:r>
              <a:rPr sz="2400" spc="-105" dirty="0"/>
              <a:t> </a:t>
            </a:r>
            <a:r>
              <a:rPr sz="2400" dirty="0"/>
              <a:t>báo:</a:t>
            </a:r>
            <a:endParaRPr sz="2400"/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Thông báo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gõ nhầm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nút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Thông báo </a:t>
            </a:r>
            <a:r>
              <a:rPr sz="2000" spc="5" dirty="0">
                <a:latin typeface="Times New Roman"/>
                <a:cs typeface="Times New Roman"/>
              </a:rPr>
              <a:t>khi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vàoWindows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Thông báo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spc="-10" dirty="0">
                <a:latin typeface="Times New Roman"/>
                <a:cs typeface="Times New Roman"/>
              </a:rPr>
              <a:t>máy </a:t>
            </a:r>
            <a:r>
              <a:rPr sz="2000" dirty="0">
                <a:latin typeface="Times New Roman"/>
                <a:cs typeface="Times New Roman"/>
              </a:rPr>
              <a:t>sắp hết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pin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Hiện nay âm thanh đang được nghiên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cứu: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Tổng hợp </a:t>
            </a:r>
            <a:r>
              <a:rPr sz="2000" spc="-5" dirty="0">
                <a:latin typeface="Times New Roman"/>
                <a:cs typeface="Times New Roman"/>
              </a:rPr>
              <a:t>tiếng </a:t>
            </a:r>
            <a:r>
              <a:rPr sz="2000" dirty="0">
                <a:latin typeface="Times New Roman"/>
                <a:cs typeface="Times New Roman"/>
              </a:rPr>
              <a:t>nói </a:t>
            </a:r>
            <a:r>
              <a:rPr sz="2000" spc="-5" dirty="0">
                <a:latin typeface="Times New Roman"/>
                <a:cs typeface="Times New Roman"/>
              </a:rPr>
              <a:t>=&gt; </a:t>
            </a:r>
            <a:r>
              <a:rPr sz="2000" dirty="0">
                <a:latin typeface="Times New Roman"/>
                <a:cs typeface="Times New Roman"/>
              </a:rPr>
              <a:t>nghe </a:t>
            </a:r>
            <a:r>
              <a:rPr sz="2000" spc="5" dirty="0">
                <a:latin typeface="Times New Roman"/>
                <a:cs typeface="Times New Roman"/>
              </a:rPr>
              <a:t>đọc </a:t>
            </a:r>
            <a:r>
              <a:rPr sz="2000" spc="-5" dirty="0">
                <a:latin typeface="Times New Roman"/>
                <a:cs typeface="Times New Roman"/>
              </a:rPr>
              <a:t>tài liệu </a:t>
            </a:r>
            <a:r>
              <a:rPr sz="2000" spc="-10" dirty="0">
                <a:latin typeface="Times New Roman"/>
                <a:cs typeface="Times New Roman"/>
              </a:rPr>
              <a:t>thay </a:t>
            </a:r>
            <a:r>
              <a:rPr sz="2000" dirty="0">
                <a:latin typeface="Times New Roman"/>
                <a:cs typeface="Times New Roman"/>
              </a:rPr>
              <a:t>vì </a:t>
            </a:r>
            <a:r>
              <a:rPr sz="2000" spc="-5" dirty="0">
                <a:latin typeface="Times New Roman"/>
                <a:cs typeface="Times New Roman"/>
              </a:rPr>
              <a:t>nhìn tài </a:t>
            </a:r>
            <a:r>
              <a:rPr sz="2000" spc="-10" dirty="0">
                <a:latin typeface="Times New Roman"/>
                <a:cs typeface="Times New Roman"/>
              </a:rPr>
              <a:t>liệu </a:t>
            </a:r>
            <a:r>
              <a:rPr sz="2000" spc="-5" dirty="0">
                <a:latin typeface="Times New Roman"/>
                <a:cs typeface="Times New Roman"/>
              </a:rPr>
              <a:t>=&gt;  </a:t>
            </a:r>
            <a:r>
              <a:rPr sz="2000" spc="5" dirty="0">
                <a:latin typeface="Times New Roman"/>
                <a:cs typeface="Times New Roman"/>
              </a:rPr>
              <a:t>phục </a:t>
            </a:r>
            <a:r>
              <a:rPr sz="2000" dirty="0">
                <a:latin typeface="Times New Roman"/>
                <a:cs typeface="Times New Roman"/>
              </a:rPr>
              <a:t>vụ người khiếm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thị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Dùng </a:t>
            </a:r>
            <a:r>
              <a:rPr sz="2000" dirty="0">
                <a:latin typeface="Times New Roman"/>
                <a:cs typeface="Times New Roman"/>
              </a:rPr>
              <a:t>âm nhạc để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hiệu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dirty="0">
                <a:latin typeface="Times New Roman"/>
                <a:cs typeface="Times New Roman"/>
              </a:rPr>
              <a:t>trong trình diễn </a:t>
            </a:r>
            <a:r>
              <a:rPr sz="2000" spc="5" dirty="0">
                <a:latin typeface="Times New Roman"/>
                <a:cs typeface="Times New Roman"/>
              </a:rPr>
              <a:t>nội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dung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Xúc</a:t>
            </a:r>
            <a:r>
              <a:rPr spc="-70" dirty="0"/>
              <a:t> </a:t>
            </a:r>
            <a:r>
              <a:rPr spc="-5" dirty="0"/>
              <a:t>giác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Xúc giác: Khả </a:t>
            </a:r>
            <a:r>
              <a:rPr sz="2400" dirty="0">
                <a:latin typeface="Times New Roman"/>
                <a:cs typeface="Times New Roman"/>
              </a:rPr>
              <a:t>năng </a:t>
            </a:r>
            <a:r>
              <a:rPr sz="2400" spc="-5" dirty="0">
                <a:latin typeface="Times New Roman"/>
                <a:cs typeface="Times New Roman"/>
              </a:rPr>
              <a:t>phát hiện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hiểu được những   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tin cảm nhận được từ</a:t>
            </a:r>
            <a:r>
              <a:rPr sz="2400" spc="-140" dirty="0"/>
              <a:t> </a:t>
            </a:r>
            <a:r>
              <a:rPr sz="2400" dirty="0"/>
              <a:t>da</a:t>
            </a:r>
            <a:endParaRPr sz="2400"/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nghiên </a:t>
            </a:r>
            <a:r>
              <a:rPr sz="2400" dirty="0">
                <a:latin typeface="Times New Roman"/>
                <a:cs typeface="Times New Roman"/>
              </a:rPr>
              <a:t>cứu đã </a:t>
            </a:r>
            <a:r>
              <a:rPr sz="2400" spc="-5" dirty="0">
                <a:latin typeface="Times New Roman"/>
                <a:cs typeface="Times New Roman"/>
              </a:rPr>
              <a:t>chỉ ra </a:t>
            </a:r>
            <a:r>
              <a:rPr sz="2400" dirty="0">
                <a:latin typeface="Times New Roman"/>
                <a:cs typeface="Times New Roman"/>
              </a:rPr>
              <a:t>rằng khả năng </a:t>
            </a:r>
            <a:r>
              <a:rPr sz="2400" spc="-5" dirty="0">
                <a:latin typeface="Times New Roman"/>
                <a:cs typeface="Times New Roman"/>
              </a:rPr>
              <a:t>cảm </a:t>
            </a:r>
            <a:r>
              <a:rPr sz="2400" dirty="0">
                <a:latin typeface="Times New Roman"/>
                <a:cs typeface="Times New Roman"/>
              </a:rPr>
              <a:t>nhận bằng  </a:t>
            </a:r>
            <a:r>
              <a:rPr sz="2400" spc="-5" dirty="0">
                <a:latin typeface="Times New Roman"/>
                <a:cs typeface="Times New Roman"/>
              </a:rPr>
              <a:t>xúc giác của </a:t>
            </a:r>
            <a:r>
              <a:rPr sz="2400" dirty="0">
                <a:latin typeface="Times New Roman"/>
                <a:cs typeface="Times New Roman"/>
              </a:rPr>
              <a:t>trẻ </a:t>
            </a:r>
            <a:r>
              <a:rPr sz="2400" spc="-5" dirty="0">
                <a:latin typeface="Times New Roman"/>
                <a:cs typeface="Times New Roman"/>
              </a:rPr>
              <a:t>nhỏ </a:t>
            </a:r>
            <a:r>
              <a:rPr sz="2400" dirty="0">
                <a:latin typeface="Times New Roman"/>
                <a:cs typeface="Times New Roman"/>
              </a:rPr>
              <a:t>có </a:t>
            </a:r>
            <a:r>
              <a:rPr sz="2400" spc="-5" dirty="0">
                <a:latin typeface="Times New Roman"/>
                <a:cs typeface="Times New Roman"/>
              </a:rPr>
              <a:t>thể đã được phát triển </a:t>
            </a:r>
            <a:r>
              <a:rPr sz="2400" dirty="0">
                <a:latin typeface="Times New Roman"/>
                <a:cs typeface="Times New Roman"/>
              </a:rPr>
              <a:t>trước </a:t>
            </a:r>
            <a:r>
              <a:rPr sz="2400" spc="-5" dirty="0">
                <a:latin typeface="Times New Roman"/>
                <a:cs typeface="Times New Roman"/>
              </a:rPr>
              <a:t>khả  </a:t>
            </a:r>
            <a:r>
              <a:rPr sz="2400" dirty="0">
                <a:latin typeface="Times New Roman"/>
                <a:cs typeface="Times New Roman"/>
              </a:rPr>
              <a:t>năng phân biệt vật thể bằng thị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Theo bạn, </a:t>
            </a:r>
            <a:r>
              <a:rPr sz="2400" spc="-10" dirty="0">
                <a:latin typeface="Times New Roman"/>
                <a:cs typeface="Times New Roman"/>
              </a:rPr>
              <a:t>môn </a:t>
            </a:r>
            <a:r>
              <a:rPr sz="2400" dirty="0">
                <a:latin typeface="Times New Roman"/>
                <a:cs typeface="Times New Roman"/>
              </a:rPr>
              <a:t>thể thao nào (không) cần xúc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637279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Xúc </a:t>
            </a:r>
            <a:r>
              <a:rPr sz="2800" dirty="0">
                <a:latin typeface="Times New Roman"/>
                <a:cs typeface="Times New Roman"/>
              </a:rPr>
              <a:t>giác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10" dirty="0">
                <a:latin typeface="Times New Roman"/>
                <a:cs typeface="Times New Roman"/>
              </a:rPr>
              <a:t>Cảm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nhận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Sức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ép: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Mạnh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Nhẹ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Nhiệt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Lạnh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Ấm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Mức độ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đau: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50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Nhọn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Tù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582409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Xúc </a:t>
            </a:r>
            <a:r>
              <a:rPr sz="2800" dirty="0">
                <a:latin typeface="Times New Roman"/>
                <a:cs typeface="Times New Roman"/>
              </a:rPr>
              <a:t>giác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HCI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Ta cảm nhận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phím được </a:t>
            </a:r>
            <a:r>
              <a:rPr sz="2400" dirty="0">
                <a:latin typeface="Times New Roman"/>
                <a:cs typeface="Times New Roman"/>
              </a:rPr>
              <a:t>nhấn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xuống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6482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3.3.2. Thành phần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ra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7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một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số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các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cơ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như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tay,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chân,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mắt,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đầu và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tiếng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nói.</a:t>
            </a:r>
            <a:endParaRPr sz="2800"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Khi giao tiếp với </a:t>
            </a:r>
            <a:r>
              <a:rPr sz="2800" spc="-10" dirty="0">
                <a:latin typeface="Times New Roman"/>
                <a:cs typeface="Times New Roman"/>
              </a:rPr>
              <a:t>máy </a:t>
            </a:r>
            <a:r>
              <a:rPr sz="2800" spc="-5" dirty="0">
                <a:latin typeface="Times New Roman"/>
                <a:cs typeface="Times New Roman"/>
              </a:rPr>
              <a:t>tính, hiện nay tay vẫn </a:t>
            </a:r>
            <a:r>
              <a:rPr sz="2800" dirty="0">
                <a:latin typeface="Times New Roman"/>
                <a:cs typeface="Times New Roman"/>
              </a:rPr>
              <a:t>đóng  </a:t>
            </a:r>
            <a:r>
              <a:rPr sz="2800" spc="-5" dirty="0">
                <a:latin typeface="Times New Roman"/>
                <a:cs typeface="Times New Roman"/>
              </a:rPr>
              <a:t>vai trò </a:t>
            </a:r>
            <a:r>
              <a:rPr sz="2800" spc="-10" dirty="0">
                <a:latin typeface="Times New Roman"/>
                <a:cs typeface="Times New Roman"/>
              </a:rPr>
              <a:t>chính </a:t>
            </a:r>
            <a:r>
              <a:rPr sz="2800" spc="-5" dirty="0">
                <a:latin typeface="Times New Roman"/>
                <a:cs typeface="Times New Roman"/>
              </a:rPr>
              <a:t>trong việc </a:t>
            </a:r>
            <a:r>
              <a:rPr sz="2800" dirty="0">
                <a:latin typeface="Times New Roman"/>
                <a:cs typeface="Times New Roman"/>
              </a:rPr>
              <a:t>gõ </a:t>
            </a:r>
            <a:r>
              <a:rPr sz="2800" spc="-5" dirty="0">
                <a:latin typeface="Times New Roman"/>
                <a:cs typeface="Times New Roman"/>
              </a:rPr>
              <a:t>bàn phím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điều khiển  chuột</a:t>
            </a:r>
            <a:endParaRPr sz="2800"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Tiếng nói, ánh </a:t>
            </a:r>
            <a:r>
              <a:rPr sz="2800" spc="-10" dirty="0">
                <a:latin typeface="Times New Roman"/>
                <a:cs typeface="Times New Roman"/>
              </a:rPr>
              <a:t>mắt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chuyển </a:t>
            </a:r>
            <a:r>
              <a:rPr sz="2800" dirty="0">
                <a:latin typeface="Times New Roman"/>
                <a:cs typeface="Times New Roman"/>
              </a:rPr>
              <a:t>động </a:t>
            </a:r>
            <a:r>
              <a:rPr sz="2800" spc="-5" dirty="0">
                <a:latin typeface="Times New Roman"/>
                <a:cs typeface="Times New Roman"/>
              </a:rPr>
              <a:t>của đầu đang  được nghiên </a:t>
            </a:r>
            <a:r>
              <a:rPr sz="2800" spc="-10" dirty="0">
                <a:latin typeface="Times New Roman"/>
                <a:cs typeface="Times New Roman"/>
              </a:rPr>
              <a:t>cứu </a:t>
            </a:r>
            <a:r>
              <a:rPr sz="2800" dirty="0">
                <a:latin typeface="Times New Roman"/>
                <a:cs typeface="Times New Roman"/>
              </a:rPr>
              <a:t>để </a:t>
            </a:r>
            <a:r>
              <a:rPr sz="2800" spc="-5" dirty="0">
                <a:latin typeface="Times New Roman"/>
                <a:cs typeface="Times New Roman"/>
              </a:rPr>
              <a:t>điều khiển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tính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26511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 Bộ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nhớ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63615" cy="147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giác quan (sensory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memory)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ngắn hạn </a:t>
            </a:r>
            <a:r>
              <a:rPr sz="2800" dirty="0">
                <a:latin typeface="Times New Roman"/>
                <a:cs typeface="Times New Roman"/>
              </a:rPr>
              <a:t>(short-term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memory)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dài hạn </a:t>
            </a:r>
            <a:r>
              <a:rPr sz="2800" dirty="0">
                <a:latin typeface="Times New Roman"/>
                <a:cs typeface="Times New Roman"/>
              </a:rPr>
              <a:t>(long-term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memory)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657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3.4.1. Bộ nhớ giác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19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Vùng đệm chứa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tín hiệu nhận vào bằng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quan: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</a:t>
            </a:r>
            <a:r>
              <a:rPr sz="2400" dirty="0">
                <a:latin typeface="Times New Roman"/>
                <a:cs typeface="Times New Roman"/>
              </a:rPr>
              <a:t>nhớ hình tượng (iconic </a:t>
            </a:r>
            <a:r>
              <a:rPr sz="2400" spc="-10" dirty="0">
                <a:latin typeface="Times New Roman"/>
                <a:cs typeface="Times New Roman"/>
              </a:rPr>
              <a:t>memory) </a:t>
            </a:r>
            <a:r>
              <a:rPr sz="2400" dirty="0">
                <a:latin typeface="Times New Roman"/>
                <a:cs typeface="Times New Roman"/>
              </a:rPr>
              <a:t>cho thị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</a:t>
            </a:r>
            <a:r>
              <a:rPr sz="2400" dirty="0">
                <a:latin typeface="Times New Roman"/>
                <a:cs typeface="Times New Roman"/>
              </a:rPr>
              <a:t>nhớ tượng thanh (echoic </a:t>
            </a:r>
            <a:r>
              <a:rPr sz="2400" spc="-10" dirty="0">
                <a:latin typeface="Times New Roman"/>
                <a:cs typeface="Times New Roman"/>
              </a:rPr>
              <a:t>memory) </a:t>
            </a:r>
            <a:r>
              <a:rPr sz="2400" dirty="0">
                <a:latin typeface="Times New Roman"/>
                <a:cs typeface="Times New Roman"/>
              </a:rPr>
              <a:t>cho thính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nhớ xúc </a:t>
            </a:r>
            <a:r>
              <a:rPr sz="2400" dirty="0">
                <a:latin typeface="Times New Roman"/>
                <a:cs typeface="Times New Roman"/>
              </a:rPr>
              <a:t>giác (haptic </a:t>
            </a:r>
            <a:r>
              <a:rPr sz="2400" spc="-10" dirty="0">
                <a:latin typeface="Times New Roman"/>
                <a:cs typeface="Times New Roman"/>
              </a:rPr>
              <a:t>memory) </a:t>
            </a:r>
            <a:r>
              <a:rPr sz="2400" dirty="0">
                <a:latin typeface="Times New Roman"/>
                <a:cs typeface="Times New Roman"/>
              </a:rPr>
              <a:t>cho </a:t>
            </a:r>
            <a:r>
              <a:rPr sz="2400" spc="-5" dirty="0">
                <a:latin typeface="Times New Roman"/>
                <a:cs typeface="Times New Roman"/>
              </a:rPr>
              <a:t>xúc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657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3.4.1. Bộ nhớ giác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7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bộ nhớ </a:t>
            </a:r>
            <a:r>
              <a:rPr sz="2800" spc="-5" dirty="0">
                <a:latin typeface="Times New Roman"/>
                <a:cs typeface="Times New Roman"/>
              </a:rPr>
              <a:t>này liên </a:t>
            </a:r>
            <a:r>
              <a:rPr sz="2800" dirty="0">
                <a:latin typeface="Times New Roman"/>
                <a:cs typeface="Times New Roman"/>
              </a:rPr>
              <a:t>tục bị ghi đè </a:t>
            </a:r>
            <a:r>
              <a:rPr sz="2800" spc="-5" dirty="0">
                <a:latin typeface="Times New Roman"/>
                <a:cs typeface="Times New Roman"/>
              </a:rPr>
              <a:t>bởi những tín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hiệu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mới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 1: </a:t>
            </a:r>
            <a:r>
              <a:rPr sz="2800" spc="-5" dirty="0">
                <a:latin typeface="Times New Roman"/>
                <a:cs typeface="Times New Roman"/>
              </a:rPr>
              <a:t>Hiện tượng lưu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ảnh</a:t>
            </a:r>
            <a:endParaRPr sz="2800"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 2: </a:t>
            </a:r>
            <a:r>
              <a:rPr sz="2800" spc="-10" dirty="0">
                <a:latin typeface="Times New Roman"/>
                <a:cs typeface="Times New Roman"/>
              </a:rPr>
              <a:t>Tai </a:t>
            </a:r>
            <a:r>
              <a:rPr sz="2800" spc="-5" dirty="0">
                <a:latin typeface="Times New Roman"/>
                <a:cs typeface="Times New Roman"/>
              </a:rPr>
              <a:t>lưu thông tin trong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thời </a:t>
            </a:r>
            <a:r>
              <a:rPr sz="2800" spc="-5" dirty="0">
                <a:latin typeface="Times New Roman"/>
                <a:cs typeface="Times New Roman"/>
              </a:rPr>
              <a:t>gian ngắn–  2 tai </a:t>
            </a:r>
            <a:r>
              <a:rPr sz="2800" dirty="0">
                <a:latin typeface="Times New Roman"/>
                <a:cs typeface="Times New Roman"/>
              </a:rPr>
              <a:t>nhận </a:t>
            </a:r>
            <a:r>
              <a:rPr sz="2800" spc="-5" dirty="0">
                <a:latin typeface="Times New Roman"/>
                <a:cs typeface="Times New Roman"/>
              </a:rPr>
              <a:t>được </a:t>
            </a:r>
            <a:r>
              <a:rPr sz="2800" spc="-10" dirty="0">
                <a:latin typeface="Times New Roman"/>
                <a:cs typeface="Times New Roman"/>
              </a:rPr>
              <a:t>một âm </a:t>
            </a:r>
            <a:r>
              <a:rPr sz="2800" spc="-5" dirty="0">
                <a:latin typeface="Times New Roman"/>
                <a:cs typeface="Times New Roman"/>
              </a:rPr>
              <a:t>thanh </a:t>
            </a:r>
            <a:r>
              <a:rPr sz="2800" dirty="0">
                <a:latin typeface="Times New Roman"/>
                <a:cs typeface="Times New Roman"/>
              </a:rPr>
              <a:t>tại </a:t>
            </a:r>
            <a:r>
              <a:rPr sz="2800" spc="-5" dirty="0">
                <a:latin typeface="Times New Roman"/>
                <a:cs typeface="Times New Roman"/>
              </a:rPr>
              <a:t>hai thời điểm </a:t>
            </a:r>
            <a:r>
              <a:rPr sz="2800" dirty="0">
                <a:latin typeface="Times New Roman"/>
                <a:cs typeface="Times New Roman"/>
              </a:rPr>
              <a:t>khác  </a:t>
            </a:r>
            <a:r>
              <a:rPr sz="2800" spc="-5" dirty="0">
                <a:latin typeface="Times New Roman"/>
                <a:cs typeface="Times New Roman"/>
              </a:rPr>
              <a:t>nhau </a:t>
            </a:r>
            <a:r>
              <a:rPr sz="2800" dirty="0">
                <a:latin typeface="Times New Roman"/>
                <a:cs typeface="Times New Roman"/>
              </a:rPr>
              <a:t>(rất </a:t>
            </a:r>
            <a:r>
              <a:rPr sz="2800" spc="-5" dirty="0">
                <a:latin typeface="Times New Roman"/>
                <a:cs typeface="Times New Roman"/>
              </a:rPr>
              <a:t>gần nhau) </a:t>
            </a:r>
            <a:r>
              <a:rPr sz="2800" spc="-10" dirty="0">
                <a:latin typeface="Wingdings"/>
                <a:cs typeface="Wingdings"/>
              </a:rPr>
              <a:t>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xác định </a:t>
            </a:r>
            <a:r>
              <a:rPr sz="2800" dirty="0">
                <a:latin typeface="Times New Roman"/>
                <a:cs typeface="Times New Roman"/>
              </a:rPr>
              <a:t>âm </a:t>
            </a:r>
            <a:r>
              <a:rPr sz="2800" spc="-5" dirty="0">
                <a:latin typeface="Times New Roman"/>
                <a:cs typeface="Times New Roman"/>
              </a:rPr>
              <a:t>thanh được phát  từ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đâu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19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3.4.2. Bộ nhớ ngắn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7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Hay còn </a:t>
            </a:r>
            <a:r>
              <a:rPr sz="2800" dirty="0">
                <a:latin typeface="Times New Roman"/>
                <a:cs typeface="Times New Roman"/>
              </a:rPr>
              <a:t>gọi </a:t>
            </a:r>
            <a:r>
              <a:rPr sz="2800" spc="-5" dirty="0">
                <a:latin typeface="Times New Roman"/>
                <a:cs typeface="Times New Roman"/>
              </a:rPr>
              <a:t>là </a:t>
            </a:r>
            <a:r>
              <a:rPr sz="2800" dirty="0">
                <a:latin typeface="Times New Roman"/>
                <a:cs typeface="Times New Roman"/>
              </a:rPr>
              <a:t>bộ nhớ </a:t>
            </a:r>
            <a:r>
              <a:rPr sz="2800" spc="-5" dirty="0">
                <a:latin typeface="Times New Roman"/>
                <a:cs typeface="Times New Roman"/>
              </a:rPr>
              <a:t>làm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việc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1: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Để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35x6,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chúng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thể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nhẩm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30x6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rồi </a:t>
            </a:r>
            <a:r>
              <a:rPr sz="2800" spc="-5" dirty="0">
                <a:latin typeface="Times New Roman"/>
                <a:cs typeface="Times New Roman"/>
              </a:rPr>
              <a:t>cộng với </a:t>
            </a:r>
            <a:r>
              <a:rPr sz="2800" dirty="0">
                <a:latin typeface="Times New Roman"/>
                <a:cs typeface="Times New Roman"/>
              </a:rPr>
              <a:t>5x6 </a:t>
            </a:r>
            <a:r>
              <a:rPr sz="2800" spc="-5" dirty="0">
                <a:latin typeface="Times New Roman"/>
                <a:cs typeface="Times New Roman"/>
              </a:rPr>
              <a:t>hoặc </a:t>
            </a:r>
            <a:r>
              <a:rPr sz="2800" dirty="0">
                <a:latin typeface="Times New Roman"/>
                <a:cs typeface="Times New Roman"/>
              </a:rPr>
              <a:t>35x2 ra 70 rồi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lấy70x3</a:t>
            </a:r>
            <a:endParaRPr sz="2800">
              <a:latin typeface="Times New Roman"/>
              <a:cs typeface="Times New Roman"/>
            </a:endParaRPr>
          </a:p>
          <a:p>
            <a:pPr marL="546100" marR="5715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 2: </a:t>
            </a:r>
            <a:r>
              <a:rPr sz="2800" spc="-5" dirty="0">
                <a:latin typeface="Times New Roman"/>
                <a:cs typeface="Times New Roman"/>
              </a:rPr>
              <a:t>Đọc sách, chúng ta phải </a:t>
            </a:r>
            <a:r>
              <a:rPr sz="2800" dirty="0">
                <a:latin typeface="Times New Roman"/>
                <a:cs typeface="Times New Roman"/>
              </a:rPr>
              <a:t>nhớ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số thông  tin thì </a:t>
            </a:r>
            <a:r>
              <a:rPr sz="2800" spc="-10" dirty="0">
                <a:latin typeface="Times New Roman"/>
                <a:cs typeface="Times New Roman"/>
              </a:rPr>
              <a:t>mới </a:t>
            </a:r>
            <a:r>
              <a:rPr sz="2800" spc="-5" dirty="0">
                <a:latin typeface="Times New Roman"/>
                <a:cs typeface="Times New Roman"/>
              </a:rPr>
              <a:t>hiểu </a:t>
            </a:r>
            <a:r>
              <a:rPr sz="2800" spc="-10" dirty="0">
                <a:latin typeface="Times New Roman"/>
                <a:cs typeface="Times New Roman"/>
              </a:rPr>
              <a:t>được </a:t>
            </a:r>
            <a:r>
              <a:rPr sz="2800" dirty="0">
                <a:latin typeface="Times New Roman"/>
                <a:cs typeface="Times New Roman"/>
              </a:rPr>
              <a:t>quyển </a:t>
            </a:r>
            <a:r>
              <a:rPr sz="2800" spc="-5" dirty="0">
                <a:latin typeface="Times New Roman"/>
                <a:cs typeface="Times New Roman"/>
              </a:rPr>
              <a:t>sách: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từ trong </a:t>
            </a:r>
            <a:r>
              <a:rPr sz="2800" spc="-15" dirty="0">
                <a:latin typeface="Times New Roman"/>
                <a:cs typeface="Times New Roman"/>
              </a:rPr>
              <a:t>câu  </a:t>
            </a:r>
            <a:r>
              <a:rPr sz="2800" spc="-5" dirty="0">
                <a:latin typeface="Times New Roman"/>
                <a:cs typeface="Times New Roman"/>
              </a:rPr>
              <a:t>đang đọc,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số </a:t>
            </a:r>
            <a:r>
              <a:rPr sz="280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trước </a:t>
            </a:r>
            <a:r>
              <a:rPr sz="2800" dirty="0">
                <a:latin typeface="Times New Roman"/>
                <a:cs typeface="Times New Roman"/>
              </a:rPr>
              <a:t>đó,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số </a:t>
            </a:r>
            <a:r>
              <a:rPr sz="2800" dirty="0">
                <a:latin typeface="Times New Roman"/>
                <a:cs typeface="Times New Roman"/>
              </a:rPr>
              <a:t>chi </a:t>
            </a:r>
            <a:r>
              <a:rPr sz="2800" spc="-5" dirty="0">
                <a:latin typeface="Times New Roman"/>
                <a:cs typeface="Times New Roman"/>
              </a:rPr>
              <a:t>tiết trước  </a:t>
            </a:r>
            <a:r>
              <a:rPr sz="2800" dirty="0">
                <a:latin typeface="Times New Roman"/>
                <a:cs typeface="Times New Roman"/>
              </a:rPr>
              <a:t>đó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19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3.4.2. Bộ nhớ ngắn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120" cy="189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 người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thể nhớ </a:t>
            </a:r>
            <a:r>
              <a:rPr sz="2800" spc="-5" dirty="0">
                <a:latin typeface="Times New Roman"/>
                <a:cs typeface="Times New Roman"/>
              </a:rPr>
              <a:t>7 ±2 </a:t>
            </a:r>
            <a:r>
              <a:rPr sz="2800" spc="-10" dirty="0">
                <a:latin typeface="Times New Roman"/>
                <a:cs typeface="Times New Roman"/>
              </a:rPr>
              <a:t>mục </a:t>
            </a:r>
            <a:r>
              <a:rPr sz="2800" spc="-5" dirty="0">
                <a:latin typeface="Times New Roman"/>
                <a:cs typeface="Times New Roman"/>
              </a:rPr>
              <a:t>liên tiếp: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  <a:tab pos="1274445" algn="l"/>
                <a:tab pos="1900555" algn="l"/>
                <a:tab pos="2600960" algn="l"/>
                <a:tab pos="4536440" algn="l"/>
                <a:tab pos="5301615" algn="l"/>
                <a:tab pos="5972175" algn="l"/>
                <a:tab pos="6673215" algn="l"/>
                <a:tab pos="7545705" algn="l"/>
              </a:tabLst>
            </a:pPr>
            <a:r>
              <a:rPr sz="2800" spc="-15" dirty="0">
                <a:latin typeface="Times New Roman"/>
                <a:cs typeface="Times New Roman"/>
              </a:rPr>
              <a:t>Bạ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thử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nhớ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4</a:t>
            </a:r>
            <a:r>
              <a:rPr sz="2800" spc="-5" dirty="0">
                <a:latin typeface="Times New Roman"/>
                <a:cs typeface="Times New Roman"/>
              </a:rPr>
              <a:t>19</a:t>
            </a:r>
            <a:r>
              <a:rPr sz="2800" spc="-15" dirty="0">
                <a:latin typeface="Times New Roman"/>
                <a:cs typeface="Times New Roman"/>
              </a:rPr>
              <a:t>4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6</a:t>
            </a:r>
            <a:r>
              <a:rPr sz="2800" spc="-5" dirty="0">
                <a:latin typeface="Times New Roman"/>
                <a:cs typeface="Times New Roman"/>
              </a:rPr>
              <a:t>832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bạn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nhớ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được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bao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nhiêu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số?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46100" algn="l"/>
              </a:tabLst>
            </a:pPr>
            <a:r>
              <a:rPr sz="2100" spc="-5" dirty="0">
                <a:solidFill>
                  <a:srgbClr val="666600"/>
                </a:solidFill>
                <a:latin typeface="Wingdings"/>
                <a:cs typeface="Wingdings"/>
              </a:rPr>
              <a:t></a:t>
            </a:r>
            <a:r>
              <a:rPr sz="2100" spc="-5" dirty="0">
                <a:solidFill>
                  <a:srgbClr val="6666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Thế còn </a:t>
            </a:r>
            <a:r>
              <a:rPr sz="2800" dirty="0">
                <a:latin typeface="Times New Roman"/>
                <a:cs typeface="Times New Roman"/>
              </a:rPr>
              <a:t>764 321 5793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129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05663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1.4. Các lĩnh vực liên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715250" cy="425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Xã </a:t>
            </a:r>
            <a:r>
              <a:rPr sz="2800" dirty="0">
                <a:latin typeface="Times New Roman"/>
                <a:cs typeface="Times New Roman"/>
              </a:rPr>
              <a:t>hội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đồ </a:t>
            </a:r>
            <a:r>
              <a:rPr sz="2800" dirty="0">
                <a:latin typeface="Times New Roman"/>
                <a:cs typeface="Times New Roman"/>
              </a:rPr>
              <a:t>họa, </a:t>
            </a:r>
            <a:r>
              <a:rPr sz="2800" spc="-5" dirty="0">
                <a:latin typeface="Times New Roman"/>
                <a:cs typeface="Times New Roman"/>
              </a:rPr>
              <a:t>công </a:t>
            </a:r>
            <a:r>
              <a:rPr sz="2800" dirty="0">
                <a:latin typeface="Times New Roman"/>
                <a:cs typeface="Times New Roman"/>
              </a:rPr>
              <a:t>nghiệp, </a:t>
            </a:r>
            <a:r>
              <a:rPr sz="2800" spc="-5" dirty="0">
                <a:latin typeface="Times New Roman"/>
                <a:cs typeface="Times New Roman"/>
              </a:rPr>
              <a:t>âm </a:t>
            </a:r>
            <a:r>
              <a:rPr sz="2800" dirty="0">
                <a:latin typeface="Times New Roman"/>
                <a:cs typeface="Times New Roman"/>
              </a:rPr>
              <a:t>thanh, </a:t>
            </a:r>
            <a:r>
              <a:rPr sz="2800" spc="-5" dirty="0">
                <a:latin typeface="Times New Roman"/>
                <a:cs typeface="Times New Roman"/>
              </a:rPr>
              <a:t>điện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ảnh,...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10" dirty="0">
                <a:latin typeface="Times New Roman"/>
                <a:cs typeface="Times New Roman"/>
              </a:rPr>
              <a:t>Tâm </a:t>
            </a:r>
            <a:r>
              <a:rPr sz="2800" spc="-5" dirty="0">
                <a:latin typeface="Times New Roman"/>
                <a:cs typeface="Times New Roman"/>
              </a:rPr>
              <a:t>lý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697865" lvl="1" indent="-228600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dirty="0">
                <a:latin typeface="Times New Roman"/>
                <a:cs typeface="Times New Roman"/>
              </a:rPr>
              <a:t>Ứng dụng lý thuyết tiến trình nhận thức và phân tích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theo</a:t>
            </a:r>
            <a:endParaRPr sz="24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kinh nghiệm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xử của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5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Kỹ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nghệ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dirty="0">
                <a:latin typeface="Times New Roman"/>
                <a:cs typeface="Times New Roman"/>
              </a:rPr>
              <a:t>Sinh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Công </a:t>
            </a:r>
            <a:r>
              <a:rPr sz="2800" dirty="0">
                <a:latin typeface="Times New Roman"/>
                <a:cs typeface="Times New Roman"/>
              </a:rPr>
              <a:t>thái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697865" lvl="1" indent="-228600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dirty="0">
                <a:latin typeface="Times New Roman"/>
                <a:cs typeface="Times New Roman"/>
              </a:rPr>
              <a:t>Cải tiến thiết kế </a:t>
            </a:r>
            <a:r>
              <a:rPr sz="2400" spc="-10" dirty="0">
                <a:latin typeface="Times New Roman"/>
                <a:cs typeface="Times New Roman"/>
              </a:rPr>
              <a:t>máy móc </a:t>
            </a:r>
            <a:r>
              <a:rPr sz="2400" dirty="0">
                <a:latin typeface="Times New Roman"/>
                <a:cs typeface="Times New Roman"/>
              </a:rPr>
              <a:t>để con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dễ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19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3.4.2. Bộ nhớ ngắn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752536"/>
            <a:ext cx="6705600" cy="4637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5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Dung lượng lớn hơn nhiều so với </a:t>
            </a:r>
            <a:r>
              <a:rPr sz="2800" dirty="0">
                <a:latin typeface="Times New Roman"/>
                <a:cs typeface="Times New Roman"/>
              </a:rPr>
              <a:t>bộ nhớ </a:t>
            </a:r>
            <a:r>
              <a:rPr sz="2800" spc="-5" dirty="0">
                <a:latin typeface="Times New Roman"/>
                <a:cs typeface="Times New Roman"/>
              </a:rPr>
              <a:t>ngắn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hạn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Thời gian </a:t>
            </a:r>
            <a:r>
              <a:rPr sz="2800" dirty="0">
                <a:latin typeface="Times New Roman"/>
                <a:cs typeface="Times New Roman"/>
              </a:rPr>
              <a:t>truy </a:t>
            </a:r>
            <a:r>
              <a:rPr sz="2800" spc="-10" dirty="0">
                <a:latin typeface="Times New Roman"/>
                <a:cs typeface="Times New Roman"/>
              </a:rPr>
              <a:t>cập </a:t>
            </a:r>
            <a:r>
              <a:rPr sz="2800" spc="-5" dirty="0">
                <a:latin typeface="Times New Roman"/>
                <a:cs typeface="Times New Roman"/>
              </a:rPr>
              <a:t>lâu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Nhiễu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tin: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Thông tin cũ nhiễu thông tin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Thông </a:t>
            </a:r>
            <a:r>
              <a:rPr sz="2400" dirty="0">
                <a:latin typeface="Times New Roman"/>
                <a:cs typeface="Times New Roman"/>
              </a:rPr>
              <a:t>tin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nhiễu các thông tin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cũ</a:t>
            </a:r>
            <a:endParaRPr sz="2400">
              <a:latin typeface="Times New Roman"/>
              <a:cs typeface="Times New Roman"/>
            </a:endParaRPr>
          </a:p>
          <a:p>
            <a:pPr marL="927100" marR="5080" indent="-4572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=&gt; Học </a:t>
            </a:r>
            <a:r>
              <a:rPr sz="2400" spc="-5" dirty="0">
                <a:latin typeface="Times New Roman"/>
                <a:cs typeface="Times New Roman"/>
              </a:rPr>
              <a:t>nhiều </a:t>
            </a:r>
            <a:r>
              <a:rPr sz="2400" dirty="0">
                <a:latin typeface="Times New Roman"/>
                <a:cs typeface="Times New Roman"/>
              </a:rPr>
              <a:t>quên </a:t>
            </a:r>
            <a:r>
              <a:rPr sz="2400" spc="-5" dirty="0">
                <a:latin typeface="Times New Roman"/>
                <a:cs typeface="Times New Roman"/>
              </a:rPr>
              <a:t>nhiều, </a:t>
            </a:r>
            <a:r>
              <a:rPr sz="2400" dirty="0">
                <a:latin typeface="Times New Roman"/>
                <a:cs typeface="Times New Roman"/>
              </a:rPr>
              <a:t>học ít </a:t>
            </a:r>
            <a:r>
              <a:rPr sz="2400" spc="-5" dirty="0">
                <a:latin typeface="Times New Roman"/>
                <a:cs typeface="Times New Roman"/>
              </a:rPr>
              <a:t>quên </a:t>
            </a:r>
            <a:r>
              <a:rPr sz="2400" dirty="0">
                <a:latin typeface="Times New Roman"/>
                <a:cs typeface="Times New Roman"/>
              </a:rPr>
              <a:t>ít, </a:t>
            </a: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học không  quên???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302885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Có hai </a:t>
            </a:r>
            <a:r>
              <a:rPr sz="2800" dirty="0">
                <a:latin typeface="Times New Roman"/>
                <a:cs typeface="Times New Roman"/>
              </a:rPr>
              <a:t>loại bộ nhớ </a:t>
            </a:r>
            <a:r>
              <a:rPr sz="2800" spc="-5" dirty="0">
                <a:latin typeface="Times New Roman"/>
                <a:cs typeface="Times New Roman"/>
              </a:rPr>
              <a:t>dài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hạn: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Loại </a:t>
            </a:r>
            <a:r>
              <a:rPr sz="2400" spc="-5" dirty="0">
                <a:latin typeface="Times New Roman"/>
                <a:cs typeface="Times New Roman"/>
              </a:rPr>
              <a:t>nhớ </a:t>
            </a:r>
            <a:r>
              <a:rPr sz="2400" dirty="0">
                <a:latin typeface="Times New Roman"/>
                <a:cs typeface="Times New Roman"/>
              </a:rPr>
              <a:t>theo tình tiết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(episodic)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Loại nhớ theo ngữ nghĩa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(semantic)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Loại </a:t>
            </a:r>
            <a:r>
              <a:rPr dirty="0"/>
              <a:t>nhớ </a:t>
            </a:r>
            <a:r>
              <a:rPr spc="-5" dirty="0"/>
              <a:t>theo tình tiết</a:t>
            </a:r>
            <a:r>
              <a:rPr spc="-25" dirty="0"/>
              <a:t> </a:t>
            </a:r>
            <a:r>
              <a:rPr spc="-5" dirty="0"/>
              <a:t>(episodic)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nhớ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loại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này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ghi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lại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kiện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và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kinh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nghiệm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theo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cấu trúc</a:t>
            </a:r>
            <a:r>
              <a:rPr sz="2400" spc="-130" dirty="0"/>
              <a:t> </a:t>
            </a:r>
            <a:r>
              <a:rPr sz="2400" dirty="0"/>
              <a:t>chuỗi</a:t>
            </a:r>
            <a:endParaRPr sz="2400"/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Giúp chúng ta nhớ lại các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đã xảy ra trong quá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Loại </a:t>
            </a:r>
            <a:r>
              <a:rPr dirty="0"/>
              <a:t>nhớ </a:t>
            </a:r>
            <a:r>
              <a:rPr spc="-5" dirty="0"/>
              <a:t>theo </a:t>
            </a:r>
            <a:r>
              <a:rPr dirty="0"/>
              <a:t>ngữ</a:t>
            </a:r>
            <a:r>
              <a:rPr spc="-90" dirty="0"/>
              <a:t> </a:t>
            </a:r>
            <a:r>
              <a:rPr dirty="0"/>
              <a:t>nghĩa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nhớ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loại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này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ghi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lại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khái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niệm,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thật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và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các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kỹ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năng chúng ta học được theo cấu trúc liên</a:t>
            </a:r>
            <a:r>
              <a:rPr sz="2400" spc="-170" dirty="0"/>
              <a:t> </a:t>
            </a:r>
            <a:r>
              <a:rPr sz="2400" dirty="0"/>
              <a:t>kết</a:t>
            </a:r>
            <a:endParaRPr sz="2400"/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Các thông </a:t>
            </a:r>
            <a:r>
              <a:rPr sz="2400" spc="-10" dirty="0">
                <a:latin typeface="Times New Roman"/>
                <a:cs typeface="Times New Roman"/>
              </a:rPr>
              <a:t>tin </a:t>
            </a:r>
            <a:r>
              <a:rPr sz="2400" dirty="0">
                <a:latin typeface="Times New Roman"/>
                <a:cs typeface="Times New Roman"/>
              </a:rPr>
              <a:t>trong bộ nhớ loại này nhận được từ bộ nhớ  theo </a:t>
            </a:r>
            <a:r>
              <a:rPr sz="2400" spc="-5" dirty="0">
                <a:latin typeface="Times New Roman"/>
                <a:cs typeface="Times New Roman"/>
              </a:rPr>
              <a:t>tình tiết, </a:t>
            </a:r>
            <a:r>
              <a:rPr sz="2400" dirty="0">
                <a:latin typeface="Times New Roman"/>
                <a:cs typeface="Times New Roman"/>
              </a:rPr>
              <a:t>cho phép chúng ta </a:t>
            </a:r>
            <a:r>
              <a:rPr sz="2400" spc="-5" dirty="0">
                <a:latin typeface="Times New Roman"/>
                <a:cs typeface="Times New Roman"/>
              </a:rPr>
              <a:t>học được các </a:t>
            </a:r>
            <a:r>
              <a:rPr sz="2400" dirty="0">
                <a:latin typeface="Times New Roman"/>
                <a:cs typeface="Times New Roman"/>
              </a:rPr>
              <a:t>khái </a:t>
            </a:r>
            <a:r>
              <a:rPr sz="2400" spc="-5" dirty="0">
                <a:latin typeface="Times New Roman"/>
                <a:cs typeface="Times New Roman"/>
              </a:rPr>
              <a:t>niệm 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thật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từ kinh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Loại </a:t>
            </a:r>
            <a:r>
              <a:rPr sz="2800" dirty="0">
                <a:latin typeface="Times New Roman"/>
                <a:cs typeface="Times New Roman"/>
              </a:rPr>
              <a:t>nhớ </a:t>
            </a:r>
            <a:r>
              <a:rPr sz="2800" spc="-5" dirty="0">
                <a:latin typeface="Times New Roman"/>
                <a:cs typeface="Times New Roman"/>
              </a:rPr>
              <a:t>theo </a:t>
            </a:r>
            <a:r>
              <a:rPr sz="2800" dirty="0">
                <a:latin typeface="Times New Roman"/>
                <a:cs typeface="Times New Roman"/>
              </a:rPr>
              <a:t>ngữ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nghĩa</a:t>
            </a:r>
            <a:endParaRPr sz="2800">
              <a:latin typeface="Times New Roman"/>
              <a:cs typeface="Times New Roman"/>
            </a:endParaRPr>
          </a:p>
          <a:p>
            <a:pPr marL="927100" marR="5715" lvl="1" indent="-457200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nhớ </a:t>
            </a:r>
            <a:r>
              <a:rPr sz="2400" dirty="0">
                <a:latin typeface="Times New Roman"/>
                <a:cs typeface="Times New Roman"/>
              </a:rPr>
              <a:t>này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tổ </a:t>
            </a:r>
            <a:r>
              <a:rPr sz="2400" spc="-5" dirty="0">
                <a:latin typeface="Times New Roman"/>
                <a:cs typeface="Times New Roman"/>
              </a:rPr>
              <a:t>chức để </a:t>
            </a:r>
            <a:r>
              <a:rPr sz="2400" dirty="0">
                <a:latin typeface="Times New Roman"/>
                <a:cs typeface="Times New Roman"/>
              </a:rPr>
              <a:t>cho </a:t>
            </a:r>
            <a:r>
              <a:rPr sz="2400" spc="-5" dirty="0">
                <a:latin typeface="Times New Roman"/>
                <a:cs typeface="Times New Roman"/>
              </a:rPr>
              <a:t>phép </a:t>
            </a:r>
            <a:r>
              <a:rPr sz="2400" dirty="0">
                <a:latin typeface="Times New Roman"/>
                <a:cs typeface="Times New Roman"/>
              </a:rPr>
              <a:t>chúng </a:t>
            </a:r>
            <a:r>
              <a:rPr sz="2400" spc="-5" dirty="0">
                <a:latin typeface="Times New Roman"/>
                <a:cs typeface="Times New Roman"/>
              </a:rPr>
              <a:t>ta </a:t>
            </a:r>
            <a:r>
              <a:rPr sz="2400" dirty="0">
                <a:latin typeface="Times New Roman"/>
                <a:cs typeface="Times New Roman"/>
              </a:rPr>
              <a:t>truy cập  thông tin, các </a:t>
            </a:r>
            <a:r>
              <a:rPr sz="2400" spc="-10" dirty="0">
                <a:latin typeface="Times New Roman"/>
                <a:cs typeface="Times New Roman"/>
              </a:rPr>
              <a:t>mối </a:t>
            </a:r>
            <a:r>
              <a:rPr sz="2400" dirty="0">
                <a:latin typeface="Times New Roman"/>
                <a:cs typeface="Times New Roman"/>
              </a:rPr>
              <a:t>quan hệ giữa các thông tin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cho </a:t>
            </a:r>
            <a:r>
              <a:rPr sz="2400" spc="-5" dirty="0">
                <a:latin typeface="Times New Roman"/>
                <a:cs typeface="Times New Roman"/>
              </a:rPr>
              <a:t>phép  </a:t>
            </a:r>
            <a:r>
              <a:rPr sz="2400" dirty="0">
                <a:latin typeface="Times New Roman"/>
                <a:cs typeface="Times New Roman"/>
              </a:rPr>
              <a:t>chúng ta </a:t>
            </a:r>
            <a:r>
              <a:rPr sz="2400" spc="-5" dirty="0">
                <a:latin typeface="Times New Roman"/>
                <a:cs typeface="Times New Roman"/>
              </a:rPr>
              <a:t>suy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diễn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400"/>
              </a:lnSpc>
              <a:spcBef>
                <a:spcPts val="56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</a:t>
            </a:r>
            <a:r>
              <a:rPr sz="2400" dirty="0">
                <a:latin typeface="Times New Roman"/>
                <a:cs typeface="Times New Roman"/>
              </a:rPr>
              <a:t>nhớ này thường được </a:t>
            </a:r>
            <a:r>
              <a:rPr sz="2400" spc="-5" dirty="0">
                <a:latin typeface="Times New Roman"/>
                <a:cs typeface="Times New Roman"/>
              </a:rPr>
              <a:t>biểu diễn </a:t>
            </a:r>
            <a:r>
              <a:rPr sz="2400" dirty="0">
                <a:latin typeface="Times New Roman"/>
                <a:cs typeface="Times New Roman"/>
              </a:rPr>
              <a:t>dưới dạng mạng lưới –  </a:t>
            </a:r>
            <a:r>
              <a:rPr sz="2400" spc="-5" dirty="0">
                <a:latin typeface="Times New Roman"/>
                <a:cs typeface="Times New Roman"/>
              </a:rPr>
              <a:t>mạng </a:t>
            </a:r>
            <a:r>
              <a:rPr sz="2400" dirty="0">
                <a:latin typeface="Times New Roman"/>
                <a:cs typeface="Times New Roman"/>
              </a:rPr>
              <a:t>lưới ngữ nghĩa </a:t>
            </a:r>
            <a:r>
              <a:rPr sz="2400" spc="-5" dirty="0">
                <a:latin typeface="Times New Roman"/>
                <a:cs typeface="Times New Roman"/>
              </a:rPr>
              <a:t>(semantic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network)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05765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Loại nhớ theo ngữ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nghĩa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133536"/>
            <a:ext cx="7696200" cy="404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Loại </a:t>
            </a:r>
            <a:r>
              <a:rPr dirty="0"/>
              <a:t>nhớ </a:t>
            </a:r>
            <a:r>
              <a:rPr spc="-5" dirty="0"/>
              <a:t>theo </a:t>
            </a:r>
            <a:r>
              <a:rPr dirty="0"/>
              <a:t>ngữ</a:t>
            </a:r>
            <a:r>
              <a:rPr spc="-90" dirty="0"/>
              <a:t> </a:t>
            </a:r>
            <a:r>
              <a:rPr dirty="0"/>
              <a:t>nghĩa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Cho </a:t>
            </a:r>
            <a:r>
              <a:rPr sz="2400" dirty="0">
                <a:latin typeface="Times New Roman"/>
                <a:cs typeface="Times New Roman"/>
              </a:rPr>
              <a:t>phép </a:t>
            </a:r>
            <a:r>
              <a:rPr sz="2400" spc="-5" dirty="0">
                <a:latin typeface="Times New Roman"/>
                <a:cs typeface="Times New Roman"/>
              </a:rPr>
              <a:t>chúng </a:t>
            </a:r>
            <a:r>
              <a:rPr sz="2400" dirty="0">
                <a:latin typeface="Times New Roman"/>
                <a:cs typeface="Times New Roman"/>
              </a:rPr>
              <a:t>ta suy </a:t>
            </a:r>
            <a:r>
              <a:rPr sz="2400" spc="-5" dirty="0">
                <a:latin typeface="Times New Roman"/>
                <a:cs typeface="Times New Roman"/>
              </a:rPr>
              <a:t>diễn: Vì </a:t>
            </a:r>
            <a:r>
              <a:rPr sz="2400" dirty="0">
                <a:latin typeface="Times New Roman"/>
                <a:cs typeface="Times New Roman"/>
              </a:rPr>
              <a:t>chó có 4 </a:t>
            </a:r>
            <a:r>
              <a:rPr sz="2400" spc="-5" dirty="0">
                <a:latin typeface="Times New Roman"/>
                <a:cs typeface="Times New Roman"/>
              </a:rPr>
              <a:t>chân </a:t>
            </a:r>
            <a:r>
              <a:rPr sz="2400" spc="-10" dirty="0">
                <a:latin typeface="Times New Roman"/>
                <a:cs typeface="Times New Roman"/>
              </a:rPr>
              <a:t>=&gt; </a:t>
            </a:r>
            <a:r>
              <a:rPr sz="2400" dirty="0">
                <a:latin typeface="Times New Roman"/>
                <a:cs typeface="Times New Roman"/>
              </a:rPr>
              <a:t>chó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săn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có 4</a:t>
            </a:r>
            <a:r>
              <a:rPr sz="2400" spc="-100" dirty="0"/>
              <a:t> </a:t>
            </a:r>
            <a:r>
              <a:rPr sz="2400" dirty="0"/>
              <a:t>chân</a:t>
            </a:r>
            <a:endParaRPr sz="2400"/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Lưu  </a:t>
            </a:r>
            <a:r>
              <a:rPr sz="2400" dirty="0">
                <a:latin typeface="Times New Roman"/>
                <a:cs typeface="Times New Roman"/>
              </a:rPr>
              <a:t>ý: </a:t>
            </a:r>
            <a:r>
              <a:rPr sz="2400" spc="-5" dirty="0">
                <a:latin typeface="Times New Roman"/>
                <a:cs typeface="Times New Roman"/>
              </a:rPr>
              <a:t>Có  </a:t>
            </a:r>
            <a:r>
              <a:rPr sz="2400" dirty="0">
                <a:latin typeface="Times New Roman"/>
                <a:cs typeface="Times New Roman"/>
              </a:rPr>
              <a:t>những liên kết </a:t>
            </a:r>
            <a:r>
              <a:rPr sz="2400" spc="-5" dirty="0">
                <a:latin typeface="Times New Roman"/>
                <a:cs typeface="Times New Roman"/>
              </a:rPr>
              <a:t>nối  sang  </a:t>
            </a:r>
            <a:r>
              <a:rPr sz="2400" dirty="0">
                <a:latin typeface="Times New Roman"/>
                <a:cs typeface="Times New Roman"/>
              </a:rPr>
              <a:t>hẳn những lĩnh  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vực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khác (ví </a:t>
            </a:r>
            <a:r>
              <a:rPr sz="2400" spc="-5" dirty="0"/>
              <a:t>dụ như Snoopy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/>
              <a:t> phim hoạt</a:t>
            </a:r>
            <a:r>
              <a:rPr sz="2400" spc="-70" dirty="0"/>
              <a:t> </a:t>
            </a:r>
            <a:r>
              <a:rPr sz="2400" dirty="0"/>
              <a:t>hình)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387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Loại </a:t>
            </a:r>
            <a:r>
              <a:rPr sz="2800" dirty="0">
                <a:latin typeface="Times New Roman"/>
                <a:cs typeface="Times New Roman"/>
              </a:rPr>
              <a:t>nhớ </a:t>
            </a:r>
            <a:r>
              <a:rPr sz="2800" spc="-5" dirty="0">
                <a:latin typeface="Times New Roman"/>
                <a:cs typeface="Times New Roman"/>
              </a:rPr>
              <a:t>theo </a:t>
            </a:r>
            <a:r>
              <a:rPr sz="2800" dirty="0">
                <a:latin typeface="Times New Roman"/>
                <a:cs typeface="Times New Roman"/>
              </a:rPr>
              <a:t>ngữ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nghĩa</a:t>
            </a:r>
            <a:endParaRPr sz="2800">
              <a:latin typeface="Times New Roman"/>
              <a:cs typeface="Times New Roman"/>
            </a:endParaRPr>
          </a:p>
          <a:p>
            <a:pPr marL="1308100" marR="7620" lvl="1" indent="-381000" algn="just">
              <a:lnSpc>
                <a:spcPct val="100000"/>
              </a:lnSpc>
              <a:spcBef>
                <a:spcPts val="59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308735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tồn tại </a:t>
            </a:r>
            <a:r>
              <a:rPr sz="2400" spc="-5" dirty="0">
                <a:latin typeface="Times New Roman"/>
                <a:cs typeface="Times New Roman"/>
              </a:rPr>
              <a:t>của mạng </a:t>
            </a:r>
            <a:r>
              <a:rPr sz="2400" dirty="0">
                <a:latin typeface="Times New Roman"/>
                <a:cs typeface="Times New Roman"/>
              </a:rPr>
              <a:t>ngữ nghĩa này trong con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chúng ta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chứng </a:t>
            </a:r>
            <a:r>
              <a:rPr sz="2400" spc="-5" dirty="0">
                <a:latin typeface="Times New Roman"/>
                <a:cs typeface="Times New Roman"/>
              </a:rPr>
              <a:t>minh </a:t>
            </a:r>
            <a:r>
              <a:rPr sz="2400" dirty="0">
                <a:latin typeface="Times New Roman"/>
                <a:cs typeface="Times New Roman"/>
              </a:rPr>
              <a:t>bởi </a:t>
            </a:r>
            <a:r>
              <a:rPr sz="2400" spc="-5" dirty="0">
                <a:latin typeface="Times New Roman"/>
                <a:cs typeface="Times New Roman"/>
              </a:rPr>
              <a:t>Collins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Quillian  </a:t>
            </a:r>
            <a:r>
              <a:rPr sz="2400" dirty="0">
                <a:latin typeface="Times New Roman"/>
                <a:cs typeface="Times New Roman"/>
              </a:rPr>
              <a:t>(1969):</a:t>
            </a:r>
            <a:endParaRPr sz="2400">
              <a:latin typeface="Times New Roman"/>
              <a:cs typeface="Times New Roman"/>
            </a:endParaRPr>
          </a:p>
          <a:p>
            <a:pPr marL="1727200" marR="5080" lvl="2" indent="-342900" algn="just">
              <a:lnSpc>
                <a:spcPct val="100000"/>
              </a:lnSpc>
              <a:spcBef>
                <a:spcPts val="495"/>
              </a:spcBef>
              <a:buClr>
                <a:srgbClr val="666600"/>
              </a:buClr>
              <a:buFont typeface="Wingdings"/>
              <a:buChar char=""/>
              <a:tabLst>
                <a:tab pos="1727835" algn="l"/>
              </a:tabLst>
            </a:pPr>
            <a:r>
              <a:rPr sz="2000" dirty="0">
                <a:latin typeface="Times New Roman"/>
                <a:cs typeface="Times New Roman"/>
              </a:rPr>
              <a:t>Một số người được hỏi về </a:t>
            </a:r>
            <a:r>
              <a:rPr sz="2000" spc="-5" dirty="0">
                <a:latin typeface="Times New Roman"/>
                <a:cs typeface="Times New Roman"/>
              </a:rPr>
              <a:t>các thuộc tính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-10" dirty="0">
                <a:latin typeface="Times New Roman"/>
                <a:cs typeface="Times New Roman"/>
              </a:rPr>
              <a:t>một số </a:t>
            </a:r>
            <a:r>
              <a:rPr sz="2000" dirty="0">
                <a:latin typeface="Times New Roman"/>
                <a:cs typeface="Times New Roman"/>
              </a:rPr>
              <a:t>đối  tượng. </a:t>
            </a:r>
            <a:r>
              <a:rPr sz="2000" spc="-5" dirty="0">
                <a:latin typeface="Times New Roman"/>
                <a:cs typeface="Times New Roman"/>
              </a:rPr>
              <a:t>Thời gian suy </a:t>
            </a:r>
            <a:r>
              <a:rPr sz="2000" dirty="0">
                <a:latin typeface="Times New Roman"/>
                <a:cs typeface="Times New Roman"/>
              </a:rPr>
              <a:t>nghĩ để trả </a:t>
            </a:r>
            <a:r>
              <a:rPr sz="2000" spc="-5" dirty="0">
                <a:latin typeface="Times New Roman"/>
                <a:cs typeface="Times New Roman"/>
              </a:rPr>
              <a:t>lời </a:t>
            </a:r>
            <a:r>
              <a:rPr sz="2000" dirty="0">
                <a:latin typeface="Times New Roman"/>
                <a:cs typeface="Times New Roman"/>
              </a:rPr>
              <a:t>được ghi </a:t>
            </a:r>
            <a:r>
              <a:rPr sz="2000" spc="-10" dirty="0">
                <a:latin typeface="Times New Roman"/>
                <a:cs typeface="Times New Roman"/>
              </a:rPr>
              <a:t>lại. </a:t>
            </a:r>
            <a:r>
              <a:rPr sz="2000" spc="-5" dirty="0">
                <a:latin typeface="Times New Roman"/>
                <a:cs typeface="Times New Roman"/>
              </a:rPr>
              <a:t>Kết </a:t>
            </a:r>
            <a:r>
              <a:rPr sz="2000" dirty="0">
                <a:latin typeface="Times New Roman"/>
                <a:cs typeface="Times New Roman"/>
              </a:rPr>
              <a:t>quả </a:t>
            </a:r>
            <a:r>
              <a:rPr sz="2000" spc="-10" dirty="0">
                <a:latin typeface="Times New Roman"/>
                <a:cs typeface="Times New Roman"/>
              </a:rPr>
              <a:t>là: 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5" dirty="0">
                <a:latin typeface="Times New Roman"/>
                <a:cs typeface="Times New Roman"/>
              </a:rPr>
              <a:t>ta suy </a:t>
            </a:r>
            <a:r>
              <a:rPr sz="2000" dirty="0">
                <a:latin typeface="Times New Roman"/>
                <a:cs typeface="Times New Roman"/>
              </a:rPr>
              <a:t>nghĩ </a:t>
            </a:r>
            <a:r>
              <a:rPr sz="2000" spc="-5" dirty="0">
                <a:latin typeface="Times New Roman"/>
                <a:cs typeface="Times New Roman"/>
              </a:rPr>
              <a:t>lâu hơn khi </a:t>
            </a:r>
            <a:r>
              <a:rPr sz="2000" dirty="0">
                <a:latin typeface="Times New Roman"/>
                <a:cs typeface="Times New Roman"/>
              </a:rPr>
              <a:t>được hỏi </a:t>
            </a:r>
            <a:r>
              <a:rPr sz="2000" spc="-5" dirty="0">
                <a:latin typeface="Times New Roman"/>
                <a:cs typeface="Times New Roman"/>
              </a:rPr>
              <a:t>những câu </a:t>
            </a:r>
            <a:r>
              <a:rPr sz="2000" dirty="0">
                <a:latin typeface="Times New Roman"/>
                <a:cs typeface="Times New Roman"/>
              </a:rPr>
              <a:t>hỏi </a:t>
            </a:r>
            <a:r>
              <a:rPr sz="2000" spc="-5" dirty="0">
                <a:latin typeface="Times New Roman"/>
                <a:cs typeface="Times New Roman"/>
              </a:rPr>
              <a:t>kiểu  </a:t>
            </a:r>
            <a:r>
              <a:rPr sz="2000" dirty="0">
                <a:latin typeface="Times New Roman"/>
                <a:cs typeface="Times New Roman"/>
              </a:rPr>
              <a:t>như: </a:t>
            </a:r>
            <a:r>
              <a:rPr sz="2000" spc="-5" dirty="0">
                <a:latin typeface="Times New Roman"/>
                <a:cs typeface="Times New Roman"/>
              </a:rPr>
              <a:t>“chó </a:t>
            </a:r>
            <a:r>
              <a:rPr sz="2000" dirty="0">
                <a:latin typeface="Times New Roman"/>
                <a:cs typeface="Times New Roman"/>
              </a:rPr>
              <a:t>săn </a:t>
            </a:r>
            <a:r>
              <a:rPr sz="2000" spc="-5" dirty="0">
                <a:latin typeface="Times New Roman"/>
                <a:cs typeface="Times New Roman"/>
              </a:rPr>
              <a:t>có thở </a:t>
            </a:r>
            <a:r>
              <a:rPr sz="2000" dirty="0">
                <a:latin typeface="Times New Roman"/>
                <a:cs typeface="Times New Roman"/>
              </a:rPr>
              <a:t>không” so với </a:t>
            </a:r>
            <a:r>
              <a:rPr sz="2000" spc="-5" dirty="0">
                <a:latin typeface="Times New Roman"/>
                <a:cs typeface="Times New Roman"/>
              </a:rPr>
              <a:t>các câu </a:t>
            </a:r>
            <a:r>
              <a:rPr sz="2000" dirty="0">
                <a:latin typeface="Times New Roman"/>
                <a:cs typeface="Times New Roman"/>
              </a:rPr>
              <a:t>hỏi </a:t>
            </a:r>
            <a:r>
              <a:rPr sz="2000" spc="-5" dirty="0">
                <a:latin typeface="Times New Roman"/>
                <a:cs typeface="Times New Roman"/>
              </a:rPr>
              <a:t>kiểu như:  </a:t>
            </a:r>
            <a:r>
              <a:rPr sz="2000" dirty="0">
                <a:latin typeface="Times New Roman"/>
                <a:cs typeface="Times New Roman"/>
              </a:rPr>
              <a:t>“chó săn </a:t>
            </a:r>
            <a:r>
              <a:rPr sz="2000" spc="-5" dirty="0">
                <a:latin typeface="Times New Roman"/>
                <a:cs typeface="Times New Roman"/>
              </a:rPr>
              <a:t>có tìm </a:t>
            </a:r>
            <a:r>
              <a:rPr sz="2000" dirty="0">
                <a:latin typeface="Times New Roman"/>
                <a:cs typeface="Times New Roman"/>
              </a:rPr>
              <a:t>vết được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không?”</a:t>
            </a:r>
            <a:endParaRPr sz="2000">
              <a:latin typeface="Times New Roman"/>
              <a:cs typeface="Times New Roman"/>
            </a:endParaRPr>
          </a:p>
          <a:p>
            <a:pPr marL="1727200" marR="6985" lvl="2" indent="-342900" algn="just">
              <a:lnSpc>
                <a:spcPct val="100000"/>
              </a:lnSpc>
              <a:spcBef>
                <a:spcPts val="480"/>
              </a:spcBef>
              <a:buClr>
                <a:srgbClr val="666600"/>
              </a:buClr>
              <a:buFont typeface="Wingdings"/>
              <a:buChar char=""/>
              <a:tabLst>
                <a:tab pos="1727835" algn="l"/>
              </a:tabLst>
            </a:pPr>
            <a:r>
              <a:rPr sz="2000" spc="-5" dirty="0">
                <a:latin typeface="Times New Roman"/>
                <a:cs typeface="Times New Roman"/>
              </a:rPr>
              <a:t>Lý </a:t>
            </a:r>
            <a:r>
              <a:rPr sz="2000" dirty="0">
                <a:latin typeface="Times New Roman"/>
                <a:cs typeface="Times New Roman"/>
              </a:rPr>
              <a:t>do: </a:t>
            </a:r>
            <a:r>
              <a:rPr sz="2000" spc="-5" dirty="0">
                <a:latin typeface="Times New Roman"/>
                <a:cs typeface="Times New Roman"/>
              </a:rPr>
              <a:t>Con người </a:t>
            </a:r>
            <a:r>
              <a:rPr sz="2000" dirty="0">
                <a:latin typeface="Times New Roman"/>
                <a:cs typeface="Times New Roman"/>
              </a:rPr>
              <a:t>phải </a:t>
            </a:r>
            <a:r>
              <a:rPr sz="2000" spc="-5" dirty="0">
                <a:latin typeface="Times New Roman"/>
                <a:cs typeface="Times New Roman"/>
              </a:rPr>
              <a:t>tìm kiếm </a:t>
            </a:r>
            <a:r>
              <a:rPr sz="2000" dirty="0">
                <a:latin typeface="Times New Roman"/>
                <a:cs typeface="Times New Roman"/>
              </a:rPr>
              <a:t>thông qua </a:t>
            </a:r>
            <a:r>
              <a:rPr sz="2000" spc="-5" dirty="0">
                <a:latin typeface="Times New Roman"/>
                <a:cs typeface="Times New Roman"/>
              </a:rPr>
              <a:t>mạng </a:t>
            </a:r>
            <a:r>
              <a:rPr sz="2000" dirty="0">
                <a:latin typeface="Times New Roman"/>
                <a:cs typeface="Times New Roman"/>
              </a:rPr>
              <a:t>ngữ </a:t>
            </a:r>
            <a:r>
              <a:rPr sz="2000" spc="-5" dirty="0">
                <a:latin typeface="Times New Roman"/>
                <a:cs typeface="Times New Roman"/>
              </a:rPr>
              <a:t>nghĩa,  </a:t>
            </a:r>
            <a:r>
              <a:rPr sz="2000" dirty="0">
                <a:latin typeface="Times New Roman"/>
                <a:cs typeface="Times New Roman"/>
              </a:rPr>
              <a:t>suy ngược </a:t>
            </a:r>
            <a:r>
              <a:rPr sz="2000" spc="-5" dirty="0">
                <a:latin typeface="Times New Roman"/>
                <a:cs typeface="Times New Roman"/>
              </a:rPr>
              <a:t>lên </a:t>
            </a:r>
            <a:r>
              <a:rPr sz="2000" dirty="0">
                <a:latin typeface="Times New Roman"/>
                <a:cs typeface="Times New Roman"/>
              </a:rPr>
              <a:t>để </a:t>
            </a:r>
            <a:r>
              <a:rPr sz="2000" spc="-5" dirty="0">
                <a:latin typeface="Times New Roman"/>
                <a:cs typeface="Times New Roman"/>
              </a:rPr>
              <a:t>tìm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dirty="0">
                <a:latin typeface="Times New Roman"/>
                <a:cs typeface="Times New Roman"/>
              </a:rPr>
              <a:t>trả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lời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261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số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10" dirty="0">
                <a:latin typeface="Times New Roman"/>
                <a:cs typeface="Times New Roman"/>
              </a:rPr>
              <a:t>cấu </a:t>
            </a:r>
            <a:r>
              <a:rPr sz="2800" dirty="0">
                <a:latin typeface="Times New Roman"/>
                <a:cs typeface="Times New Roman"/>
              </a:rPr>
              <a:t>trúc </a:t>
            </a:r>
            <a:r>
              <a:rPr sz="2800" spc="-5" dirty="0">
                <a:latin typeface="Times New Roman"/>
                <a:cs typeface="Times New Roman"/>
              </a:rPr>
              <a:t>khác của </a:t>
            </a:r>
            <a:r>
              <a:rPr sz="2800" spc="5" dirty="0">
                <a:latin typeface="Times New Roman"/>
                <a:cs typeface="Times New Roman"/>
              </a:rPr>
              <a:t>bộ </a:t>
            </a:r>
            <a:r>
              <a:rPr sz="2800" dirty="0">
                <a:latin typeface="Times New Roman"/>
                <a:cs typeface="Times New Roman"/>
              </a:rPr>
              <a:t>nhớ </a:t>
            </a:r>
            <a:r>
              <a:rPr sz="2800" spc="-5" dirty="0">
                <a:latin typeface="Times New Roman"/>
                <a:cs typeface="Times New Roman"/>
              </a:rPr>
              <a:t>cũng được </a:t>
            </a:r>
            <a:r>
              <a:rPr sz="2800" dirty="0">
                <a:latin typeface="Times New Roman"/>
                <a:cs typeface="Times New Roman"/>
              </a:rPr>
              <a:t>đưa  </a:t>
            </a:r>
            <a:r>
              <a:rPr sz="2800" spc="-5" dirty="0">
                <a:latin typeface="Times New Roman"/>
                <a:cs typeface="Times New Roman"/>
              </a:rPr>
              <a:t>ra để giải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5" dirty="0">
                <a:latin typeface="Times New Roman"/>
                <a:cs typeface="Times New Roman"/>
              </a:rPr>
              <a:t>chúng ta </a:t>
            </a:r>
            <a:r>
              <a:rPr sz="2800" spc="-10" dirty="0">
                <a:latin typeface="Times New Roman"/>
                <a:cs typeface="Times New Roman"/>
              </a:rPr>
              <a:t>lưu </a:t>
            </a:r>
            <a:r>
              <a:rPr sz="2800" spc="-5" dirty="0">
                <a:latin typeface="Times New Roman"/>
                <a:cs typeface="Times New Roman"/>
              </a:rPr>
              <a:t>trữ kiến thức như thế  nào: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Kiểu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khung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Kiểu kịch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bản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Kiểu quy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tắc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139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1990"/>
            <a:ext cx="8071484" cy="454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2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UI </a:t>
            </a:r>
            <a:r>
              <a:rPr sz="3200" spc="-5" dirty="0">
                <a:latin typeface="Times New Roman"/>
                <a:cs typeface="Times New Roman"/>
              </a:rPr>
              <a:t>là </a:t>
            </a:r>
            <a:r>
              <a:rPr sz="3200" dirty="0">
                <a:latin typeface="Times New Roman"/>
                <a:cs typeface="Times New Roman"/>
              </a:rPr>
              <a:t>nơi giao </a:t>
            </a:r>
            <a:r>
              <a:rPr sz="3200" spc="-5" dirty="0">
                <a:latin typeface="Times New Roman"/>
                <a:cs typeface="Times New Roman"/>
              </a:rPr>
              <a:t>tiếp </a:t>
            </a:r>
            <a:r>
              <a:rPr sz="3200" dirty="0">
                <a:latin typeface="Times New Roman"/>
                <a:cs typeface="Times New Roman"/>
              </a:rPr>
              <a:t>giữa người </a:t>
            </a:r>
            <a:r>
              <a:rPr sz="3200" spc="-5" dirty="0">
                <a:latin typeface="Times New Roman"/>
                <a:cs typeface="Times New Roman"/>
              </a:rPr>
              <a:t>dùng và </a:t>
            </a:r>
            <a:r>
              <a:rPr sz="3200" dirty="0">
                <a:latin typeface="Times New Roman"/>
                <a:cs typeface="Times New Roman"/>
              </a:rPr>
              <a:t>máy  </a:t>
            </a:r>
            <a:r>
              <a:rPr sz="3200" spc="-5" dirty="0">
                <a:latin typeface="Times New Roman"/>
                <a:cs typeface="Times New Roman"/>
              </a:rPr>
              <a:t>tính. Không thể </a:t>
            </a:r>
            <a:r>
              <a:rPr sz="3200" dirty="0">
                <a:latin typeface="Times New Roman"/>
                <a:cs typeface="Times New Roman"/>
              </a:rPr>
              <a:t>xâm nhập vào máy </a:t>
            </a:r>
            <a:r>
              <a:rPr sz="3200" spc="-5" dirty="0">
                <a:latin typeface="Times New Roman"/>
                <a:cs typeface="Times New Roman"/>
              </a:rPr>
              <a:t>tính </a:t>
            </a:r>
            <a:r>
              <a:rPr sz="3200" dirty="0">
                <a:latin typeface="Times New Roman"/>
                <a:cs typeface="Times New Roman"/>
              </a:rPr>
              <a:t>nếu  </a:t>
            </a:r>
            <a:r>
              <a:rPr sz="3200" spc="5" dirty="0">
                <a:latin typeface="Times New Roman"/>
                <a:cs typeface="Times New Roman"/>
              </a:rPr>
              <a:t>không </a:t>
            </a:r>
            <a:r>
              <a:rPr sz="3200" dirty="0">
                <a:latin typeface="Times New Roman"/>
                <a:cs typeface="Times New Roman"/>
              </a:rPr>
              <a:t>có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UI.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Trong lập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trình: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phần lớn </a:t>
            </a:r>
            <a:r>
              <a:rPr sz="2800" spc="-10" dirty="0">
                <a:latin typeface="Times New Roman"/>
                <a:cs typeface="Times New Roman"/>
              </a:rPr>
              <a:t>mã </a:t>
            </a:r>
            <a:r>
              <a:rPr sz="2800" spc="-5" dirty="0">
                <a:latin typeface="Times New Roman"/>
                <a:cs typeface="Times New Roman"/>
              </a:rPr>
              <a:t>liên quan đến giao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diện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Nếu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kế giao diện sai=&gt; phải làm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lại</a:t>
            </a:r>
            <a:endParaRPr sz="2800">
              <a:latin typeface="Times New Roman"/>
              <a:cs typeface="Times New Roman"/>
            </a:endParaRPr>
          </a:p>
          <a:p>
            <a:pPr marL="756285" marR="317500" lvl="1" indent="-286385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Nếu </a:t>
            </a:r>
            <a:r>
              <a:rPr sz="2800" dirty="0">
                <a:latin typeface="Times New Roman"/>
                <a:cs typeface="Times New Roman"/>
              </a:rPr>
              <a:t>không </a:t>
            </a:r>
            <a:r>
              <a:rPr sz="2800" spc="-5" dirty="0">
                <a:latin typeface="Times New Roman"/>
                <a:cs typeface="Times New Roman"/>
              </a:rPr>
              <a:t>sửa được=&gt; người dùng phải sử dụng  giao diện </a:t>
            </a:r>
            <a:r>
              <a:rPr sz="2800" dirty="0">
                <a:latin typeface="Times New Roman"/>
                <a:cs typeface="Times New Roman"/>
              </a:rPr>
              <a:t>không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tốt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giao diện </a:t>
            </a:r>
            <a:r>
              <a:rPr sz="2800" dirty="0">
                <a:latin typeface="Times New Roman"/>
                <a:cs typeface="Times New Roman"/>
              </a:rPr>
              <a:t>tốt </a:t>
            </a:r>
            <a:r>
              <a:rPr sz="2800" spc="-5" dirty="0">
                <a:latin typeface="Times New Roman"/>
                <a:cs typeface="Times New Roman"/>
              </a:rPr>
              <a:t>=&gt; giảm </a:t>
            </a:r>
            <a:r>
              <a:rPr sz="2800" dirty="0">
                <a:latin typeface="Times New Roman"/>
                <a:cs typeface="Times New Roman"/>
              </a:rPr>
              <a:t>thời </a:t>
            </a:r>
            <a:r>
              <a:rPr sz="2800" spc="-5" dirty="0">
                <a:latin typeface="Times New Roman"/>
                <a:cs typeface="Times New Roman"/>
              </a:rPr>
              <a:t>gian lập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trình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40817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dài hạn kiểu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khung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800" y="2362200"/>
            <a:ext cx="3810000" cy="26574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240"/>
              </a:spcBef>
            </a:pPr>
            <a:r>
              <a:rPr sz="2400" spc="-10" dirty="0">
                <a:latin typeface="Times New Roman"/>
                <a:cs typeface="Times New Roman"/>
              </a:rPr>
              <a:t>CHÓ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Tính chất cố định: Có 4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chân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Tùy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biến: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-Kích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cỡ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-Màu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sắc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148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473202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dài hạn kiểu kịch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bản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2133600"/>
            <a:ext cx="6858000" cy="44291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57960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Times New Roman"/>
                <a:cs typeface="Times New Roman"/>
              </a:rPr>
              <a:t>KỊCH BẢN ĐƯA CHÓ ĐI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KHÁM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latin typeface="Times New Roman"/>
                <a:cs typeface="Times New Roman"/>
              </a:rPr>
              <a:t>Điều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kiện: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-Chó bị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ốm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-Bệnh viện thú y </a:t>
            </a:r>
            <a:r>
              <a:rPr sz="2000" spc="-15" dirty="0">
                <a:latin typeface="Times New Roman"/>
                <a:cs typeface="Times New Roman"/>
              </a:rPr>
              <a:t>mở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cửa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-Người chủ có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tiền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Kết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quả: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-Chó khỏi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ốm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-Người chủ nghèo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hơn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-Bác </a:t>
            </a:r>
            <a:r>
              <a:rPr sz="2000" dirty="0">
                <a:latin typeface="Times New Roman"/>
                <a:cs typeface="Times New Roman"/>
              </a:rPr>
              <a:t>sĩ giàu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hơn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Cảnh: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-Đến </a:t>
            </a:r>
            <a:r>
              <a:rPr sz="2000" spc="5" dirty="0">
                <a:latin typeface="Times New Roman"/>
                <a:cs typeface="Times New Roman"/>
              </a:rPr>
              <a:t>phong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khám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-Ngồi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chờ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-Bác </a:t>
            </a:r>
            <a:r>
              <a:rPr sz="2000" dirty="0">
                <a:latin typeface="Times New Roman"/>
                <a:cs typeface="Times New Roman"/>
              </a:rPr>
              <a:t>sĩ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khám</a:t>
            </a:r>
            <a:endParaRPr sz="20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-Trả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tiền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553585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 nhớ dài hạn kiểu quy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tắc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NẾU </a:t>
            </a:r>
            <a:r>
              <a:rPr sz="2400" dirty="0">
                <a:latin typeface="Times New Roman"/>
                <a:cs typeface="Times New Roman"/>
              </a:rPr>
              <a:t>chó vẫy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đuôi</a:t>
            </a:r>
            <a:endParaRPr sz="2400">
              <a:latin typeface="Times New Roman"/>
              <a:cs typeface="Times New Roman"/>
            </a:endParaRPr>
          </a:p>
          <a:p>
            <a:pPr marL="469900" marR="1797685" indent="456565">
              <a:lnSpc>
                <a:spcPct val="120000"/>
              </a:lnSpc>
            </a:pPr>
            <a:r>
              <a:rPr sz="2400" dirty="0">
                <a:latin typeface="Times New Roman"/>
                <a:cs typeface="Times New Roman"/>
              </a:rPr>
              <a:t>THÌ lại gần  </a:t>
            </a:r>
            <a:r>
              <a:rPr sz="2400" spc="-5" dirty="0">
                <a:latin typeface="Times New Roman"/>
                <a:cs typeface="Times New Roman"/>
              </a:rPr>
              <a:t>NẾU </a:t>
            </a:r>
            <a:r>
              <a:rPr sz="2400" dirty="0">
                <a:latin typeface="Times New Roman"/>
                <a:cs typeface="Times New Roman"/>
              </a:rPr>
              <a:t>chó nhe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răng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THÌ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chạy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404870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Xử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lý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Ba </a:t>
            </a:r>
            <a:r>
              <a:rPr sz="2400" spc="-5" dirty="0">
                <a:latin typeface="Times New Roman"/>
                <a:cs typeface="Times New Roman"/>
              </a:rPr>
              <a:t>hoạt động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chính: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Ghi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nhớ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Quên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Truy cập thông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Ghi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nhớ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Do quá </a:t>
            </a:r>
            <a:r>
              <a:rPr sz="2400" dirty="0">
                <a:latin typeface="Times New Roman"/>
                <a:cs typeface="Times New Roman"/>
              </a:rPr>
              <a:t>trình nhắc </a:t>
            </a:r>
            <a:r>
              <a:rPr sz="2400" spc="-5" dirty="0">
                <a:latin typeface="Times New Roman"/>
                <a:cs typeface="Times New Roman"/>
              </a:rPr>
              <a:t>đi </a:t>
            </a:r>
            <a:r>
              <a:rPr sz="2400" dirty="0">
                <a:latin typeface="Times New Roman"/>
                <a:cs typeface="Times New Roman"/>
              </a:rPr>
              <a:t>nhắc lại từ </a:t>
            </a:r>
            <a:r>
              <a:rPr sz="2400" spc="-5" dirty="0">
                <a:latin typeface="Times New Roman"/>
                <a:cs typeface="Times New Roman"/>
              </a:rPr>
              <a:t>bộ nhớ </a:t>
            </a:r>
            <a:r>
              <a:rPr sz="2400" dirty="0">
                <a:latin typeface="Times New Roman"/>
                <a:cs typeface="Times New Roman"/>
              </a:rPr>
              <a:t>ngắn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hạn</a:t>
            </a:r>
            <a:endParaRPr sz="2400">
              <a:latin typeface="Times New Roman"/>
              <a:cs typeface="Times New Roman"/>
            </a:endParaRPr>
          </a:p>
          <a:p>
            <a:pPr marL="927100" marR="635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Ebbinghaus(1885): Tự thí </a:t>
            </a:r>
            <a:r>
              <a:rPr sz="2400" dirty="0">
                <a:latin typeface="Times New Roman"/>
                <a:cs typeface="Times New Roman"/>
              </a:rPr>
              <a:t>nghiệm và rút ra kết </a:t>
            </a:r>
            <a:r>
              <a:rPr sz="2400" spc="-5" dirty="0">
                <a:latin typeface="Times New Roman"/>
                <a:cs typeface="Times New Roman"/>
              </a:rPr>
              <a:t>luận:  </a:t>
            </a:r>
            <a:r>
              <a:rPr sz="2400" dirty="0">
                <a:latin typeface="Times New Roman"/>
                <a:cs typeface="Times New Roman"/>
              </a:rPr>
              <a:t>lượng thông tin nhớ được tỷ lệ với thời gian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200"/>
              </a:lnSpc>
              <a:spcBef>
                <a:spcPts val="5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Baddeley và Longman </a:t>
            </a:r>
            <a:r>
              <a:rPr sz="2400" dirty="0">
                <a:latin typeface="Times New Roman"/>
                <a:cs typeface="Times New Roman"/>
              </a:rPr>
              <a:t>(1978): </a:t>
            </a:r>
            <a:r>
              <a:rPr sz="2400" spc="-5" dirty="0">
                <a:latin typeface="Times New Roman"/>
                <a:cs typeface="Times New Roman"/>
              </a:rPr>
              <a:t>Việc ghi nhớ </a:t>
            </a:r>
            <a:r>
              <a:rPr sz="2400" dirty="0">
                <a:latin typeface="Times New Roman"/>
                <a:cs typeface="Times New Roman"/>
              </a:rPr>
              <a:t>hay </a:t>
            </a:r>
            <a:r>
              <a:rPr sz="2400" spc="-5" dirty="0">
                <a:latin typeface="Times New Roman"/>
                <a:cs typeface="Times New Roman"/>
              </a:rPr>
              <a:t>học </a:t>
            </a:r>
            <a:r>
              <a:rPr sz="2400" dirty="0">
                <a:latin typeface="Times New Roman"/>
                <a:cs typeface="Times New Roman"/>
              </a:rPr>
              <a:t>tập  sẽ </a:t>
            </a:r>
            <a:r>
              <a:rPr sz="2400" spc="-5" dirty="0">
                <a:latin typeface="Times New Roman"/>
                <a:cs typeface="Times New Roman"/>
              </a:rPr>
              <a:t>đạt hiệu quả </a:t>
            </a:r>
            <a:r>
              <a:rPr sz="2400" dirty="0">
                <a:latin typeface="Times New Roman"/>
                <a:cs typeface="Times New Roman"/>
              </a:rPr>
              <a:t>tốt hơn </a:t>
            </a:r>
            <a:r>
              <a:rPr sz="2400" spc="-5" dirty="0">
                <a:latin typeface="Times New Roman"/>
                <a:cs typeface="Times New Roman"/>
              </a:rPr>
              <a:t>nếu </a:t>
            </a:r>
            <a:r>
              <a:rPr sz="2400" dirty="0">
                <a:latin typeface="Times New Roman"/>
                <a:cs typeface="Times New Roman"/>
              </a:rPr>
              <a:t>nó được dàn </a:t>
            </a:r>
            <a:r>
              <a:rPr sz="2400" spc="-5" dirty="0">
                <a:latin typeface="Times New Roman"/>
                <a:cs typeface="Times New Roman"/>
              </a:rPr>
              <a:t>trải đều </a:t>
            </a:r>
            <a:r>
              <a:rPr sz="2400" dirty="0">
                <a:latin typeface="Times New Roman"/>
                <a:cs typeface="Times New Roman"/>
              </a:rPr>
              <a:t>theo thời  gian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5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Ghi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nhớ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Nhớ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mô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tả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các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đối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tượng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dễ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mô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tả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các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khái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niệm: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Chuỗi 1: </a:t>
            </a:r>
            <a:r>
              <a:rPr sz="2000" spc="5" dirty="0">
                <a:latin typeface="Times New Roman"/>
                <a:cs typeface="Times New Roman"/>
              </a:rPr>
              <a:t>Nhà </a:t>
            </a:r>
            <a:r>
              <a:rPr sz="2000" dirty="0">
                <a:latin typeface="Times New Roman"/>
                <a:cs typeface="Times New Roman"/>
              </a:rPr>
              <a:t>- cửa – </a:t>
            </a:r>
            <a:r>
              <a:rPr sz="2000" spc="-5" dirty="0">
                <a:latin typeface="Times New Roman"/>
                <a:cs typeface="Times New Roman"/>
              </a:rPr>
              <a:t>cây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" dirty="0">
                <a:latin typeface="Times New Roman"/>
                <a:cs typeface="Times New Roman"/>
              </a:rPr>
              <a:t>mèo </a:t>
            </a:r>
            <a:r>
              <a:rPr sz="2000" dirty="0">
                <a:latin typeface="Times New Roman"/>
                <a:cs typeface="Times New Roman"/>
              </a:rPr>
              <a:t>– chó - ô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tô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Chuỗi 2: Tuổi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- logic - </a:t>
            </a:r>
            <a:r>
              <a:rPr sz="2000" spc="-5" dirty="0">
                <a:latin typeface="Times New Roman"/>
                <a:cs typeface="Times New Roman"/>
              </a:rPr>
              <a:t>lạnh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im lặng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quá khứ </a:t>
            </a:r>
            <a:r>
              <a:rPr sz="2000" dirty="0">
                <a:latin typeface="Times New Roman"/>
                <a:cs typeface="Times New Roman"/>
              </a:rPr>
              <a:t>- chủ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nghĩa</a:t>
            </a:r>
            <a:endParaRPr sz="20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thông tin có ý </a:t>
            </a:r>
            <a:r>
              <a:rPr sz="2400" spc="-5" dirty="0">
                <a:latin typeface="Times New Roman"/>
                <a:cs typeface="Times New Roman"/>
              </a:rPr>
              <a:t>nghĩa </a:t>
            </a:r>
            <a:r>
              <a:rPr sz="2400" dirty="0">
                <a:latin typeface="Times New Roman"/>
                <a:cs typeface="Times New Roman"/>
              </a:rPr>
              <a:t>và quen thuộc thì </a:t>
            </a:r>
            <a:r>
              <a:rPr sz="2400" spc="-10" dirty="0">
                <a:latin typeface="Times New Roman"/>
                <a:cs typeface="Times New Roman"/>
              </a:rPr>
              <a:t>dễ </a:t>
            </a:r>
            <a:r>
              <a:rPr sz="2400" dirty="0">
                <a:latin typeface="Times New Roman"/>
                <a:cs typeface="Times New Roman"/>
              </a:rPr>
              <a:t>nhớ hơn:  đọc thần </a:t>
            </a:r>
            <a:r>
              <a:rPr sz="2400" spc="-5" dirty="0">
                <a:latin typeface="Times New Roman"/>
                <a:cs typeface="Times New Roman"/>
              </a:rPr>
              <a:t>thoại Hy </a:t>
            </a:r>
            <a:r>
              <a:rPr sz="2400" dirty="0">
                <a:latin typeface="Times New Roman"/>
                <a:cs typeface="Times New Roman"/>
              </a:rPr>
              <a:t>Lạp thì khó </a:t>
            </a:r>
            <a:r>
              <a:rPr sz="2400" spc="-5" dirty="0">
                <a:latin typeface="Times New Roman"/>
                <a:cs typeface="Times New Roman"/>
              </a:rPr>
              <a:t>nhớ </a:t>
            </a:r>
            <a:r>
              <a:rPr sz="2400" dirty="0">
                <a:latin typeface="Times New Roman"/>
                <a:cs typeface="Times New Roman"/>
              </a:rPr>
              <a:t>hơn thần thoại </a:t>
            </a:r>
            <a:r>
              <a:rPr sz="2400" spc="-5" dirty="0">
                <a:latin typeface="Times New Roman"/>
                <a:cs typeface="Times New Roman"/>
              </a:rPr>
              <a:t>Việt  </a:t>
            </a:r>
            <a:r>
              <a:rPr sz="2400" spc="-10" dirty="0">
                <a:latin typeface="Times New Roman"/>
                <a:cs typeface="Times New Roman"/>
              </a:rPr>
              <a:t>Nam, </a:t>
            </a:r>
            <a:r>
              <a:rPr sz="2400" dirty="0">
                <a:latin typeface="Times New Roman"/>
                <a:cs typeface="Times New Roman"/>
              </a:rPr>
              <a:t>châu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Á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Quên</a:t>
            </a:r>
            <a:endParaRPr sz="28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Nếu </a:t>
            </a:r>
            <a:r>
              <a:rPr sz="2400" spc="-5" dirty="0">
                <a:latin typeface="Times New Roman"/>
                <a:cs typeface="Times New Roman"/>
              </a:rPr>
              <a:t>quá trình ghi nhớ </a:t>
            </a:r>
            <a:r>
              <a:rPr sz="2400" dirty="0">
                <a:latin typeface="Times New Roman"/>
                <a:cs typeface="Times New Roman"/>
              </a:rPr>
              <a:t>thông </a:t>
            </a:r>
            <a:r>
              <a:rPr sz="2400" spc="-5" dirty="0">
                <a:latin typeface="Times New Roman"/>
                <a:cs typeface="Times New Roman"/>
              </a:rPr>
              <a:t>tin được </a:t>
            </a:r>
            <a:r>
              <a:rPr sz="2400" dirty="0">
                <a:latin typeface="Times New Roman"/>
                <a:cs typeface="Times New Roman"/>
              </a:rPr>
              <a:t>trợ </a:t>
            </a:r>
            <a:r>
              <a:rPr sz="2400" spc="-5" dirty="0">
                <a:latin typeface="Times New Roman"/>
                <a:cs typeface="Times New Roman"/>
              </a:rPr>
              <a:t>giúp </a:t>
            </a:r>
            <a:r>
              <a:rPr sz="2400" dirty="0">
                <a:latin typeface="Times New Roman"/>
                <a:cs typeface="Times New Roman"/>
              </a:rPr>
              <a:t>bằng </a:t>
            </a:r>
            <a:r>
              <a:rPr sz="2400" spc="-15" dirty="0">
                <a:latin typeface="Times New Roman"/>
                <a:cs typeface="Times New Roman"/>
              </a:rPr>
              <a:t>các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cấu trúc,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quen thuộc và tính cụ thể, làm </a:t>
            </a:r>
            <a:r>
              <a:rPr sz="2400" spc="-5" dirty="0">
                <a:latin typeface="Times New Roman"/>
                <a:cs typeface="Times New Roman"/>
              </a:rPr>
              <a:t>thế </a:t>
            </a:r>
            <a:r>
              <a:rPr sz="2400" dirty="0">
                <a:latin typeface="Times New Roman"/>
                <a:cs typeface="Times New Roman"/>
              </a:rPr>
              <a:t>nào để  chúng ta có thể </a:t>
            </a:r>
            <a:r>
              <a:rPr sz="2400" spc="-10" dirty="0">
                <a:latin typeface="Times New Roman"/>
                <a:cs typeface="Times New Roman"/>
              </a:rPr>
              <a:t>mất </a:t>
            </a:r>
            <a:r>
              <a:rPr sz="2400" dirty="0">
                <a:latin typeface="Times New Roman"/>
                <a:cs typeface="Times New Roman"/>
              </a:rPr>
              <a:t>thông tin, có thể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quên?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Quên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Có </a:t>
            </a:r>
            <a:r>
              <a:rPr sz="2400" dirty="0">
                <a:latin typeface="Times New Roman"/>
                <a:cs typeface="Times New Roman"/>
              </a:rPr>
              <a:t>hai </a:t>
            </a:r>
            <a:r>
              <a:rPr sz="2400" spc="-5" dirty="0">
                <a:latin typeface="Times New Roman"/>
                <a:cs typeface="Times New Roman"/>
              </a:rPr>
              <a:t>học </a:t>
            </a:r>
            <a:r>
              <a:rPr sz="2400" dirty="0">
                <a:latin typeface="Times New Roman"/>
                <a:cs typeface="Times New Roman"/>
              </a:rPr>
              <a:t>thuyết chính </a:t>
            </a:r>
            <a:r>
              <a:rPr sz="2400" spc="-5" dirty="0">
                <a:latin typeface="Times New Roman"/>
                <a:cs typeface="Times New Roman"/>
              </a:rPr>
              <a:t>về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quên: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Sự </a:t>
            </a:r>
            <a:r>
              <a:rPr sz="2000" spc="-5" dirty="0">
                <a:latin typeface="Times New Roman"/>
                <a:cs typeface="Times New Roman"/>
              </a:rPr>
              <a:t>phân </a:t>
            </a:r>
            <a:r>
              <a:rPr sz="2000" dirty="0">
                <a:latin typeface="Times New Roman"/>
                <a:cs typeface="Times New Roman"/>
              </a:rPr>
              <a:t>rã </a:t>
            </a:r>
            <a:r>
              <a:rPr sz="2000" spc="-5" dirty="0">
                <a:latin typeface="Times New Roman"/>
                <a:cs typeface="Times New Roman"/>
              </a:rPr>
              <a:t>(decay) </a:t>
            </a:r>
            <a:r>
              <a:rPr sz="2000" dirty="0">
                <a:latin typeface="Times New Roman"/>
                <a:cs typeface="Times New Roman"/>
              </a:rPr>
              <a:t>: Thông </a:t>
            </a:r>
            <a:r>
              <a:rPr sz="2000" spc="-10" dirty="0">
                <a:latin typeface="Times New Roman"/>
                <a:cs typeface="Times New Roman"/>
              </a:rPr>
              <a:t>tin </a:t>
            </a:r>
            <a:r>
              <a:rPr sz="2000" spc="-5" dirty="0">
                <a:latin typeface="Times New Roman"/>
                <a:cs typeface="Times New Roman"/>
              </a:rPr>
              <a:t>trong bộ </a:t>
            </a:r>
            <a:r>
              <a:rPr sz="2000" dirty="0">
                <a:latin typeface="Times New Roman"/>
                <a:cs typeface="Times New Roman"/>
              </a:rPr>
              <a:t>nhớ sẽ </a:t>
            </a:r>
            <a:r>
              <a:rPr sz="2000" spc="-5" dirty="0">
                <a:latin typeface="Times New Roman"/>
                <a:cs typeface="Times New Roman"/>
              </a:rPr>
              <a:t>dần dần </a:t>
            </a:r>
            <a:r>
              <a:rPr sz="2000" dirty="0">
                <a:latin typeface="Times New Roman"/>
                <a:cs typeface="Times New Roman"/>
              </a:rPr>
              <a:t>bị </a:t>
            </a:r>
            <a:r>
              <a:rPr sz="2000" spc="-10" dirty="0">
                <a:latin typeface="Times New Roman"/>
                <a:cs typeface="Times New Roman"/>
              </a:rPr>
              <a:t>mất </a:t>
            </a:r>
            <a:r>
              <a:rPr sz="2000" spc="5" dirty="0">
                <a:latin typeface="Times New Roman"/>
                <a:cs typeface="Times New Roman"/>
              </a:rPr>
              <a:t>đi  </a:t>
            </a:r>
            <a:r>
              <a:rPr sz="2000" dirty="0">
                <a:latin typeface="Times New Roman"/>
                <a:cs typeface="Times New Roman"/>
              </a:rPr>
              <a:t>(Ebbinghaus,1885)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299"/>
              </a:lnSpc>
              <a:spcBef>
                <a:spcPts val="47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Sự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spc="-10" dirty="0">
                <a:latin typeface="Times New Roman"/>
                <a:cs typeface="Times New Roman"/>
              </a:rPr>
              <a:t>thiệp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nhiễu (interference): Các thông </a:t>
            </a:r>
            <a:r>
              <a:rPr sz="2000" spc="-10" dirty="0">
                <a:latin typeface="Times New Roman"/>
                <a:cs typeface="Times New Roman"/>
              </a:rPr>
              <a:t>tin </a:t>
            </a:r>
            <a:r>
              <a:rPr sz="2000" spc="-5" dirty="0">
                <a:latin typeface="Times New Roman"/>
                <a:cs typeface="Times New Roman"/>
              </a:rPr>
              <a:t>cũ bị </a:t>
            </a:r>
            <a:r>
              <a:rPr sz="2000" spc="-10" dirty="0">
                <a:latin typeface="Times New Roman"/>
                <a:cs typeface="Times New Roman"/>
              </a:rPr>
              <a:t>mất </a:t>
            </a:r>
            <a:r>
              <a:rPr sz="2000" dirty="0">
                <a:latin typeface="Times New Roman"/>
                <a:cs typeface="Times New Roman"/>
              </a:rPr>
              <a:t>đi </a:t>
            </a:r>
            <a:r>
              <a:rPr sz="2000" spc="-10" dirty="0">
                <a:latin typeface="Times New Roman"/>
                <a:cs typeface="Times New Roman"/>
              </a:rPr>
              <a:t>do  </a:t>
            </a:r>
            <a:r>
              <a:rPr sz="2000" dirty="0">
                <a:latin typeface="Times New Roman"/>
                <a:cs typeface="Times New Roman"/>
              </a:rPr>
              <a:t>có sự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spc="-10" dirty="0">
                <a:latin typeface="Times New Roman"/>
                <a:cs typeface="Times New Roman"/>
              </a:rPr>
              <a:t>thiệp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-5" dirty="0">
                <a:latin typeface="Times New Roman"/>
                <a:cs typeface="Times New Roman"/>
              </a:rPr>
              <a:t>các thông tin </a:t>
            </a:r>
            <a:r>
              <a:rPr sz="2000" spc="-10" dirty="0">
                <a:latin typeface="Times New Roman"/>
                <a:cs typeface="Times New Roman"/>
              </a:rPr>
              <a:t>mới. </a:t>
            </a:r>
            <a:r>
              <a:rPr sz="2000" dirty="0">
                <a:latin typeface="Times New Roman"/>
                <a:cs typeface="Times New Roman"/>
              </a:rPr>
              <a:t>Các thông </a:t>
            </a:r>
            <a:r>
              <a:rPr sz="2000" spc="-10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cũ nhiều </a:t>
            </a:r>
            <a:r>
              <a:rPr sz="2000" spc="-10" dirty="0">
                <a:latin typeface="Times New Roman"/>
                <a:cs typeface="Times New Roman"/>
              </a:rPr>
              <a:t>khi  </a:t>
            </a:r>
            <a:r>
              <a:rPr sz="2000" dirty="0">
                <a:latin typeface="Times New Roman"/>
                <a:cs typeface="Times New Roman"/>
              </a:rPr>
              <a:t>cũng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thiệp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-5" dirty="0">
                <a:latin typeface="Times New Roman"/>
                <a:cs typeface="Times New Roman"/>
              </a:rPr>
              <a:t>tin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mới</a:t>
            </a:r>
            <a:endParaRPr sz="2000">
              <a:latin typeface="Times New Roman"/>
              <a:cs typeface="Times New Roman"/>
            </a:endParaRPr>
          </a:p>
          <a:p>
            <a:pPr marL="1727200" marR="5715" lvl="3" indent="-342900">
              <a:lnSpc>
                <a:spcPct val="100000"/>
              </a:lnSpc>
              <a:spcBef>
                <a:spcPts val="425"/>
              </a:spcBef>
              <a:buClr>
                <a:srgbClr val="666600"/>
              </a:buClr>
              <a:buFont typeface="Wingdings"/>
              <a:buChar char=""/>
              <a:tabLst>
                <a:tab pos="1727200" algn="l"/>
                <a:tab pos="1727835" algn="l"/>
              </a:tabLst>
            </a:pPr>
            <a:r>
              <a:rPr sz="1800" spc="-5" dirty="0">
                <a:latin typeface="Times New Roman"/>
                <a:cs typeface="Times New Roman"/>
              </a:rPr>
              <a:t>Ví </a:t>
            </a:r>
            <a:r>
              <a:rPr sz="1800" dirty="0">
                <a:latin typeface="Times New Roman"/>
                <a:cs typeface="Times New Roman"/>
              </a:rPr>
              <a:t>dụ 1.: Bạn có </a:t>
            </a:r>
            <a:r>
              <a:rPr sz="1800" spc="-5" dirty="0">
                <a:latin typeface="Times New Roman"/>
                <a:cs typeface="Times New Roman"/>
              </a:rPr>
              <a:t>số ĐT </a:t>
            </a:r>
            <a:r>
              <a:rPr sz="1800" dirty="0">
                <a:latin typeface="Times New Roman"/>
                <a:cs typeface="Times New Roman"/>
              </a:rPr>
              <a:t>di động </a:t>
            </a:r>
            <a:r>
              <a:rPr sz="1800" spc="-5" dirty="0">
                <a:latin typeface="Times New Roman"/>
                <a:cs typeface="Times New Roman"/>
              </a:rPr>
              <a:t>mới, </a:t>
            </a:r>
            <a:r>
              <a:rPr sz="1800" dirty="0">
                <a:latin typeface="Times New Roman"/>
                <a:cs typeface="Times New Roman"/>
              </a:rPr>
              <a:t>việc nhớ </a:t>
            </a:r>
            <a:r>
              <a:rPr sz="1800" spc="-5" dirty="0">
                <a:latin typeface="Times New Roman"/>
                <a:cs typeface="Times New Roman"/>
              </a:rPr>
              <a:t>số </a:t>
            </a:r>
            <a:r>
              <a:rPr sz="1800" dirty="0">
                <a:latin typeface="Times New Roman"/>
                <a:cs typeface="Times New Roman"/>
              </a:rPr>
              <a:t>di động </a:t>
            </a:r>
            <a:r>
              <a:rPr sz="1800" spc="-5" dirty="0">
                <a:latin typeface="Times New Roman"/>
                <a:cs typeface="Times New Roman"/>
              </a:rPr>
              <a:t>mới sẽ làm  </a:t>
            </a:r>
            <a:r>
              <a:rPr sz="1800" dirty="0">
                <a:latin typeface="Times New Roman"/>
                <a:cs typeface="Times New Roman"/>
              </a:rPr>
              <a:t>bạn quên đi </a:t>
            </a:r>
            <a:r>
              <a:rPr sz="1800" spc="-5" dirty="0">
                <a:latin typeface="Times New Roman"/>
                <a:cs typeface="Times New Roman"/>
              </a:rPr>
              <a:t>số </a:t>
            </a:r>
            <a:r>
              <a:rPr sz="1800" dirty="0">
                <a:latin typeface="Times New Roman"/>
                <a:cs typeface="Times New Roman"/>
              </a:rPr>
              <a:t>di động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cũ</a:t>
            </a:r>
            <a:endParaRPr sz="1800">
              <a:latin typeface="Times New Roman"/>
              <a:cs typeface="Times New Roman"/>
            </a:endParaRPr>
          </a:p>
          <a:p>
            <a:pPr marL="1727200" marR="7620" lvl="3" indent="-342900">
              <a:lnSpc>
                <a:spcPct val="100000"/>
              </a:lnSpc>
              <a:spcBef>
                <a:spcPts val="434"/>
              </a:spcBef>
              <a:buClr>
                <a:srgbClr val="666600"/>
              </a:buClr>
              <a:buFont typeface="Wingdings"/>
              <a:buChar char=""/>
              <a:tabLst>
                <a:tab pos="1727200" algn="l"/>
                <a:tab pos="1727835" algn="l"/>
              </a:tabLst>
            </a:pPr>
            <a:r>
              <a:rPr sz="1800" spc="-5" dirty="0">
                <a:latin typeface="Times New Roman"/>
                <a:cs typeface="Times New Roman"/>
              </a:rPr>
              <a:t>Ví </a:t>
            </a:r>
            <a:r>
              <a:rPr sz="1800" dirty="0">
                <a:latin typeface="Times New Roman"/>
                <a:cs typeface="Times New Roman"/>
              </a:rPr>
              <a:t>dụ 2: </a:t>
            </a:r>
            <a:r>
              <a:rPr sz="1800" spc="-5" dirty="0">
                <a:latin typeface="Times New Roman"/>
                <a:cs typeface="Times New Roman"/>
              </a:rPr>
              <a:t>thỉnh thoảng </a:t>
            </a:r>
            <a:r>
              <a:rPr sz="1800" dirty="0">
                <a:latin typeface="Times New Roman"/>
                <a:cs typeface="Times New Roman"/>
              </a:rPr>
              <a:t>bạn rẽ </a:t>
            </a:r>
            <a:r>
              <a:rPr sz="1800" spc="-5" dirty="0">
                <a:latin typeface="Times New Roman"/>
                <a:cs typeface="Times New Roman"/>
              </a:rPr>
              <a:t>nhầm </a:t>
            </a:r>
            <a:r>
              <a:rPr sz="1800" dirty="0">
                <a:latin typeface="Times New Roman"/>
                <a:cs typeface="Times New Roman"/>
              </a:rPr>
              <a:t>vào </a:t>
            </a:r>
            <a:r>
              <a:rPr sz="1800" spc="-5" dirty="0">
                <a:latin typeface="Times New Roman"/>
                <a:cs typeface="Times New Roman"/>
              </a:rPr>
              <a:t>đường nhà người </a:t>
            </a:r>
            <a:r>
              <a:rPr sz="1800" dirty="0">
                <a:latin typeface="Times New Roman"/>
                <a:cs typeface="Times New Roman"/>
              </a:rPr>
              <a:t>yêu cũ </a:t>
            </a:r>
            <a:r>
              <a:rPr sz="1800" spc="-5" dirty="0">
                <a:latin typeface="Times New Roman"/>
                <a:cs typeface="Times New Roman"/>
              </a:rPr>
              <a:t>thay  </a:t>
            </a:r>
            <a:r>
              <a:rPr sz="1800" dirty="0">
                <a:latin typeface="Times New Roman"/>
                <a:cs typeface="Times New Roman"/>
              </a:rPr>
              <a:t>vì đi thẳng để đến nhà </a:t>
            </a:r>
            <a:r>
              <a:rPr sz="1800" spc="-5" dirty="0">
                <a:latin typeface="Times New Roman"/>
                <a:cs typeface="Times New Roman"/>
              </a:rPr>
              <a:t>người </a:t>
            </a:r>
            <a:r>
              <a:rPr sz="1800" spc="5" dirty="0">
                <a:latin typeface="Times New Roman"/>
                <a:cs typeface="Times New Roman"/>
              </a:rPr>
              <a:t>yêu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mới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Quên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Cảm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xúc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cũng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ảnh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hưởng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đến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quên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–các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sự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kiện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có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/>
              <a:t>nhiều cảm xúc sẽ ít bị quên hơn các </a:t>
            </a:r>
            <a:r>
              <a:rPr sz="2400" spc="-5" dirty="0"/>
              <a:t>sự </a:t>
            </a:r>
            <a:r>
              <a:rPr sz="2400" dirty="0"/>
              <a:t>kiện có ít cảm</a:t>
            </a:r>
            <a:r>
              <a:rPr sz="2400" spc="-204" dirty="0"/>
              <a:t> </a:t>
            </a:r>
            <a:r>
              <a:rPr sz="2400" dirty="0"/>
              <a:t>xúc</a:t>
            </a:r>
            <a:endParaRPr sz="2400"/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Câu hỏi </a:t>
            </a:r>
            <a:r>
              <a:rPr sz="2400" spc="-5" dirty="0">
                <a:latin typeface="Times New Roman"/>
                <a:cs typeface="Times New Roman"/>
              </a:rPr>
              <a:t>đặt ra: </a:t>
            </a:r>
            <a:r>
              <a:rPr sz="2400" dirty="0">
                <a:latin typeface="Times New Roman"/>
                <a:cs typeface="Times New Roman"/>
              </a:rPr>
              <a:t>Chúng ta có thực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quên hay </a:t>
            </a:r>
            <a:r>
              <a:rPr sz="2400" spc="-5" dirty="0">
                <a:latin typeface="Times New Roman"/>
                <a:cs typeface="Times New Roman"/>
              </a:rPr>
              <a:t>chỉ </a:t>
            </a: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5" dirty="0">
                <a:latin typeface="Times New Roman"/>
                <a:cs typeface="Times New Roman"/>
              </a:rPr>
              <a:t>thông  tin khó </a:t>
            </a:r>
            <a:r>
              <a:rPr sz="2400" dirty="0">
                <a:latin typeface="Times New Roman"/>
                <a:cs typeface="Times New Roman"/>
              </a:rPr>
              <a:t>có thể (không </a:t>
            </a:r>
            <a:r>
              <a:rPr sz="2400" spc="-5" dirty="0">
                <a:latin typeface="Times New Roman"/>
                <a:cs typeface="Times New Roman"/>
              </a:rPr>
              <a:t>thể) </a:t>
            </a:r>
            <a:r>
              <a:rPr sz="2400" dirty="0">
                <a:latin typeface="Times New Roman"/>
                <a:cs typeface="Times New Roman"/>
              </a:rPr>
              <a:t>truy </a:t>
            </a:r>
            <a:r>
              <a:rPr sz="2400" spc="-10" dirty="0">
                <a:latin typeface="Times New Roman"/>
                <a:cs typeface="Times New Roman"/>
              </a:rPr>
              <a:t>cập </a:t>
            </a:r>
            <a:r>
              <a:rPr sz="2400" spc="-5" dirty="0">
                <a:latin typeface="Times New Roman"/>
                <a:cs typeface="Times New Roman"/>
              </a:rPr>
              <a:t>được? –không </a:t>
            </a:r>
            <a:r>
              <a:rPr sz="2400" dirty="0">
                <a:latin typeface="Times New Roman"/>
                <a:cs typeface="Times New Roman"/>
              </a:rPr>
              <a:t>ai  chứng </a:t>
            </a:r>
            <a:r>
              <a:rPr sz="2400" spc="-5" dirty="0">
                <a:latin typeface="Times New Roman"/>
                <a:cs typeface="Times New Roman"/>
              </a:rPr>
              <a:t>minh </a:t>
            </a:r>
            <a:r>
              <a:rPr sz="2400" dirty="0">
                <a:latin typeface="Times New Roman"/>
                <a:cs typeface="Times New Roman"/>
              </a:rPr>
              <a:t>được – tuy nhiên có </a:t>
            </a: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bằng chứng </a:t>
            </a:r>
            <a:r>
              <a:rPr sz="2400" spc="5" dirty="0">
                <a:latin typeface="Times New Roman"/>
                <a:cs typeface="Times New Roman"/>
              </a:rPr>
              <a:t>là  </a:t>
            </a:r>
            <a:r>
              <a:rPr sz="2400" dirty="0">
                <a:latin typeface="Times New Roman"/>
                <a:cs typeface="Times New Roman"/>
              </a:rPr>
              <a:t>thông tin có thể không </a:t>
            </a:r>
            <a:r>
              <a:rPr sz="2400" spc="-10" dirty="0">
                <a:latin typeface="Times New Roman"/>
                <a:cs typeface="Times New Roman"/>
              </a:rPr>
              <a:t>mất </a:t>
            </a:r>
            <a:r>
              <a:rPr sz="2400" dirty="0">
                <a:latin typeface="Times New Roman"/>
                <a:cs typeface="Times New Roman"/>
              </a:rPr>
              <a:t>đi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8380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3.4.3. Bộ nhớ dài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hạn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7200" cy="253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Truy </a:t>
            </a:r>
            <a:r>
              <a:rPr sz="2800" spc="-10" dirty="0">
                <a:latin typeface="Times New Roman"/>
                <a:cs typeface="Times New Roman"/>
              </a:rPr>
              <a:t>cập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Hai loại truy cập thông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Nhớ </a:t>
            </a:r>
            <a:r>
              <a:rPr sz="2000" spc="-5" dirty="0">
                <a:latin typeface="Times New Roman"/>
                <a:cs typeface="Times New Roman"/>
              </a:rPr>
              <a:t>lại: Các </a:t>
            </a: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được sao chép </a:t>
            </a:r>
            <a:r>
              <a:rPr sz="2000" spc="-5" dirty="0">
                <a:latin typeface="Times New Roman"/>
                <a:cs typeface="Times New Roman"/>
              </a:rPr>
              <a:t>lại từ </a:t>
            </a:r>
            <a:r>
              <a:rPr sz="2000" dirty="0">
                <a:latin typeface="Times New Roman"/>
                <a:cs typeface="Times New Roman"/>
              </a:rPr>
              <a:t>bộ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nhớ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Nhận dạng: </a:t>
            </a:r>
            <a:r>
              <a:rPr sz="2000" spc="-10" dirty="0">
                <a:latin typeface="Times New Roman"/>
                <a:cs typeface="Times New Roman"/>
              </a:rPr>
              <a:t>So </a:t>
            </a:r>
            <a:r>
              <a:rPr sz="2000" spc="-5" dirty="0">
                <a:latin typeface="Times New Roman"/>
                <a:cs typeface="Times New Roman"/>
              </a:rPr>
              <a:t>sánh thông </a:t>
            </a:r>
            <a:r>
              <a:rPr sz="2000" spc="-10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với </a:t>
            </a:r>
            <a:r>
              <a:rPr sz="2000" spc="-5" dirty="0">
                <a:latin typeface="Times New Roman"/>
                <a:cs typeface="Times New Roman"/>
              </a:rPr>
              <a:t>các thông tin trong bộ nhớ. </a:t>
            </a:r>
            <a:r>
              <a:rPr sz="2000" spc="5" dirty="0">
                <a:latin typeface="Times New Roman"/>
                <a:cs typeface="Times New Roman"/>
              </a:rPr>
              <a:t>Quá  </a:t>
            </a:r>
            <a:r>
              <a:rPr sz="2000" spc="-5" dirty="0">
                <a:latin typeface="Times New Roman"/>
                <a:cs typeface="Times New Roman"/>
              </a:rPr>
              <a:t>trình </a:t>
            </a:r>
            <a:r>
              <a:rPr sz="2000" dirty="0">
                <a:latin typeface="Times New Roman"/>
                <a:cs typeface="Times New Roman"/>
              </a:rPr>
              <a:t>nhận dạng đơn giản hơn quá </a:t>
            </a:r>
            <a:r>
              <a:rPr sz="2000" spc="-10" dirty="0">
                <a:latin typeface="Times New Roman"/>
                <a:cs typeface="Times New Roman"/>
              </a:rPr>
              <a:t>trình </a:t>
            </a:r>
            <a:r>
              <a:rPr sz="2000" spc="5" dirty="0">
                <a:latin typeface="Times New Roman"/>
                <a:cs typeface="Times New Roman"/>
              </a:rPr>
              <a:t>nhớ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dirty="0">
                <a:latin typeface="Times New Roman"/>
                <a:cs typeface="Times New Roman"/>
              </a:rPr>
              <a:t>vì </a:t>
            </a:r>
            <a:r>
              <a:rPr sz="2000" spc="-5" dirty="0">
                <a:latin typeface="Times New Roman"/>
                <a:cs typeface="Times New Roman"/>
              </a:rPr>
              <a:t>có thông tin làm  </a:t>
            </a:r>
            <a:r>
              <a:rPr sz="2000" dirty="0">
                <a:latin typeface="Times New Roman"/>
                <a:cs typeface="Times New Roman"/>
              </a:rPr>
              <a:t>gợi ý. </a:t>
            </a:r>
            <a:r>
              <a:rPr sz="2000" spc="-5" dirty="0">
                <a:latin typeface="Times New Roman"/>
                <a:cs typeface="Times New Roman"/>
              </a:rPr>
              <a:t>Ví dụ nhớ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mặt một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5" dirty="0">
                <a:latin typeface="Times New Roman"/>
                <a:cs typeface="Times New Roman"/>
              </a:rPr>
              <a:t>khó </a:t>
            </a:r>
            <a:r>
              <a:rPr sz="2000" dirty="0">
                <a:latin typeface="Times New Roman"/>
                <a:cs typeface="Times New Roman"/>
              </a:rPr>
              <a:t>hơn nhận ra người </a:t>
            </a:r>
            <a:r>
              <a:rPr sz="2000" spc="-5" dirty="0">
                <a:latin typeface="Times New Roman"/>
                <a:cs typeface="Times New Roman"/>
              </a:rPr>
              <a:t>đó; câu 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lựa chọn dễ hơn </a:t>
            </a: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thông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thường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149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4974590" cy="365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Về mặt kinh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tế: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Tăng năng suất lao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20 người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dùng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x 230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ngày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x 100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giao tiếp 1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ngày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x 10 giây </a:t>
            </a:r>
            <a:r>
              <a:rPr sz="2400" spc="-10" dirty="0">
                <a:latin typeface="Times New Roman"/>
                <a:cs typeface="Times New Roman"/>
              </a:rPr>
              <a:t>mỗi </a:t>
            </a:r>
            <a:r>
              <a:rPr sz="2400" spc="-5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giao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= 1278 giờ(32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tuần)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294" y="4829225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295338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 Bộ xử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lý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232785" cy="147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nghĩ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Rèn </a:t>
            </a:r>
            <a:r>
              <a:rPr sz="2800" dirty="0">
                <a:latin typeface="Times New Roman"/>
                <a:cs typeface="Times New Roman"/>
              </a:rPr>
              <a:t>luyện </a:t>
            </a:r>
            <a:r>
              <a:rPr sz="2800" spc="-5" dirty="0">
                <a:latin typeface="Times New Roman"/>
                <a:cs typeface="Times New Roman"/>
              </a:rPr>
              <a:t>kỹ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năng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Xử lý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lỗi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  <a:tab pos="2274570" algn="l"/>
                <a:tab pos="2941955" algn="l"/>
                <a:tab pos="3700779" algn="l"/>
                <a:tab pos="4670425" algn="l"/>
                <a:tab pos="5139690" algn="l"/>
                <a:tab pos="5807710" algn="l"/>
                <a:tab pos="6464935" algn="l"/>
                <a:tab pos="7225030" algn="l"/>
              </a:tabLst>
            </a:pPr>
            <a:r>
              <a:rPr spc="-5" dirty="0"/>
              <a:t>Điểm</a:t>
            </a:r>
            <a:r>
              <a:rPr spc="345" dirty="0"/>
              <a:t> </a:t>
            </a:r>
            <a:r>
              <a:rPr dirty="0"/>
              <a:t>khá</a:t>
            </a:r>
            <a:r>
              <a:rPr spc="-5" dirty="0"/>
              <a:t>c</a:t>
            </a:r>
            <a:r>
              <a:rPr dirty="0"/>
              <a:t>	</a:t>
            </a:r>
            <a:r>
              <a:rPr spc="-5" dirty="0"/>
              <a:t>b</a:t>
            </a:r>
            <a:r>
              <a:rPr dirty="0"/>
              <a:t>i</a:t>
            </a:r>
            <a:r>
              <a:rPr spc="-5" dirty="0"/>
              <a:t>ệt</a:t>
            </a:r>
            <a:r>
              <a:rPr dirty="0"/>
              <a:t>	</a:t>
            </a:r>
            <a:r>
              <a:rPr spc="-5" dirty="0"/>
              <a:t>g</a:t>
            </a:r>
            <a:r>
              <a:rPr dirty="0"/>
              <a:t>i</a:t>
            </a:r>
            <a:r>
              <a:rPr spc="-25" dirty="0"/>
              <a:t>ữ</a:t>
            </a:r>
            <a:r>
              <a:rPr spc="-5" dirty="0"/>
              <a:t>a</a:t>
            </a:r>
            <a:r>
              <a:rPr dirty="0"/>
              <a:t>	</a:t>
            </a:r>
            <a:r>
              <a:rPr spc="-5" dirty="0"/>
              <a:t>n</a:t>
            </a:r>
            <a:r>
              <a:rPr dirty="0"/>
              <a:t>g</a:t>
            </a:r>
            <a:r>
              <a:rPr spc="-5" dirty="0"/>
              <a:t>ười</a:t>
            </a:r>
            <a:r>
              <a:rPr dirty="0"/>
              <a:t>	v</a:t>
            </a:r>
            <a:r>
              <a:rPr spc="-5" dirty="0"/>
              <a:t>à</a:t>
            </a:r>
            <a:r>
              <a:rPr dirty="0"/>
              <a:t>	</a:t>
            </a:r>
            <a:r>
              <a:rPr spc="-5" dirty="0"/>
              <a:t>l</a:t>
            </a:r>
            <a:r>
              <a:rPr dirty="0"/>
              <a:t>o</a:t>
            </a:r>
            <a:r>
              <a:rPr spc="-5" dirty="0"/>
              <a:t>ài</a:t>
            </a:r>
            <a:r>
              <a:rPr dirty="0"/>
              <a:t>	</a:t>
            </a:r>
            <a:r>
              <a:rPr spc="-5" dirty="0"/>
              <a:t>vật,</a:t>
            </a:r>
            <a:r>
              <a:rPr dirty="0"/>
              <a:t>	</a:t>
            </a:r>
            <a:r>
              <a:rPr spc="-5" dirty="0"/>
              <a:t>g</a:t>
            </a:r>
            <a:r>
              <a:rPr dirty="0"/>
              <a:t>i</a:t>
            </a:r>
            <a:r>
              <a:rPr spc="-5" dirty="0"/>
              <a:t>ữa</a:t>
            </a:r>
            <a:r>
              <a:rPr dirty="0"/>
              <a:t>	</a:t>
            </a:r>
            <a:r>
              <a:rPr spc="-5" dirty="0"/>
              <a:t>n</a:t>
            </a:r>
            <a:r>
              <a:rPr dirty="0"/>
              <a:t>g</a:t>
            </a:r>
            <a:r>
              <a:rPr spc="-5" dirty="0"/>
              <a:t>ười</a:t>
            </a:r>
          </a:p>
          <a:p>
            <a:pPr marL="546100">
              <a:lnSpc>
                <a:spcPct val="100000"/>
              </a:lnSpc>
            </a:pPr>
            <a:r>
              <a:rPr spc="-5" dirty="0"/>
              <a:t>và</a:t>
            </a:r>
            <a:r>
              <a:rPr spc="-100" dirty="0"/>
              <a:t> </a:t>
            </a:r>
            <a:r>
              <a:rPr spc="-10" dirty="0"/>
              <a:t>máy</a:t>
            </a:r>
          </a:p>
          <a:p>
            <a:pPr marL="546100" marR="508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dirty="0"/>
              <a:t>Suy </a:t>
            </a:r>
            <a:r>
              <a:rPr spc="-5" dirty="0"/>
              <a:t>nghĩ: Giải quyết </a:t>
            </a:r>
            <a:r>
              <a:rPr spc="-10" dirty="0"/>
              <a:t>cả </a:t>
            </a:r>
            <a:r>
              <a:rPr spc="-5" dirty="0"/>
              <a:t>những vấn </a:t>
            </a:r>
            <a:r>
              <a:rPr dirty="0"/>
              <a:t>đề </a:t>
            </a:r>
            <a:r>
              <a:rPr spc="-5" dirty="0"/>
              <a:t>chúng ta chưa  thấy bao</a:t>
            </a:r>
            <a:r>
              <a:rPr spc="-85" dirty="0"/>
              <a:t> </a:t>
            </a:r>
            <a:r>
              <a:rPr dirty="0"/>
              <a:t>giờ</a:t>
            </a: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Suy</a:t>
            </a:r>
            <a:r>
              <a:rPr spc="-70" dirty="0"/>
              <a:t> </a:t>
            </a:r>
            <a:r>
              <a:rPr spc="-5" dirty="0"/>
              <a:t>nghĩ:</a:t>
            </a:r>
          </a:p>
          <a:p>
            <a:pPr marL="92710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Suy luận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(Reasoning)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Giải quyết vấn đề (Problem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solving)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755" cy="27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Suy nghĩ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Suy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luận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Dùng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kiến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đã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có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để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suy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kết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luận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hoặc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suy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điều gì đó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về lĩnh vực đang quan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tâm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Ba </a:t>
            </a:r>
            <a:r>
              <a:rPr sz="2400" dirty="0">
                <a:latin typeface="Times New Roman"/>
                <a:cs typeface="Times New Roman"/>
              </a:rPr>
              <a:t>loại </a:t>
            </a:r>
            <a:r>
              <a:rPr sz="2400" spc="-5" dirty="0">
                <a:latin typeface="Times New Roman"/>
                <a:cs typeface="Times New Roman"/>
              </a:rPr>
              <a:t>suy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luận: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Suy diễn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(deductive)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Quy </a:t>
            </a:r>
            <a:r>
              <a:rPr sz="2000" dirty="0">
                <a:latin typeface="Times New Roman"/>
                <a:cs typeface="Times New Roman"/>
              </a:rPr>
              <a:t>nạp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(inductive)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10" dirty="0">
                <a:latin typeface="Times New Roman"/>
                <a:cs typeface="Times New Roman"/>
              </a:rPr>
              <a:t>???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(abductive)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05830" cy="271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– Suy luận – Suy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diễn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Đưa </a:t>
            </a:r>
            <a:r>
              <a:rPr sz="2400" dirty="0">
                <a:latin typeface="Times New Roman"/>
                <a:cs typeface="Times New Roman"/>
              </a:rPr>
              <a:t>ra kết luận tất yếu từ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số giả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308100" marR="366395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Nếu là chiều thứ 2 </a:t>
            </a:r>
            <a:r>
              <a:rPr sz="2000" spc="-5" dirty="0">
                <a:latin typeface="Times New Roman"/>
                <a:cs typeface="Times New Roman"/>
              </a:rPr>
              <a:t>thì </a:t>
            </a:r>
            <a:r>
              <a:rPr sz="2000" dirty="0">
                <a:latin typeface="Times New Roman"/>
                <a:cs typeface="Times New Roman"/>
              </a:rPr>
              <a:t>chúng ta có </a:t>
            </a:r>
            <a:r>
              <a:rPr sz="2000" spc="-5" dirty="0">
                <a:latin typeface="Times New Roman"/>
                <a:cs typeface="Times New Roman"/>
              </a:rPr>
              <a:t>tiết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HCI  </a:t>
            </a:r>
            <a:r>
              <a:rPr sz="2000" spc="5" dirty="0">
                <a:latin typeface="Times New Roman"/>
                <a:cs typeface="Times New Roman"/>
              </a:rPr>
              <a:t>Hôm </a:t>
            </a:r>
            <a:r>
              <a:rPr sz="2000" dirty="0">
                <a:latin typeface="Times New Roman"/>
                <a:cs typeface="Times New Roman"/>
              </a:rPr>
              <a:t>nay là thứ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------------------------------------------------</a:t>
            </a:r>
            <a:endParaRPr sz="20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=&gt; chúng ta có </a:t>
            </a:r>
            <a:r>
              <a:rPr sz="2000" spc="-5" dirty="0">
                <a:latin typeface="Times New Roman"/>
                <a:cs typeface="Times New Roman"/>
              </a:rPr>
              <a:t>tiết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144770" cy="271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– Suy luận – Suy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diễn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Chúng </a:t>
            </a:r>
            <a:r>
              <a:rPr sz="2400" dirty="0">
                <a:latin typeface="Times New Roman"/>
                <a:cs typeface="Times New Roman"/>
              </a:rPr>
              <a:t>ta cũng có khi suy diễn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sai: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 marR="1075055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Một số </a:t>
            </a: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sinh đại </a:t>
            </a: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đi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làm  </a:t>
            </a:r>
            <a:r>
              <a:rPr sz="2000" dirty="0">
                <a:latin typeface="Times New Roman"/>
                <a:cs typeface="Times New Roman"/>
              </a:rPr>
              <a:t>Một số người đi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là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sếp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---------------------------------------------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=&gt; Một số </a:t>
            </a: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sinh là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sếp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22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Suy nghĩ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Suy </a:t>
            </a:r>
            <a:r>
              <a:rPr sz="2800" spc="-5" dirty="0">
                <a:latin typeface="Times New Roman"/>
                <a:cs typeface="Times New Roman"/>
              </a:rPr>
              <a:t>luận – Quy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nạp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Tổng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quát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hóa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những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chúng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đã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thấy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để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suy </a:t>
            </a:r>
            <a:r>
              <a:rPr sz="2400" dirty="0">
                <a:latin typeface="Times New Roman"/>
                <a:cs typeface="Times New Roman"/>
              </a:rPr>
              <a:t>ra những trường hợp chúng ta chưa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gặp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Ví </a:t>
            </a:r>
            <a:r>
              <a:rPr sz="2400" dirty="0">
                <a:latin typeface="Times New Roman"/>
                <a:cs typeface="Times New Roman"/>
              </a:rPr>
              <a:t>dụ: Mọi người đàn </a:t>
            </a:r>
            <a:r>
              <a:rPr sz="2400" spc="-5" dirty="0">
                <a:latin typeface="Times New Roman"/>
                <a:cs typeface="Times New Roman"/>
              </a:rPr>
              <a:t>ông </a:t>
            </a:r>
            <a:r>
              <a:rPr sz="2400" dirty="0">
                <a:latin typeface="Times New Roman"/>
                <a:cs typeface="Times New Roman"/>
              </a:rPr>
              <a:t>chúng </a:t>
            </a:r>
            <a:r>
              <a:rPr sz="2400" spc="-5" dirty="0">
                <a:latin typeface="Times New Roman"/>
                <a:cs typeface="Times New Roman"/>
              </a:rPr>
              <a:t>ta </a:t>
            </a:r>
            <a:r>
              <a:rPr sz="2400" dirty="0">
                <a:latin typeface="Times New Roman"/>
                <a:cs typeface="Times New Roman"/>
              </a:rPr>
              <a:t>gặp đều sợ </a:t>
            </a:r>
            <a:r>
              <a:rPr sz="2400" spc="-10" dirty="0">
                <a:latin typeface="Times New Roman"/>
                <a:cs typeface="Times New Roman"/>
              </a:rPr>
              <a:t>vợ </a:t>
            </a:r>
            <a:r>
              <a:rPr sz="2400" dirty="0">
                <a:latin typeface="Times New Roman"/>
                <a:cs typeface="Times New Roman"/>
              </a:rPr>
              <a:t>=&gt;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mọi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đàn </a:t>
            </a:r>
            <a:r>
              <a:rPr sz="2400" spc="-5" dirty="0">
                <a:latin typeface="Times New Roman"/>
                <a:cs typeface="Times New Roman"/>
              </a:rPr>
              <a:t>ông </a:t>
            </a:r>
            <a:r>
              <a:rPr sz="2400" dirty="0">
                <a:latin typeface="Times New Roman"/>
                <a:cs typeface="Times New Roman"/>
              </a:rPr>
              <a:t>đều sợ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vợ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Tất </a:t>
            </a:r>
            <a:r>
              <a:rPr sz="2400" spc="-5" dirty="0">
                <a:latin typeface="Times New Roman"/>
                <a:cs typeface="Times New Roman"/>
              </a:rPr>
              <a:t>nhiên, suy </a:t>
            </a:r>
            <a:r>
              <a:rPr sz="2400" dirty="0">
                <a:latin typeface="Times New Roman"/>
                <a:cs typeface="Times New Roman"/>
              </a:rPr>
              <a:t>luận này có thể </a:t>
            </a:r>
            <a:r>
              <a:rPr sz="2400" spc="-5" dirty="0">
                <a:latin typeface="Times New Roman"/>
                <a:cs typeface="Times New Roman"/>
              </a:rPr>
              <a:t>sai! Chứng minh </a:t>
            </a: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5" dirty="0">
                <a:latin typeface="Times New Roman"/>
                <a:cs typeface="Times New Roman"/>
              </a:rPr>
              <a:t>sai thì  </a:t>
            </a:r>
            <a:r>
              <a:rPr sz="2400" dirty="0">
                <a:latin typeface="Times New Roman"/>
                <a:cs typeface="Times New Roman"/>
              </a:rPr>
              <a:t>dễ - chỉ ra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ví dụ </a:t>
            </a:r>
            <a:r>
              <a:rPr sz="2400" spc="-5" dirty="0">
                <a:latin typeface="Times New Roman"/>
                <a:cs typeface="Times New Roman"/>
              </a:rPr>
              <a:t>sai </a:t>
            </a:r>
            <a:r>
              <a:rPr sz="2400" dirty="0">
                <a:latin typeface="Times New Roman"/>
                <a:cs typeface="Times New Roman"/>
              </a:rPr>
              <a:t>! Không </a:t>
            </a:r>
            <a:r>
              <a:rPr sz="2400" spc="-5" dirty="0">
                <a:latin typeface="Times New Roman"/>
                <a:cs typeface="Times New Roman"/>
              </a:rPr>
              <a:t>thể </a:t>
            </a:r>
            <a:r>
              <a:rPr sz="2400" dirty="0">
                <a:latin typeface="Times New Roman"/>
                <a:cs typeface="Times New Roman"/>
              </a:rPr>
              <a:t>chứng </a:t>
            </a:r>
            <a:r>
              <a:rPr sz="2400" spc="-5" dirty="0">
                <a:latin typeface="Times New Roman"/>
                <a:cs typeface="Times New Roman"/>
              </a:rPr>
              <a:t>minh </a:t>
            </a:r>
            <a:r>
              <a:rPr sz="2400" dirty="0">
                <a:latin typeface="Times New Roman"/>
                <a:cs typeface="Times New Roman"/>
              </a:rPr>
              <a:t>đúng -&gt;  tìm càng nhiều bằng chứng càng tốt để hỗ trợ cho ý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kiến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42275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– Suy luận –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abductive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Suy luận từ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thực tế ra hành động hay trạng thái gây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thực tế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 marR="2100580">
              <a:lnSpc>
                <a:spcPct val="120100"/>
              </a:lnSpc>
            </a:pPr>
            <a:r>
              <a:rPr sz="2000" dirty="0">
                <a:latin typeface="Times New Roman"/>
                <a:cs typeface="Times New Roman"/>
              </a:rPr>
              <a:t>Nếu </a:t>
            </a:r>
            <a:r>
              <a:rPr sz="2000" spc="5" dirty="0">
                <a:latin typeface="Times New Roman"/>
                <a:cs typeface="Times New Roman"/>
              </a:rPr>
              <a:t>ông </a:t>
            </a:r>
            <a:r>
              <a:rPr sz="2000" dirty="0">
                <a:latin typeface="Times New Roman"/>
                <a:cs typeface="Times New Roman"/>
              </a:rPr>
              <a:t>A uống rượu thì </a:t>
            </a:r>
            <a:r>
              <a:rPr sz="2000" spc="5" dirty="0">
                <a:latin typeface="Times New Roman"/>
                <a:cs typeface="Times New Roman"/>
              </a:rPr>
              <a:t>ông </a:t>
            </a:r>
            <a:r>
              <a:rPr sz="2000" dirty="0">
                <a:latin typeface="Times New Roman"/>
                <a:cs typeface="Times New Roman"/>
              </a:rPr>
              <a:t>A đi xe </a:t>
            </a:r>
            <a:r>
              <a:rPr sz="2000" spc="-10" dirty="0">
                <a:latin typeface="Times New Roman"/>
                <a:cs typeface="Times New Roman"/>
              </a:rPr>
              <a:t>máy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nhanh  </a:t>
            </a:r>
            <a:r>
              <a:rPr sz="2000" spc="5" dirty="0">
                <a:latin typeface="Times New Roman"/>
                <a:cs typeface="Times New Roman"/>
              </a:rPr>
              <a:t>Hôm </a:t>
            </a:r>
            <a:r>
              <a:rPr sz="2000" dirty="0">
                <a:latin typeface="Times New Roman"/>
                <a:cs typeface="Times New Roman"/>
              </a:rPr>
              <a:t>nay </a:t>
            </a:r>
            <a:r>
              <a:rPr sz="2000" spc="5" dirty="0">
                <a:latin typeface="Times New Roman"/>
                <a:cs typeface="Times New Roman"/>
              </a:rPr>
              <a:t>ông </a:t>
            </a:r>
            <a:r>
              <a:rPr sz="2000" dirty="0">
                <a:latin typeface="Times New Roman"/>
                <a:cs typeface="Times New Roman"/>
              </a:rPr>
              <a:t>A đi xe </a:t>
            </a:r>
            <a:r>
              <a:rPr sz="2000" spc="-10" dirty="0">
                <a:latin typeface="Times New Roman"/>
                <a:cs typeface="Times New Roman"/>
              </a:rPr>
              <a:t>máy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nhanh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----------------------------------------------------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ông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uống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rượu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đáng </a:t>
            </a:r>
            <a:r>
              <a:rPr sz="2000" spc="-5" dirty="0">
                <a:latin typeface="Times New Roman"/>
                <a:cs typeface="Times New Roman"/>
              </a:rPr>
              <a:t>tin cậy! </a:t>
            </a:r>
            <a:r>
              <a:rPr sz="2000" spc="5" dirty="0">
                <a:latin typeface="Times New Roman"/>
                <a:cs typeface="Times New Roman"/>
              </a:rPr>
              <a:t>Nhưng </a:t>
            </a:r>
            <a:r>
              <a:rPr sz="2000" dirty="0">
                <a:latin typeface="Times New Roman"/>
                <a:cs typeface="Times New Roman"/>
              </a:rPr>
              <a:t>vẫn được dùng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nhiều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5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Suy nghĩ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giải </a:t>
            </a:r>
            <a:r>
              <a:rPr sz="2800" spc="-5" dirty="0">
                <a:latin typeface="Times New Roman"/>
                <a:cs typeface="Times New Roman"/>
              </a:rPr>
              <a:t>quyết vấn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đề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Tìm </a:t>
            </a:r>
            <a:r>
              <a:rPr sz="2400" spc="-5" dirty="0">
                <a:latin typeface="Times New Roman"/>
                <a:cs typeface="Times New Roman"/>
              </a:rPr>
              <a:t>giải </a:t>
            </a:r>
            <a:r>
              <a:rPr sz="2400" dirty="0">
                <a:latin typeface="Times New Roman"/>
                <a:cs typeface="Times New Roman"/>
              </a:rPr>
              <a:t>pháp cho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nhiệm </a:t>
            </a:r>
            <a:r>
              <a:rPr sz="2400" spc="-5" dirty="0">
                <a:latin typeface="Times New Roman"/>
                <a:cs typeface="Times New Roman"/>
              </a:rPr>
              <a:t>vụ  </a:t>
            </a:r>
            <a:r>
              <a:rPr sz="2400" spc="-10" dirty="0">
                <a:latin typeface="Times New Roman"/>
                <a:cs typeface="Times New Roman"/>
              </a:rPr>
              <a:t>mới  </a:t>
            </a: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những  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kiến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thức chúng ta đã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có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Có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nhiều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điểm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về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chúng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giải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quyết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vấn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đề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thế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nào: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Nguyên </a:t>
            </a:r>
            <a:r>
              <a:rPr sz="2000" spc="-5" dirty="0">
                <a:latin typeface="Times New Roman"/>
                <a:cs typeface="Times New Roman"/>
              </a:rPr>
              <a:t>lý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Gestalt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Nguyên </a:t>
            </a:r>
            <a:r>
              <a:rPr sz="2000" spc="-5" dirty="0">
                <a:latin typeface="Times New Roman"/>
                <a:cs typeface="Times New Roman"/>
              </a:rPr>
              <a:t>lý </a:t>
            </a:r>
            <a:r>
              <a:rPr sz="2000" dirty="0">
                <a:latin typeface="Times New Roman"/>
                <a:cs typeface="Times New Roman"/>
              </a:rPr>
              <a:t>“không gian vấn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đề”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Nguyên </a:t>
            </a:r>
            <a:r>
              <a:rPr sz="2000" spc="-5" dirty="0">
                <a:latin typeface="Times New Roman"/>
                <a:cs typeface="Times New Roman"/>
              </a:rPr>
              <a:t>lý </a:t>
            </a:r>
            <a:r>
              <a:rPr sz="2000" dirty="0">
                <a:latin typeface="Times New Roman"/>
                <a:cs typeface="Times New Roman"/>
              </a:rPr>
              <a:t>“phép loại suy trong giải quyết vấn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12709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giải </a:t>
            </a:r>
            <a:r>
              <a:rPr sz="2800" spc="-5" dirty="0">
                <a:latin typeface="Times New Roman"/>
                <a:cs typeface="Times New Roman"/>
              </a:rPr>
              <a:t>quyết vấn đề - Nguyên lý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Gestalt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Chúng </a:t>
            </a:r>
            <a:r>
              <a:rPr sz="2400" dirty="0">
                <a:latin typeface="Times New Roman"/>
                <a:cs typeface="Times New Roman"/>
              </a:rPr>
              <a:t>ta giải quyết vấn đề bằng </a:t>
            </a:r>
            <a:r>
              <a:rPr sz="2400" spc="-5" dirty="0">
                <a:latin typeface="Times New Roman"/>
                <a:cs typeface="Times New Roman"/>
              </a:rPr>
              <a:t>phương </a:t>
            </a:r>
            <a:r>
              <a:rPr sz="2400" dirty="0">
                <a:latin typeface="Times New Roman"/>
                <a:cs typeface="Times New Roman"/>
              </a:rPr>
              <a:t>pháp </a:t>
            </a:r>
            <a:r>
              <a:rPr sz="2400" spc="-15" dirty="0">
                <a:latin typeface="Times New Roman"/>
                <a:cs typeface="Times New Roman"/>
              </a:rPr>
              <a:t>mò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mẫm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(trial and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error)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Thí </a:t>
            </a:r>
            <a:r>
              <a:rPr sz="2400" spc="-5" dirty="0">
                <a:latin typeface="Times New Roman"/>
                <a:cs typeface="Times New Roman"/>
              </a:rPr>
              <a:t>nghiệm: </a:t>
            </a:r>
            <a:r>
              <a:rPr sz="2400" dirty="0">
                <a:latin typeface="Times New Roman"/>
                <a:cs typeface="Times New Roman"/>
              </a:rPr>
              <a:t>Cho </a:t>
            </a:r>
            <a:r>
              <a:rPr sz="2400" spc="-5" dirty="0">
                <a:latin typeface="Times New Roman"/>
                <a:cs typeface="Times New Roman"/>
              </a:rPr>
              <a:t>một số </a:t>
            </a:r>
            <a:r>
              <a:rPr sz="2400" dirty="0">
                <a:latin typeface="Times New Roman"/>
                <a:cs typeface="Times New Roman"/>
              </a:rPr>
              <a:t>cọc,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chiếc kìm–làm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thế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nào để nối 2 đoạn dây điện lại với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dirty="0"/>
              <a:t>Suy nghĩ </a:t>
            </a:r>
            <a:r>
              <a:rPr spc="-5" dirty="0"/>
              <a:t>- </a:t>
            </a:r>
            <a:r>
              <a:rPr dirty="0"/>
              <a:t>giải </a:t>
            </a:r>
            <a:r>
              <a:rPr spc="-5" dirty="0"/>
              <a:t>quyết vấn </a:t>
            </a:r>
            <a:r>
              <a:rPr dirty="0"/>
              <a:t>đề </a:t>
            </a:r>
            <a:r>
              <a:rPr spc="-5" dirty="0"/>
              <a:t>- Nguyên lý</a:t>
            </a:r>
            <a:r>
              <a:rPr spc="-20" dirty="0"/>
              <a:t> </a:t>
            </a:r>
            <a:r>
              <a:rPr spc="-5" dirty="0"/>
              <a:t>Gestalt</a:t>
            </a: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Kếtquả: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nhiều </a:t>
            </a:r>
            <a:r>
              <a:rPr sz="2000" spc="-5" dirty="0">
                <a:latin typeface="Times New Roman"/>
                <a:cs typeface="Times New Roman"/>
              </a:rPr>
              <a:t>lời </a:t>
            </a:r>
            <a:r>
              <a:rPr sz="2000" dirty="0">
                <a:latin typeface="Times New Roman"/>
                <a:cs typeface="Times New Roman"/>
              </a:rPr>
              <a:t>giải khác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Trong </a:t>
            </a:r>
            <a:r>
              <a:rPr sz="2000" spc="-5" dirty="0">
                <a:latin typeface="Times New Roman"/>
                <a:cs typeface="Times New Roman"/>
              </a:rPr>
              <a:t>đó có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spc="-5" dirty="0">
                <a:latin typeface="Times New Roman"/>
                <a:cs typeface="Times New Roman"/>
              </a:rPr>
              <a:t>lời giải: Khi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10" dirty="0">
                <a:latin typeface="Times New Roman"/>
                <a:cs typeface="Times New Roman"/>
              </a:rPr>
              <a:t>thí </a:t>
            </a:r>
            <a:r>
              <a:rPr sz="2000" spc="-5" dirty="0">
                <a:latin typeface="Times New Roman"/>
                <a:cs typeface="Times New Roman"/>
              </a:rPr>
              <a:t>nghiệm </a:t>
            </a:r>
            <a:r>
              <a:rPr sz="2000" dirty="0">
                <a:latin typeface="Times New Roman"/>
                <a:cs typeface="Times New Roman"/>
              </a:rPr>
              <a:t>đang dùng kìm </a:t>
            </a:r>
            <a:r>
              <a:rPr sz="2000" spc="5" dirty="0">
                <a:latin typeface="Times New Roman"/>
                <a:cs typeface="Times New Roman"/>
              </a:rPr>
              <a:t>để  </a:t>
            </a:r>
            <a:r>
              <a:rPr sz="2000" spc="-5" dirty="0">
                <a:latin typeface="Times New Roman"/>
                <a:cs typeface="Times New Roman"/>
              </a:rPr>
              <a:t>cắt vỏ </a:t>
            </a:r>
            <a:r>
              <a:rPr sz="2000" dirty="0">
                <a:latin typeface="Times New Roman"/>
                <a:cs typeface="Times New Roman"/>
              </a:rPr>
              <a:t>dây </a:t>
            </a:r>
            <a:r>
              <a:rPr sz="2000" spc="-5" dirty="0">
                <a:latin typeface="Times New Roman"/>
                <a:cs typeface="Times New Roman"/>
              </a:rPr>
              <a:t>điện </a:t>
            </a:r>
            <a:r>
              <a:rPr sz="2000" dirty="0">
                <a:latin typeface="Times New Roman"/>
                <a:cs typeface="Times New Roman"/>
              </a:rPr>
              <a:t>– dây </a:t>
            </a:r>
            <a:r>
              <a:rPr sz="2000" spc="-5" dirty="0">
                <a:latin typeface="Times New Roman"/>
                <a:cs typeface="Times New Roman"/>
              </a:rPr>
              <a:t>lắc =&gt; </a:t>
            </a:r>
            <a:r>
              <a:rPr sz="2000" dirty="0">
                <a:latin typeface="Times New Roman"/>
                <a:cs typeface="Times New Roman"/>
              </a:rPr>
              <a:t>Buộc kìm vào dây </a:t>
            </a:r>
            <a:r>
              <a:rPr sz="2000" spc="-5" dirty="0">
                <a:latin typeface="Times New Roman"/>
                <a:cs typeface="Times New Roman"/>
              </a:rPr>
              <a:t>điện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con  lắc </a:t>
            </a:r>
            <a:r>
              <a:rPr sz="2000" dirty="0">
                <a:latin typeface="Times New Roman"/>
                <a:cs typeface="Times New Roman"/>
              </a:rPr>
              <a:t>– chạy sang phía dây kia – bắt con </a:t>
            </a:r>
            <a:r>
              <a:rPr sz="2000" spc="-5" dirty="0">
                <a:latin typeface="Times New Roman"/>
                <a:cs typeface="Times New Roman"/>
              </a:rPr>
              <a:t>lắc </a:t>
            </a:r>
            <a:r>
              <a:rPr sz="2000" dirty="0">
                <a:latin typeface="Times New Roman"/>
                <a:cs typeface="Times New Roman"/>
              </a:rPr>
              <a:t>– nối 2 dây với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Nguyên lý </a:t>
            </a:r>
            <a:r>
              <a:rPr sz="2400" spc="-5" dirty="0">
                <a:latin typeface="Times New Roman"/>
                <a:cs typeface="Times New Roman"/>
              </a:rPr>
              <a:t>này </a:t>
            </a:r>
            <a:r>
              <a:rPr sz="2400" dirty="0">
                <a:latin typeface="Times New Roman"/>
                <a:cs typeface="Times New Roman"/>
              </a:rPr>
              <a:t>nghe rất hấp dẫn – </a:t>
            </a:r>
            <a:r>
              <a:rPr sz="2400" spc="-5" dirty="0">
                <a:latin typeface="Times New Roman"/>
                <a:cs typeface="Times New Roman"/>
              </a:rPr>
              <a:t>nhưng </a:t>
            </a:r>
            <a:r>
              <a:rPr sz="2400" dirty="0">
                <a:latin typeface="Times New Roman"/>
                <a:cs typeface="Times New Roman"/>
              </a:rPr>
              <a:t>chưa </a:t>
            </a:r>
            <a:r>
              <a:rPr sz="2400" spc="-5" dirty="0">
                <a:latin typeface="Times New Roman"/>
                <a:cs typeface="Times New Roman"/>
              </a:rPr>
              <a:t>có </a:t>
            </a:r>
            <a:r>
              <a:rPr sz="2400" dirty="0">
                <a:latin typeface="Times New Roman"/>
                <a:cs typeface="Times New Roman"/>
              </a:rPr>
              <a:t>đủ </a:t>
            </a:r>
            <a:r>
              <a:rPr sz="2400" spc="-5" dirty="0">
                <a:latin typeface="Times New Roman"/>
                <a:cs typeface="Times New Roman"/>
              </a:rPr>
              <a:t>bằng  </a:t>
            </a:r>
            <a:r>
              <a:rPr sz="2400" dirty="0">
                <a:latin typeface="Times New Roman"/>
                <a:cs typeface="Times New Roman"/>
              </a:rPr>
              <a:t>chứng để chứng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159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4170045" cy="308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Tăng năng suất lao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Times New Roman"/>
                <a:cs typeface="Times New Roman"/>
              </a:rPr>
              <a:t>5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điều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  <a:p>
            <a:pPr marL="469265" marR="5080">
              <a:lnSpc>
                <a:spcPct val="120000"/>
              </a:lnSpc>
            </a:pPr>
            <a:r>
              <a:rPr sz="2400" dirty="0">
                <a:latin typeface="Times New Roman"/>
                <a:cs typeface="Times New Roman"/>
              </a:rPr>
              <a:t>x 500 lần chọn bảng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ngày  x 3 giây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lần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chọn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x </a:t>
            </a:r>
            <a:r>
              <a:rPr sz="2400" spc="-5" dirty="0">
                <a:latin typeface="Times New Roman"/>
                <a:cs typeface="Times New Roman"/>
              </a:rPr>
              <a:t>230 ngày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= 480 giờ (12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tuần)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294" y="4256201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14970" cy="438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giải </a:t>
            </a:r>
            <a:r>
              <a:rPr sz="2800" spc="-5" dirty="0">
                <a:latin typeface="Times New Roman"/>
                <a:cs typeface="Times New Roman"/>
              </a:rPr>
              <a:t>quyết vấn đề - “Nguyên lý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không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gian vấn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đề”</a:t>
            </a:r>
            <a:endParaRPr sz="2800">
              <a:latin typeface="Times New Roman"/>
              <a:cs typeface="Times New Roman"/>
            </a:endParaRPr>
          </a:p>
          <a:p>
            <a:pPr marL="927100" marR="24765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Tâm điểm của việc giải quyết vấn đề chính là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“không  gian vấn đề”(Newell và </a:t>
            </a:r>
            <a:r>
              <a:rPr sz="2400" spc="-5" dirty="0">
                <a:latin typeface="Times New Roman"/>
                <a:cs typeface="Times New Roman"/>
              </a:rPr>
              <a:t>Simon,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1972).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gian vấn đề chứa </a:t>
            </a: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trạng thái vấn đề, giải  quyết vấn đề được thực hiện thông qua việc sinh ra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những  trạng thái vấn đề bằng các toán tử (operator) chuyển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trạng  thái</a:t>
            </a:r>
            <a:endParaRPr sz="2400">
              <a:latin typeface="Times New Roman"/>
              <a:cs typeface="Times New Roman"/>
            </a:endParaRPr>
          </a:p>
          <a:p>
            <a:pPr marL="927100" marR="367665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Một vấn đề có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trạng thái ban đầu và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trạng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thái  đích. Con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các toán tử để đi đến trạng thái  đích.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120" cy="270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giải </a:t>
            </a:r>
            <a:r>
              <a:rPr sz="2800" spc="-5" dirty="0">
                <a:latin typeface="Times New Roman"/>
                <a:cs typeface="Times New Roman"/>
              </a:rPr>
              <a:t>quyết vấn đề - “Nguyên lý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không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gian vấn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đề”</a:t>
            </a:r>
            <a:endParaRPr sz="28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Tuy nhiên </a:t>
            </a: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gian </a:t>
            </a:r>
            <a:r>
              <a:rPr sz="2400" spc="-5" dirty="0">
                <a:latin typeface="Times New Roman"/>
                <a:cs typeface="Times New Roman"/>
              </a:rPr>
              <a:t>vấn </a:t>
            </a:r>
            <a:r>
              <a:rPr sz="2400" dirty="0">
                <a:latin typeface="Times New Roman"/>
                <a:cs typeface="Times New Roman"/>
              </a:rPr>
              <a:t>đề rất lớn nên con người dùng  phương pháp tìm kiếm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heuristics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1700"/>
              </a:spcBef>
              <a:tabLst>
                <a:tab pos="3670300" algn="l"/>
                <a:tab pos="64141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Đói	Có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tiền	Có thức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ăn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5426150"/>
            <a:ext cx="112141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Có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việc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4076700"/>
            <a:ext cx="2514600" cy="76200"/>
          </a:xfrm>
          <a:custGeom>
            <a:avLst/>
            <a:gdLst/>
            <a:ahLst/>
            <a:cxnLst/>
            <a:rect l="l" t="t" r="r" b="b"/>
            <a:pathLst>
              <a:path w="2514600" h="76200">
                <a:moveTo>
                  <a:pt x="2438400" y="0"/>
                </a:moveTo>
                <a:lnTo>
                  <a:pt x="2438400" y="76200"/>
                </a:lnTo>
                <a:lnTo>
                  <a:pt x="2501900" y="44450"/>
                </a:lnTo>
                <a:lnTo>
                  <a:pt x="2451100" y="44450"/>
                </a:lnTo>
                <a:lnTo>
                  <a:pt x="2451100" y="31750"/>
                </a:lnTo>
                <a:lnTo>
                  <a:pt x="2501900" y="31750"/>
                </a:lnTo>
                <a:lnTo>
                  <a:pt x="2438400" y="0"/>
                </a:lnTo>
                <a:close/>
              </a:path>
              <a:path w="2514600" h="76200">
                <a:moveTo>
                  <a:pt x="2438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38400" y="44450"/>
                </a:lnTo>
                <a:lnTo>
                  <a:pt x="2438400" y="31750"/>
                </a:lnTo>
                <a:close/>
              </a:path>
              <a:path w="2514600" h="76200">
                <a:moveTo>
                  <a:pt x="2501900" y="31750"/>
                </a:moveTo>
                <a:lnTo>
                  <a:pt x="2451100" y="31750"/>
                </a:lnTo>
                <a:lnTo>
                  <a:pt x="2451100" y="44450"/>
                </a:lnTo>
                <a:lnTo>
                  <a:pt x="2501900" y="44450"/>
                </a:lnTo>
                <a:lnTo>
                  <a:pt x="2514600" y="38100"/>
                </a:lnTo>
                <a:lnTo>
                  <a:pt x="2501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9555" y="4262754"/>
            <a:ext cx="1223645" cy="1223645"/>
          </a:xfrm>
          <a:custGeom>
            <a:avLst/>
            <a:gdLst/>
            <a:ahLst/>
            <a:cxnLst/>
            <a:rect l="l" t="t" r="r" b="b"/>
            <a:pathLst>
              <a:path w="1223645" h="1223645">
                <a:moveTo>
                  <a:pt x="1165288" y="1174305"/>
                </a:moveTo>
                <a:lnTo>
                  <a:pt x="1142872" y="1196721"/>
                </a:lnTo>
                <a:lnTo>
                  <a:pt x="1223645" y="1223645"/>
                </a:lnTo>
                <a:lnTo>
                  <a:pt x="1210183" y="1183259"/>
                </a:lnTo>
                <a:lnTo>
                  <a:pt x="1174242" y="1183259"/>
                </a:lnTo>
                <a:lnTo>
                  <a:pt x="1165288" y="1174305"/>
                </a:lnTo>
                <a:close/>
              </a:path>
              <a:path w="1223645" h="1223645">
                <a:moveTo>
                  <a:pt x="1174305" y="1165288"/>
                </a:moveTo>
                <a:lnTo>
                  <a:pt x="1165288" y="1174305"/>
                </a:lnTo>
                <a:lnTo>
                  <a:pt x="1174242" y="1183259"/>
                </a:lnTo>
                <a:lnTo>
                  <a:pt x="1183258" y="1174242"/>
                </a:lnTo>
                <a:lnTo>
                  <a:pt x="1174305" y="1165288"/>
                </a:lnTo>
                <a:close/>
              </a:path>
              <a:path w="1223645" h="1223645">
                <a:moveTo>
                  <a:pt x="1196720" y="1142873"/>
                </a:moveTo>
                <a:lnTo>
                  <a:pt x="1174305" y="1165288"/>
                </a:lnTo>
                <a:lnTo>
                  <a:pt x="1183258" y="1174242"/>
                </a:lnTo>
                <a:lnTo>
                  <a:pt x="1174242" y="1183259"/>
                </a:lnTo>
                <a:lnTo>
                  <a:pt x="1210183" y="1183259"/>
                </a:lnTo>
                <a:lnTo>
                  <a:pt x="1196720" y="1142873"/>
                </a:lnTo>
                <a:close/>
              </a:path>
              <a:path w="1223645" h="1223645">
                <a:moveTo>
                  <a:pt x="8889" y="0"/>
                </a:moveTo>
                <a:lnTo>
                  <a:pt x="0" y="8890"/>
                </a:lnTo>
                <a:lnTo>
                  <a:pt x="1165288" y="1174305"/>
                </a:lnTo>
                <a:lnTo>
                  <a:pt x="1174305" y="1165288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4935" y="4343400"/>
            <a:ext cx="1299845" cy="1071880"/>
          </a:xfrm>
          <a:custGeom>
            <a:avLst/>
            <a:gdLst/>
            <a:ahLst/>
            <a:cxnLst/>
            <a:rect l="l" t="t" r="r" b="b"/>
            <a:pathLst>
              <a:path w="1299845" h="1071879">
                <a:moveTo>
                  <a:pt x="1236580" y="43501"/>
                </a:moveTo>
                <a:lnTo>
                  <a:pt x="0" y="1061847"/>
                </a:lnTo>
                <a:lnTo>
                  <a:pt x="8127" y="1071753"/>
                </a:lnTo>
                <a:lnTo>
                  <a:pt x="1244672" y="53310"/>
                </a:lnTo>
                <a:lnTo>
                  <a:pt x="1236580" y="43501"/>
                </a:lnTo>
                <a:close/>
              </a:path>
              <a:path w="1299845" h="1071879">
                <a:moveTo>
                  <a:pt x="1283741" y="35432"/>
                </a:moveTo>
                <a:lnTo>
                  <a:pt x="1246377" y="35432"/>
                </a:lnTo>
                <a:lnTo>
                  <a:pt x="1254505" y="45212"/>
                </a:lnTo>
                <a:lnTo>
                  <a:pt x="1244672" y="53310"/>
                </a:lnTo>
                <a:lnTo>
                  <a:pt x="1264919" y="77850"/>
                </a:lnTo>
                <a:lnTo>
                  <a:pt x="1283741" y="35432"/>
                </a:lnTo>
                <a:close/>
              </a:path>
              <a:path w="1299845" h="1071879">
                <a:moveTo>
                  <a:pt x="1246377" y="35432"/>
                </a:moveTo>
                <a:lnTo>
                  <a:pt x="1236580" y="43501"/>
                </a:lnTo>
                <a:lnTo>
                  <a:pt x="1244672" y="53310"/>
                </a:lnTo>
                <a:lnTo>
                  <a:pt x="1254505" y="45212"/>
                </a:lnTo>
                <a:lnTo>
                  <a:pt x="1246377" y="35432"/>
                </a:lnTo>
                <a:close/>
              </a:path>
              <a:path w="1299845" h="1071879">
                <a:moveTo>
                  <a:pt x="1299464" y="0"/>
                </a:moveTo>
                <a:lnTo>
                  <a:pt x="1216405" y="19050"/>
                </a:lnTo>
                <a:lnTo>
                  <a:pt x="1236580" y="43501"/>
                </a:lnTo>
                <a:lnTo>
                  <a:pt x="1246377" y="35432"/>
                </a:lnTo>
                <a:lnTo>
                  <a:pt x="1283741" y="35432"/>
                </a:lnTo>
                <a:lnTo>
                  <a:pt x="1299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0" y="4076700"/>
            <a:ext cx="1600200" cy="76200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1524000" y="0"/>
                </a:moveTo>
                <a:lnTo>
                  <a:pt x="1524000" y="76200"/>
                </a:lnTo>
                <a:lnTo>
                  <a:pt x="1587500" y="44450"/>
                </a:lnTo>
                <a:lnTo>
                  <a:pt x="1536700" y="44450"/>
                </a:lnTo>
                <a:lnTo>
                  <a:pt x="1536700" y="31750"/>
                </a:lnTo>
                <a:lnTo>
                  <a:pt x="1587500" y="31750"/>
                </a:lnTo>
                <a:lnTo>
                  <a:pt x="1524000" y="0"/>
                </a:lnTo>
                <a:close/>
              </a:path>
              <a:path w="1600200" h="76200">
                <a:moveTo>
                  <a:pt x="1524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4000" y="44450"/>
                </a:lnTo>
                <a:lnTo>
                  <a:pt x="1524000" y="31750"/>
                </a:lnTo>
                <a:close/>
              </a:path>
              <a:path w="1600200" h="76200">
                <a:moveTo>
                  <a:pt x="1587500" y="31750"/>
                </a:moveTo>
                <a:lnTo>
                  <a:pt x="1536700" y="31750"/>
                </a:lnTo>
                <a:lnTo>
                  <a:pt x="1536700" y="44450"/>
                </a:lnTo>
                <a:lnTo>
                  <a:pt x="1587500" y="44450"/>
                </a:lnTo>
                <a:lnTo>
                  <a:pt x="1600200" y="38100"/>
                </a:lnTo>
                <a:lnTo>
                  <a:pt x="1587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53350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Suy </a:t>
            </a:r>
            <a:r>
              <a:rPr sz="2800" dirty="0">
                <a:latin typeface="Times New Roman"/>
                <a:cs typeface="Times New Roman"/>
              </a:rPr>
              <a:t>nghĩ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dirty="0">
                <a:latin typeface="Times New Roman"/>
                <a:cs typeface="Times New Roman"/>
              </a:rPr>
              <a:t>giải </a:t>
            </a:r>
            <a:r>
              <a:rPr sz="2800" spc="-5" dirty="0">
                <a:latin typeface="Times New Roman"/>
                <a:cs typeface="Times New Roman"/>
              </a:rPr>
              <a:t>quyết vấn đề - “phép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suy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trong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giải </a:t>
            </a:r>
            <a:r>
              <a:rPr sz="2800" dirty="0">
                <a:latin typeface="Times New Roman"/>
                <a:cs typeface="Times New Roman"/>
              </a:rPr>
              <a:t>quyết </a:t>
            </a:r>
            <a:r>
              <a:rPr sz="2800" spc="-5" dirty="0">
                <a:latin typeface="Times New Roman"/>
                <a:cs typeface="Times New Roman"/>
              </a:rPr>
              <a:t>vấn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đề”</a:t>
            </a:r>
            <a:endParaRPr sz="2800">
              <a:latin typeface="Times New Roman"/>
              <a:cs typeface="Times New Roman"/>
            </a:endParaRPr>
          </a:p>
          <a:p>
            <a:pPr marL="927100" marR="77470" lvl="1" indent="-457200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Phép loại </a:t>
            </a:r>
            <a:r>
              <a:rPr sz="2400" spc="-5" dirty="0">
                <a:latin typeface="Times New Roman"/>
                <a:cs typeface="Times New Roman"/>
              </a:rPr>
              <a:t>suy </a:t>
            </a:r>
            <a:r>
              <a:rPr sz="2400" dirty="0">
                <a:latin typeface="Times New Roman"/>
                <a:cs typeface="Times New Roman"/>
              </a:rPr>
              <a:t>(analogy): Quá trình </a:t>
            </a:r>
            <a:r>
              <a:rPr sz="2400" spc="-5" dirty="0">
                <a:latin typeface="Times New Roman"/>
                <a:cs typeface="Times New Roman"/>
              </a:rPr>
              <a:t>suy </a:t>
            </a:r>
            <a:r>
              <a:rPr sz="2400" dirty="0">
                <a:latin typeface="Times New Roman"/>
                <a:cs typeface="Times New Roman"/>
              </a:rPr>
              <a:t>luận dựa trên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sự  </a:t>
            </a:r>
            <a:r>
              <a:rPr sz="2400" dirty="0">
                <a:latin typeface="Times New Roman"/>
                <a:cs typeface="Times New Roman"/>
              </a:rPr>
              <a:t>giống nhau,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tương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tự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Trong giải quyết vấn đề, các lĩnh </a:t>
            </a:r>
            <a:r>
              <a:rPr sz="2400" spc="-5" dirty="0">
                <a:latin typeface="Times New Roman"/>
                <a:cs typeface="Times New Roman"/>
              </a:rPr>
              <a:t>vực </a:t>
            </a:r>
            <a:r>
              <a:rPr sz="2400" dirty="0">
                <a:latin typeface="Times New Roman"/>
                <a:cs typeface="Times New Roman"/>
              </a:rPr>
              <a:t>cũ cùng các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cách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giải quyết cũ được đưa sang các vấn đề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tương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pc="-5" dirty="0"/>
              <a:t>Suy </a:t>
            </a:r>
            <a:r>
              <a:rPr dirty="0"/>
              <a:t>nghĩ </a:t>
            </a:r>
            <a:r>
              <a:rPr spc="-5" dirty="0"/>
              <a:t>- </a:t>
            </a:r>
            <a:r>
              <a:rPr dirty="0"/>
              <a:t>giải </a:t>
            </a:r>
            <a:r>
              <a:rPr spc="-5" dirty="0"/>
              <a:t>quyết vấn đề - “phép </a:t>
            </a:r>
            <a:r>
              <a:rPr dirty="0"/>
              <a:t>loại </a:t>
            </a:r>
            <a:r>
              <a:rPr spc="-5" dirty="0"/>
              <a:t>suy</a:t>
            </a:r>
            <a:r>
              <a:rPr spc="-35" dirty="0"/>
              <a:t> </a:t>
            </a:r>
            <a:r>
              <a:rPr dirty="0"/>
              <a:t>trong</a:t>
            </a:r>
          </a:p>
          <a:p>
            <a:pPr marL="546100">
              <a:lnSpc>
                <a:spcPct val="100000"/>
              </a:lnSpc>
            </a:pPr>
            <a:r>
              <a:rPr spc="-5" dirty="0"/>
              <a:t>giải </a:t>
            </a:r>
            <a:r>
              <a:rPr dirty="0"/>
              <a:t>quyết </a:t>
            </a:r>
            <a:r>
              <a:rPr spc="-5" dirty="0"/>
              <a:t>vấn</a:t>
            </a:r>
            <a:r>
              <a:rPr spc="-85" dirty="0"/>
              <a:t> </a:t>
            </a:r>
            <a:r>
              <a:rPr spc="-5" dirty="0"/>
              <a:t>đề”</a:t>
            </a:r>
          </a:p>
          <a:p>
            <a:pPr marL="927100" marR="5080" lvl="1" indent="-457200" algn="just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Ví </a:t>
            </a:r>
            <a:r>
              <a:rPr sz="2400" dirty="0">
                <a:latin typeface="Times New Roman"/>
                <a:cs typeface="Times New Roman"/>
              </a:rPr>
              <a:t>dụ: </a:t>
            </a:r>
            <a:r>
              <a:rPr sz="2400" spc="-5" dirty="0">
                <a:latin typeface="Times New Roman"/>
                <a:cs typeface="Times New Roman"/>
              </a:rPr>
              <a:t>Đưa </a:t>
            </a:r>
            <a:r>
              <a:rPr sz="2400" dirty="0">
                <a:latin typeface="Times New Roman"/>
                <a:cs typeface="Times New Roman"/>
              </a:rPr>
              <a:t>cho các </a:t>
            </a:r>
            <a:r>
              <a:rPr sz="2400" spc="-5" dirty="0">
                <a:latin typeface="Times New Roman"/>
                <a:cs typeface="Times New Roman"/>
              </a:rPr>
              <a:t>bác sỹ </a:t>
            </a:r>
            <a:r>
              <a:rPr sz="2400" dirty="0">
                <a:latin typeface="Times New Roman"/>
                <a:cs typeface="Times New Roman"/>
              </a:rPr>
              <a:t>giải quyết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khối u </a:t>
            </a:r>
            <a:r>
              <a:rPr sz="2400" spc="-5" dirty="0">
                <a:latin typeface="Times New Roman"/>
                <a:cs typeface="Times New Roman"/>
              </a:rPr>
              <a:t>bằng  </a:t>
            </a:r>
            <a:r>
              <a:rPr sz="2400" dirty="0">
                <a:latin typeface="Times New Roman"/>
                <a:cs typeface="Times New Roman"/>
              </a:rPr>
              <a:t>chiếu </a:t>
            </a:r>
            <a:r>
              <a:rPr sz="2400" spc="-5" dirty="0">
                <a:latin typeface="Times New Roman"/>
                <a:cs typeface="Times New Roman"/>
              </a:rPr>
              <a:t>tia. Tuy </a:t>
            </a:r>
            <a:r>
              <a:rPr sz="2400" dirty="0">
                <a:latin typeface="Times New Roman"/>
                <a:cs typeface="Times New Roman"/>
              </a:rPr>
              <a:t>nhiên </a:t>
            </a:r>
            <a:r>
              <a:rPr sz="2400" spc="-10" dirty="0">
                <a:latin typeface="Times New Roman"/>
                <a:cs typeface="Times New Roman"/>
              </a:rPr>
              <a:t>nếu </a:t>
            </a:r>
            <a:r>
              <a:rPr sz="2400" dirty="0">
                <a:latin typeface="Times New Roman"/>
                <a:cs typeface="Times New Roman"/>
              </a:rPr>
              <a:t>chiếu </a:t>
            </a:r>
            <a:r>
              <a:rPr sz="2400" spc="-10" dirty="0">
                <a:latin typeface="Times New Roman"/>
                <a:cs typeface="Times New Roman"/>
              </a:rPr>
              <a:t>tia </a:t>
            </a:r>
            <a:r>
              <a:rPr sz="2400" spc="-5" dirty="0">
                <a:latin typeface="Times New Roman"/>
                <a:cs typeface="Times New Roman"/>
              </a:rPr>
              <a:t>mạnh </a:t>
            </a:r>
            <a:r>
              <a:rPr sz="2400" dirty="0">
                <a:latin typeface="Times New Roman"/>
                <a:cs typeface="Times New Roman"/>
              </a:rPr>
              <a:t>quá –phá cả các 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lành. Nếu chiếu tia yếu </a:t>
            </a:r>
            <a:r>
              <a:rPr sz="2400" spc="-5" dirty="0">
                <a:latin typeface="Times New Roman"/>
                <a:cs typeface="Times New Roman"/>
              </a:rPr>
              <a:t>quá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không đủ phá khối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u.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Giải </a:t>
            </a:r>
            <a:r>
              <a:rPr sz="2400" spc="-5" dirty="0">
                <a:latin typeface="Times New Roman"/>
                <a:cs typeface="Times New Roman"/>
              </a:rPr>
              <a:t>pháp: </a:t>
            </a:r>
            <a:r>
              <a:rPr sz="2400" dirty="0">
                <a:latin typeface="Times New Roman"/>
                <a:cs typeface="Times New Roman"/>
              </a:rPr>
              <a:t>Chiếu các </a:t>
            </a:r>
            <a:r>
              <a:rPr sz="2400" spc="-10" dirty="0">
                <a:latin typeface="Times New Roman"/>
                <a:cs typeface="Times New Roman"/>
              </a:rPr>
              <a:t>tia </a:t>
            </a:r>
            <a:r>
              <a:rPr sz="2400" dirty="0">
                <a:latin typeface="Times New Roman"/>
                <a:cs typeface="Times New Roman"/>
              </a:rPr>
              <a:t>yếu từ </a:t>
            </a:r>
            <a:r>
              <a:rPr sz="2400" spc="-5" dirty="0">
                <a:latin typeface="Times New Roman"/>
                <a:cs typeface="Times New Roman"/>
              </a:rPr>
              <a:t>mọi phía </a:t>
            </a:r>
            <a:r>
              <a:rPr sz="2400" dirty="0">
                <a:latin typeface="Times New Roman"/>
                <a:cs typeface="Times New Roman"/>
              </a:rPr>
              <a:t>vào </a:t>
            </a:r>
            <a:r>
              <a:rPr sz="2400" spc="-5" dirty="0">
                <a:latin typeface="Times New Roman"/>
                <a:cs typeface="Times New Roman"/>
              </a:rPr>
              <a:t>khối </a:t>
            </a:r>
            <a:r>
              <a:rPr sz="2400" dirty="0">
                <a:latin typeface="Times New Roman"/>
                <a:cs typeface="Times New Roman"/>
              </a:rPr>
              <a:t>u –vừa  không phá </a:t>
            </a:r>
            <a:r>
              <a:rPr sz="2400" spc="-5" dirty="0">
                <a:latin typeface="Times New Roman"/>
                <a:cs typeface="Times New Roman"/>
              </a:rPr>
              <a:t>các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lành, vừa hợp </a:t>
            </a:r>
            <a:r>
              <a:rPr sz="2400" spc="-5" dirty="0">
                <a:latin typeface="Times New Roman"/>
                <a:cs typeface="Times New Roman"/>
              </a:rPr>
              <a:t>thành </a:t>
            </a:r>
            <a:r>
              <a:rPr sz="2400" dirty="0">
                <a:latin typeface="Times New Roman"/>
                <a:cs typeface="Times New Roman"/>
              </a:rPr>
              <a:t>tia đủ </a:t>
            </a:r>
            <a:r>
              <a:rPr sz="2400" spc="-5" dirty="0">
                <a:latin typeface="Times New Roman"/>
                <a:cs typeface="Times New Roman"/>
              </a:rPr>
              <a:t>mạnh </a:t>
            </a:r>
            <a:r>
              <a:rPr sz="2400" dirty="0">
                <a:latin typeface="Times New Roman"/>
                <a:cs typeface="Times New Roman"/>
              </a:rPr>
              <a:t>để phá  khối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270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Suy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nghĩ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dirty="0"/>
              <a:t>Suy</a:t>
            </a:r>
            <a:r>
              <a:rPr spc="225" dirty="0"/>
              <a:t> </a:t>
            </a:r>
            <a:r>
              <a:rPr spc="-5" dirty="0"/>
              <a:t>nghĩ</a:t>
            </a:r>
            <a:r>
              <a:rPr spc="215" dirty="0"/>
              <a:t> </a:t>
            </a:r>
            <a:r>
              <a:rPr spc="-5" dirty="0"/>
              <a:t>-</a:t>
            </a:r>
            <a:r>
              <a:rPr spc="225" dirty="0"/>
              <a:t> </a:t>
            </a:r>
            <a:r>
              <a:rPr dirty="0"/>
              <a:t>giải</a:t>
            </a:r>
            <a:r>
              <a:rPr spc="215" dirty="0"/>
              <a:t> </a:t>
            </a:r>
            <a:r>
              <a:rPr spc="-5" dirty="0"/>
              <a:t>quyết</a:t>
            </a:r>
            <a:r>
              <a:rPr spc="210" dirty="0"/>
              <a:t> </a:t>
            </a:r>
            <a:r>
              <a:rPr spc="-5" dirty="0"/>
              <a:t>vấn</a:t>
            </a:r>
            <a:r>
              <a:rPr spc="225" dirty="0"/>
              <a:t> </a:t>
            </a:r>
            <a:r>
              <a:rPr dirty="0"/>
              <a:t>đề</a:t>
            </a:r>
            <a:r>
              <a:rPr spc="210" dirty="0"/>
              <a:t> </a:t>
            </a:r>
            <a:r>
              <a:rPr spc="-5" dirty="0"/>
              <a:t>-</a:t>
            </a:r>
            <a:r>
              <a:rPr spc="220" dirty="0"/>
              <a:t> </a:t>
            </a:r>
            <a:r>
              <a:rPr spc="-5" dirty="0"/>
              <a:t>“phép</a:t>
            </a:r>
            <a:r>
              <a:rPr spc="225" dirty="0"/>
              <a:t> </a:t>
            </a:r>
            <a:r>
              <a:rPr spc="-5" dirty="0"/>
              <a:t>loại</a:t>
            </a:r>
            <a:r>
              <a:rPr spc="210" dirty="0"/>
              <a:t> </a:t>
            </a:r>
            <a:r>
              <a:rPr spc="-5" dirty="0"/>
              <a:t>suy</a:t>
            </a:r>
            <a:r>
              <a:rPr spc="225" dirty="0"/>
              <a:t> </a:t>
            </a:r>
            <a:r>
              <a:rPr dirty="0"/>
              <a:t>trong</a:t>
            </a:r>
          </a:p>
          <a:p>
            <a:pPr marL="5461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giải </a:t>
            </a:r>
            <a:r>
              <a:rPr dirty="0"/>
              <a:t>quyết </a:t>
            </a:r>
            <a:r>
              <a:rPr spc="-5" dirty="0"/>
              <a:t>vấn</a:t>
            </a:r>
            <a:r>
              <a:rPr spc="-80" dirty="0"/>
              <a:t> </a:t>
            </a:r>
            <a:r>
              <a:rPr spc="-5" dirty="0"/>
              <a:t>đề”</a:t>
            </a:r>
          </a:p>
          <a:p>
            <a:pPr marL="927100" lvl="1" indent="-457200">
              <a:lnSpc>
                <a:spcPct val="100000"/>
              </a:lnSpc>
              <a:spcBef>
                <a:spcPts val="56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Chỉ có10%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bác </a:t>
            </a:r>
            <a:r>
              <a:rPr sz="2400" spc="-5" dirty="0">
                <a:latin typeface="Times New Roman"/>
                <a:cs typeface="Times New Roman"/>
              </a:rPr>
              <a:t>sỹ </a:t>
            </a:r>
            <a:r>
              <a:rPr sz="2400" dirty="0">
                <a:latin typeface="Times New Roman"/>
                <a:cs typeface="Times New Roman"/>
              </a:rPr>
              <a:t>đưa ra giải pháp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Tuy nhiên </a:t>
            </a:r>
            <a:r>
              <a:rPr sz="2400" spc="-5" dirty="0">
                <a:latin typeface="Times New Roman"/>
                <a:cs typeface="Times New Roman"/>
              </a:rPr>
              <a:t>sau </a:t>
            </a:r>
            <a:r>
              <a:rPr sz="2400" dirty="0">
                <a:latin typeface="Times New Roman"/>
                <a:cs typeface="Times New Roman"/>
              </a:rPr>
              <a:t>khi cho các bác </a:t>
            </a:r>
            <a:r>
              <a:rPr sz="2400" spc="-5" dirty="0">
                <a:latin typeface="Times New Roman"/>
                <a:cs typeface="Times New Roman"/>
              </a:rPr>
              <a:t>sỹ </a:t>
            </a:r>
            <a:r>
              <a:rPr sz="2400" dirty="0">
                <a:latin typeface="Times New Roman"/>
                <a:cs typeface="Times New Roman"/>
              </a:rPr>
              <a:t>xem tình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huống: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Để đánh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pháo </a:t>
            </a:r>
            <a:r>
              <a:rPr sz="2000" spc="-5" dirty="0">
                <a:latin typeface="Times New Roman"/>
                <a:cs typeface="Times New Roman"/>
              </a:rPr>
              <a:t>đài,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5" dirty="0">
                <a:latin typeface="Times New Roman"/>
                <a:cs typeface="Times New Roman"/>
              </a:rPr>
              <a:t>ta cần cử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sư đoàn đến. </a:t>
            </a:r>
            <a:r>
              <a:rPr sz="2000" spc="-5" dirty="0">
                <a:latin typeface="Times New Roman"/>
                <a:cs typeface="Times New Roman"/>
              </a:rPr>
              <a:t>Tuy  nhiên trên </a:t>
            </a:r>
            <a:r>
              <a:rPr sz="2000" dirty="0">
                <a:latin typeface="Times New Roman"/>
                <a:cs typeface="Times New Roman"/>
              </a:rPr>
              <a:t>đường </a:t>
            </a:r>
            <a:r>
              <a:rPr sz="2000" spc="-5" dirty="0">
                <a:latin typeface="Times New Roman"/>
                <a:cs typeface="Times New Roman"/>
              </a:rPr>
              <a:t>đi, </a:t>
            </a:r>
            <a:r>
              <a:rPr sz="2000" spc="-10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rất </a:t>
            </a:r>
            <a:r>
              <a:rPr sz="2000" spc="-5" dirty="0">
                <a:latin typeface="Times New Roman"/>
                <a:cs typeface="Times New Roman"/>
              </a:rPr>
              <a:t>nhiều </a:t>
            </a:r>
            <a:r>
              <a:rPr sz="2000" spc="-10" dirty="0">
                <a:latin typeface="Times New Roman"/>
                <a:cs typeface="Times New Roman"/>
              </a:rPr>
              <a:t>mìn </a:t>
            </a:r>
            <a:r>
              <a:rPr sz="2000" dirty="0">
                <a:latin typeface="Times New Roman"/>
                <a:cs typeface="Times New Roman"/>
              </a:rPr>
              <a:t>và </a:t>
            </a:r>
            <a:r>
              <a:rPr sz="2000" spc="-5" dirty="0">
                <a:latin typeface="Times New Roman"/>
                <a:cs typeface="Times New Roman"/>
              </a:rPr>
              <a:t>rất </a:t>
            </a:r>
            <a:r>
              <a:rPr sz="2000" dirty="0">
                <a:latin typeface="Times New Roman"/>
                <a:cs typeface="Times New Roman"/>
              </a:rPr>
              <a:t>dễ nổ </a:t>
            </a:r>
            <a:r>
              <a:rPr sz="2000" spc="-5" dirty="0">
                <a:latin typeface="Times New Roman"/>
                <a:cs typeface="Times New Roman"/>
              </a:rPr>
              <a:t>nếu cả </a:t>
            </a:r>
            <a:r>
              <a:rPr sz="2000" spc="-10" dirty="0">
                <a:latin typeface="Times New Roman"/>
                <a:cs typeface="Times New Roman"/>
              </a:rPr>
              <a:t>sư </a:t>
            </a:r>
            <a:r>
              <a:rPr sz="2000" spc="-5" dirty="0">
                <a:latin typeface="Times New Roman"/>
                <a:cs typeface="Times New Roman"/>
              </a:rPr>
              <a:t>đoàn  </a:t>
            </a:r>
            <a:r>
              <a:rPr sz="2000" dirty="0">
                <a:latin typeface="Times New Roman"/>
                <a:cs typeface="Times New Roman"/>
              </a:rPr>
              <a:t>đi qua. Người </a:t>
            </a:r>
            <a:r>
              <a:rPr sz="2000" spc="-5" dirty="0">
                <a:latin typeface="Times New Roman"/>
                <a:cs typeface="Times New Roman"/>
              </a:rPr>
              <a:t>ta đành chia </a:t>
            </a:r>
            <a:r>
              <a:rPr sz="2000" spc="-10" dirty="0">
                <a:latin typeface="Times New Roman"/>
                <a:cs typeface="Times New Roman"/>
              </a:rPr>
              <a:t>sư </a:t>
            </a:r>
            <a:r>
              <a:rPr sz="2000" spc="-5" dirty="0">
                <a:latin typeface="Times New Roman"/>
                <a:cs typeface="Times New Roman"/>
              </a:rPr>
              <a:t>đoàn thành các </a:t>
            </a:r>
            <a:r>
              <a:rPr sz="2000" dirty="0">
                <a:latin typeface="Times New Roman"/>
                <a:cs typeface="Times New Roman"/>
              </a:rPr>
              <a:t>nhóm nhỏ đi </a:t>
            </a:r>
            <a:r>
              <a:rPr sz="2000" spc="-10" dirty="0">
                <a:latin typeface="Times New Roman"/>
                <a:cs typeface="Times New Roman"/>
              </a:rPr>
              <a:t>theo  </a:t>
            </a:r>
            <a:r>
              <a:rPr sz="2000" spc="5" dirty="0">
                <a:latin typeface="Times New Roman"/>
                <a:cs typeface="Times New Roman"/>
              </a:rPr>
              <a:t>những ngả </a:t>
            </a:r>
            <a:r>
              <a:rPr sz="2000" dirty="0">
                <a:latin typeface="Times New Roman"/>
                <a:cs typeface="Times New Roman"/>
              </a:rPr>
              <a:t>đường khác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/>
              <a:t> Đã </a:t>
            </a:r>
            <a:r>
              <a:rPr sz="2000" spc="-5" dirty="0"/>
              <a:t>có </a:t>
            </a:r>
            <a:r>
              <a:rPr sz="2000" dirty="0"/>
              <a:t>đến </a:t>
            </a:r>
            <a:r>
              <a:rPr sz="2000" spc="5" dirty="0"/>
              <a:t>80% </a:t>
            </a:r>
            <a:r>
              <a:rPr sz="2000" spc="-5" dirty="0"/>
              <a:t>các </a:t>
            </a:r>
            <a:r>
              <a:rPr sz="2000" dirty="0"/>
              <a:t>bác sỹ </a:t>
            </a:r>
            <a:r>
              <a:rPr sz="2000" spc="5" dirty="0"/>
              <a:t>đưa </a:t>
            </a:r>
            <a:r>
              <a:rPr sz="2000" dirty="0"/>
              <a:t>ra giải pháp </a:t>
            </a:r>
            <a:r>
              <a:rPr sz="2000" spc="5" dirty="0"/>
              <a:t>nói </a:t>
            </a:r>
            <a:r>
              <a:rPr sz="2000" dirty="0"/>
              <a:t>trên để xử </a:t>
            </a:r>
            <a:r>
              <a:rPr sz="2000" spc="-5" dirty="0"/>
              <a:t>lý </a:t>
            </a:r>
            <a:r>
              <a:rPr sz="2000" spc="5" dirty="0"/>
              <a:t>khối</a:t>
            </a:r>
            <a:r>
              <a:rPr sz="2000" spc="-210" dirty="0"/>
              <a:t> </a:t>
            </a:r>
            <a:r>
              <a:rPr sz="2000" dirty="0"/>
              <a:t>u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6311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Rèn luyện kỹ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năng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7040" cy="275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Giải quyết vấn </a:t>
            </a:r>
            <a:r>
              <a:rPr sz="2800" dirty="0">
                <a:latin typeface="Times New Roman"/>
                <a:cs typeface="Times New Roman"/>
              </a:rPr>
              <a:t>đề </a:t>
            </a:r>
            <a:r>
              <a:rPr sz="2800" spc="-5" dirty="0">
                <a:latin typeface="Times New Roman"/>
                <a:cs typeface="Times New Roman"/>
              </a:rPr>
              <a:t>tập </a:t>
            </a:r>
            <a:r>
              <a:rPr sz="2800" dirty="0">
                <a:latin typeface="Times New Roman"/>
                <a:cs typeface="Times New Roman"/>
              </a:rPr>
              <a:t>trung </a:t>
            </a:r>
            <a:r>
              <a:rPr sz="2800" spc="-5" dirty="0">
                <a:latin typeface="Times New Roman"/>
                <a:cs typeface="Times New Roman"/>
              </a:rPr>
              <a:t>vào </a:t>
            </a:r>
            <a:r>
              <a:rPr sz="2800" dirty="0">
                <a:latin typeface="Times New Roman"/>
                <a:cs typeface="Times New Roman"/>
              </a:rPr>
              <a:t>việc giải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quyết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spc="-5" dirty="0">
                <a:latin typeface="Times New Roman"/>
                <a:cs typeface="Times New Roman"/>
              </a:rPr>
              <a:t>vấn đề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mới</a:t>
            </a:r>
            <a:endParaRPr sz="2800">
              <a:latin typeface="Times New Roman"/>
              <a:cs typeface="Times New Roman"/>
            </a:endParaRPr>
          </a:p>
          <a:p>
            <a:pPr marL="546100" marR="508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Trên thực tế, chúng ta rất hay gặp lại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vấn </a:t>
            </a:r>
            <a:r>
              <a:rPr sz="2800" dirty="0">
                <a:latin typeface="Times New Roman"/>
                <a:cs typeface="Times New Roman"/>
              </a:rPr>
              <a:t>đề </a:t>
            </a:r>
            <a:r>
              <a:rPr sz="2800" spc="-5" dirty="0">
                <a:latin typeface="Times New Roman"/>
                <a:cs typeface="Times New Roman"/>
              </a:rPr>
              <a:t>cũ – 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</a:t>
            </a:r>
            <a:r>
              <a:rPr sz="2800" dirty="0">
                <a:latin typeface="Times New Roman"/>
                <a:cs typeface="Times New Roman"/>
              </a:rPr>
              <a:t>việc </a:t>
            </a:r>
            <a:r>
              <a:rPr sz="2800" spc="-5" dirty="0">
                <a:latin typeface="Times New Roman"/>
                <a:cs typeface="Times New Roman"/>
              </a:rPr>
              <a:t>lặp đi lặp lại giải quyết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vấn đề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cũ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rèn </a:t>
            </a:r>
            <a:r>
              <a:rPr sz="2800" dirty="0">
                <a:latin typeface="Times New Roman"/>
                <a:cs typeface="Times New Roman"/>
              </a:rPr>
              <a:t>luyện </a:t>
            </a:r>
            <a:r>
              <a:rPr sz="2800" spc="-5" dirty="0">
                <a:latin typeface="Times New Roman"/>
                <a:cs typeface="Times New Roman"/>
              </a:rPr>
              <a:t>kỹ năng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tăng </a:t>
            </a:r>
            <a:r>
              <a:rPr sz="2800" dirty="0">
                <a:latin typeface="Times New Roman"/>
                <a:cs typeface="Times New Roman"/>
              </a:rPr>
              <a:t>hiệu </a:t>
            </a:r>
            <a:r>
              <a:rPr sz="2800" spc="-5" dirty="0">
                <a:latin typeface="Times New Roman"/>
                <a:cs typeface="Times New Roman"/>
              </a:rPr>
              <a:t>suất công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việc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6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dụ: </a:t>
            </a:r>
            <a:r>
              <a:rPr sz="2800" spc="-5" dirty="0">
                <a:latin typeface="Times New Roman"/>
                <a:cs typeface="Times New Roman"/>
              </a:rPr>
              <a:t>Nấu ăn, chơi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cờ....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3471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3.5.1. Xử lý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lỗi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755" cy="309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Trong cuộc </a:t>
            </a:r>
            <a:r>
              <a:rPr sz="2800" dirty="0">
                <a:latin typeface="Times New Roman"/>
                <a:cs typeface="Times New Roman"/>
              </a:rPr>
              <a:t>sống, </a:t>
            </a:r>
            <a:r>
              <a:rPr sz="2800" spc="-5" dirty="0">
                <a:latin typeface="Times New Roman"/>
                <a:cs typeface="Times New Roman"/>
              </a:rPr>
              <a:t>chúng ta không phải là không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mắc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sai </a:t>
            </a:r>
            <a:r>
              <a:rPr sz="2800" spc="-10" dirty="0">
                <a:latin typeface="Times New Roman"/>
                <a:cs typeface="Times New Roman"/>
              </a:rPr>
              <a:t>lầm! Có </a:t>
            </a:r>
            <a:r>
              <a:rPr sz="2800" spc="-5" dirty="0">
                <a:latin typeface="Times New Roman"/>
                <a:cs typeface="Times New Roman"/>
              </a:rPr>
              <a:t>sai lầm nhỏ,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sai lầm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lớn</a:t>
            </a:r>
            <a:endParaRPr sz="2800"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Lỗi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5" dirty="0">
                <a:latin typeface="Times New Roman"/>
                <a:cs typeface="Times New Roman"/>
              </a:rPr>
              <a:t>sử </a:t>
            </a:r>
            <a:r>
              <a:rPr sz="2800" dirty="0">
                <a:latin typeface="Times New Roman"/>
                <a:cs typeface="Times New Roman"/>
              </a:rPr>
              <a:t>dụng kỹ năng: </a:t>
            </a:r>
            <a:r>
              <a:rPr sz="2800" spc="-5" dirty="0">
                <a:latin typeface="Times New Roman"/>
                <a:cs typeface="Times New Roman"/>
              </a:rPr>
              <a:t>Khi tình huống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thay  đổi, chúng ta vẫn sử </a:t>
            </a:r>
            <a:r>
              <a:rPr sz="2800" dirty="0">
                <a:latin typeface="Times New Roman"/>
                <a:cs typeface="Times New Roman"/>
              </a:rPr>
              <a:t>dụng kỹ </a:t>
            </a:r>
            <a:r>
              <a:rPr sz="2800" spc="-10" dirty="0">
                <a:latin typeface="Times New Roman"/>
                <a:cs typeface="Times New Roman"/>
              </a:rPr>
              <a:t>năng </a:t>
            </a:r>
            <a:r>
              <a:rPr sz="2800" dirty="0">
                <a:latin typeface="Times New Roman"/>
                <a:cs typeface="Times New Roman"/>
              </a:rPr>
              <a:t>đó </a:t>
            </a:r>
            <a:r>
              <a:rPr sz="2800" spc="-5" dirty="0">
                <a:latin typeface="Times New Roman"/>
                <a:cs typeface="Times New Roman"/>
              </a:rPr>
              <a:t>=&gt; gây </a:t>
            </a:r>
            <a:r>
              <a:rPr sz="2800" dirty="0">
                <a:latin typeface="Times New Roman"/>
                <a:cs typeface="Times New Roman"/>
              </a:rPr>
              <a:t>ra </a:t>
            </a:r>
            <a:r>
              <a:rPr sz="2800" spc="-5" dirty="0">
                <a:latin typeface="Times New Roman"/>
                <a:cs typeface="Times New Roman"/>
              </a:rPr>
              <a:t>lỗi.  Ví dụ: Kỹ năng đi </a:t>
            </a:r>
            <a:r>
              <a:rPr sz="2800" spc="-10" dirty="0">
                <a:latin typeface="Times New Roman"/>
                <a:cs typeface="Times New Roman"/>
              </a:rPr>
              <a:t>xe </a:t>
            </a:r>
            <a:r>
              <a:rPr sz="2800" spc="-5" dirty="0">
                <a:latin typeface="Times New Roman"/>
                <a:cs typeface="Times New Roman"/>
              </a:rPr>
              <a:t>từ chỗ làm về nhà. </a:t>
            </a:r>
            <a:r>
              <a:rPr sz="2800" dirty="0">
                <a:latin typeface="Times New Roman"/>
                <a:cs typeface="Times New Roman"/>
              </a:rPr>
              <a:t>Hôm </a:t>
            </a:r>
            <a:r>
              <a:rPr sz="2800" spc="-5" dirty="0">
                <a:latin typeface="Times New Roman"/>
                <a:cs typeface="Times New Roman"/>
              </a:rPr>
              <a:t>nay  </a:t>
            </a:r>
            <a:r>
              <a:rPr sz="2800" dirty="0">
                <a:latin typeface="Times New Roman"/>
                <a:cs typeface="Times New Roman"/>
              </a:rPr>
              <a:t>vợ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dặn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siêu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mua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đồ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vẫn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dùng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kỹ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năng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cũ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10"/>
              </a:spcBef>
            </a:pPr>
            <a:r>
              <a:rPr sz="2800" spc="-10" dirty="0">
                <a:latin typeface="Wingdings"/>
                <a:cs typeface="Wingdings"/>
              </a:rPr>
              <a:t>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đi quá </a:t>
            </a:r>
            <a:r>
              <a:rPr sz="2800" spc="-10" dirty="0">
                <a:latin typeface="Times New Roman"/>
                <a:cs typeface="Times New Roman"/>
              </a:rPr>
              <a:t>mất </a:t>
            </a:r>
            <a:r>
              <a:rPr sz="2800" spc="-5" dirty="0">
                <a:latin typeface="Times New Roman"/>
                <a:cs typeface="Times New Roman"/>
              </a:rPr>
              <a:t>siêu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5" dirty="0">
                <a:latin typeface="Times New Roman"/>
                <a:cs typeface="Times New Roman"/>
              </a:rPr>
              <a:t>CHƯƠNG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4800" b="1" spc="-5" dirty="0">
                <a:latin typeface="Times New Roman"/>
                <a:cs typeface="Times New Roman"/>
              </a:rPr>
              <a:t>MÁY </a:t>
            </a:r>
            <a:r>
              <a:rPr sz="4800" b="1" dirty="0">
                <a:latin typeface="Times New Roman"/>
                <a:cs typeface="Times New Roman"/>
              </a:rPr>
              <a:t>TÍNH TRONG</a:t>
            </a:r>
            <a:r>
              <a:rPr sz="4800" b="1" spc="-8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HCI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Để </a:t>
            </a:r>
            <a:r>
              <a:rPr spc="-10" dirty="0"/>
              <a:t>có </a:t>
            </a:r>
            <a:r>
              <a:rPr dirty="0"/>
              <a:t>thể </a:t>
            </a:r>
            <a:r>
              <a:rPr spc="-5" dirty="0"/>
              <a:t>hiểu </a:t>
            </a:r>
            <a:r>
              <a:rPr spc="-10" dirty="0"/>
              <a:t>được </a:t>
            </a:r>
            <a:r>
              <a:rPr spc="-5" dirty="0"/>
              <a:t>tương </a:t>
            </a:r>
            <a:r>
              <a:rPr spc="-10" dirty="0"/>
              <a:t>tác </a:t>
            </a:r>
            <a:r>
              <a:rPr spc="-5" dirty="0"/>
              <a:t>giữa người </a:t>
            </a:r>
            <a:r>
              <a:rPr dirty="0"/>
              <a:t>và </a:t>
            </a:r>
            <a:r>
              <a:rPr spc="-10" dirty="0"/>
              <a:t>máy  </a:t>
            </a:r>
            <a:r>
              <a:rPr spc="-5" dirty="0"/>
              <a:t>chúng ta cũng phải hiểu được </a:t>
            </a:r>
            <a:r>
              <a:rPr spc="-10" dirty="0"/>
              <a:t>máy </a:t>
            </a:r>
            <a:r>
              <a:rPr dirty="0"/>
              <a:t>tính, </a:t>
            </a:r>
            <a:r>
              <a:rPr spc="-5" dirty="0"/>
              <a:t>khả năng và  hạn chế của </a:t>
            </a:r>
            <a:r>
              <a:rPr spc="-10" dirty="0"/>
              <a:t>máy</a:t>
            </a:r>
            <a:r>
              <a:rPr spc="-35" dirty="0"/>
              <a:t> </a:t>
            </a:r>
            <a:r>
              <a:rPr spc="-5" dirty="0"/>
              <a:t>tính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Máy tính là (Thimbleby,</a:t>
            </a:r>
            <a:r>
              <a:rPr spc="-15" dirty="0"/>
              <a:t> </a:t>
            </a:r>
            <a:r>
              <a:rPr dirty="0"/>
              <a:t>1990):</a:t>
            </a: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“Phía tham </a:t>
            </a:r>
            <a:r>
              <a:rPr sz="2400" spc="-5" dirty="0">
                <a:latin typeface="Times New Roman"/>
                <a:cs typeface="Times New Roman"/>
              </a:rPr>
              <a:t>dự </a:t>
            </a:r>
            <a:r>
              <a:rPr sz="2400" dirty="0">
                <a:latin typeface="Times New Roman"/>
                <a:cs typeface="Times New Roman"/>
              </a:rPr>
              <a:t>vào sự tương tác </a:t>
            </a:r>
            <a:r>
              <a:rPr sz="2400" spc="-15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chạy chương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trình”</a:t>
            </a:r>
            <a:endParaRPr sz="2400">
              <a:latin typeface="Times New Roman"/>
              <a:cs typeface="Times New Roman"/>
            </a:endParaRPr>
          </a:p>
          <a:p>
            <a:pPr marL="756285" marR="6350" indent="-28702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/>
              <a:t>Theo định </a:t>
            </a:r>
            <a:r>
              <a:rPr sz="2400" dirty="0"/>
              <a:t>nghĩa này, </a:t>
            </a:r>
            <a:r>
              <a:rPr sz="2400" spc="-10" dirty="0"/>
              <a:t>một </a:t>
            </a:r>
            <a:r>
              <a:rPr sz="2400" dirty="0"/>
              <a:t>chiếc công tắc </a:t>
            </a:r>
            <a:r>
              <a:rPr sz="2400" spc="-5" dirty="0"/>
              <a:t>đèn </a:t>
            </a:r>
            <a:r>
              <a:rPr sz="2400" dirty="0"/>
              <a:t>cũng có </a:t>
            </a:r>
            <a:r>
              <a:rPr sz="2400" spc="-5" dirty="0"/>
              <a:t>thể  </a:t>
            </a:r>
            <a:r>
              <a:rPr sz="2400" dirty="0"/>
              <a:t>coi là </a:t>
            </a:r>
            <a:r>
              <a:rPr sz="2400" spc="-10" dirty="0"/>
              <a:t>máy</a:t>
            </a:r>
            <a:r>
              <a:rPr sz="2400" spc="-90" dirty="0"/>
              <a:t> </a:t>
            </a:r>
            <a:r>
              <a:rPr sz="2400" dirty="0"/>
              <a:t>tính???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169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2965"/>
            <a:ext cx="4050029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Giảm chi phí đào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tạo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Times New Roman"/>
                <a:cs typeface="Times New Roman"/>
              </a:rPr>
              <a:t>20 nhân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viên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x 2 ứng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10" dirty="0">
                <a:latin typeface="Times New Roman"/>
                <a:cs typeface="Times New Roman"/>
              </a:rPr>
              <a:t>mỗi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năm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x </a:t>
            </a:r>
            <a:r>
              <a:rPr sz="2800" dirty="0">
                <a:latin typeface="Times New Roman"/>
                <a:cs typeface="Times New Roman"/>
              </a:rPr>
              <a:t>2.5 </a:t>
            </a:r>
            <a:r>
              <a:rPr sz="2800" spc="-5" dirty="0">
                <a:latin typeface="Times New Roman"/>
                <a:cs typeface="Times New Roman"/>
              </a:rPr>
              <a:t>ngày </a:t>
            </a:r>
            <a:r>
              <a:rPr sz="2800" spc="-10" dirty="0">
                <a:latin typeface="Times New Roman"/>
                <a:cs typeface="Times New Roman"/>
              </a:rPr>
              <a:t>mỗi </a:t>
            </a:r>
            <a:r>
              <a:rPr sz="2800" spc="-5" dirty="0">
                <a:latin typeface="Times New Roman"/>
                <a:cs typeface="Times New Roman"/>
              </a:rPr>
              <a:t>ứng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= 100 ngày (20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tuần)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294" y="4168523"/>
            <a:ext cx="4450715" cy="0"/>
          </a:xfrm>
          <a:custGeom>
            <a:avLst/>
            <a:gdLst/>
            <a:ahLst/>
            <a:cxnLst/>
            <a:rect l="l" t="t" r="r" b="b"/>
            <a:pathLst>
              <a:path w="4450715">
                <a:moveTo>
                  <a:pt x="0" y="0"/>
                </a:moveTo>
                <a:lnTo>
                  <a:pt x="4450598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0438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hệ thống </a:t>
            </a:r>
            <a:r>
              <a:rPr sz="2800" spc="-10" dirty="0">
                <a:latin typeface="Times New Roman"/>
                <a:cs typeface="Times New Roman"/>
              </a:rPr>
              <a:t>máy 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điển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hình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2133600"/>
            <a:ext cx="4371975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Nhập dạng </a:t>
            </a:r>
            <a:r>
              <a:rPr dirty="0"/>
              <a:t>bó và </a:t>
            </a:r>
            <a:r>
              <a:rPr spc="-5" dirty="0"/>
              <a:t>dạng tương</a:t>
            </a:r>
            <a:r>
              <a:rPr spc="-35" dirty="0"/>
              <a:t> </a:t>
            </a:r>
            <a:r>
              <a:rPr spc="-5" dirty="0"/>
              <a:t>tác</a:t>
            </a: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Nhập </a:t>
            </a:r>
            <a:r>
              <a:rPr sz="2400" dirty="0">
                <a:latin typeface="Times New Roman"/>
                <a:cs typeface="Times New Roman"/>
              </a:rPr>
              <a:t>vào dạng </a:t>
            </a:r>
            <a:r>
              <a:rPr sz="2400" spc="-5" dirty="0">
                <a:latin typeface="Times New Roman"/>
                <a:cs typeface="Times New Roman"/>
              </a:rPr>
              <a:t>bó: Khi </a:t>
            </a:r>
            <a:r>
              <a:rPr sz="2400" dirty="0">
                <a:latin typeface="Times New Roman"/>
                <a:cs typeface="Times New Roman"/>
              </a:rPr>
              <a:t>có </a:t>
            </a:r>
            <a:r>
              <a:rPr sz="2400" spc="-5" dirty="0">
                <a:latin typeface="Times New Roman"/>
                <a:cs typeface="Times New Roman"/>
              </a:rPr>
              <a:t>khối lượng </a:t>
            </a:r>
            <a:r>
              <a:rPr sz="2400" dirty="0">
                <a:latin typeface="Times New Roman"/>
                <a:cs typeface="Times New Roman"/>
              </a:rPr>
              <a:t>lớn </a:t>
            </a:r>
            <a:r>
              <a:rPr sz="2400" spc="-5" dirty="0">
                <a:latin typeface="Times New Roman"/>
                <a:cs typeface="Times New Roman"/>
              </a:rPr>
              <a:t>dữ </a:t>
            </a:r>
            <a:r>
              <a:rPr sz="2400" dirty="0">
                <a:latin typeface="Times New Roman"/>
                <a:cs typeface="Times New Roman"/>
              </a:rPr>
              <a:t>liệu, </a:t>
            </a:r>
            <a:r>
              <a:rPr sz="2400" spc="-5" dirty="0">
                <a:latin typeface="Times New Roman"/>
                <a:cs typeface="Times New Roman"/>
              </a:rPr>
              <a:t>theo  </a:t>
            </a:r>
            <a:r>
              <a:rPr sz="2400" dirty="0">
                <a:latin typeface="Times New Roman"/>
                <a:cs typeface="Times New Roman"/>
              </a:rPr>
              <a:t>định dạng </a:t>
            </a:r>
            <a:r>
              <a:rPr sz="2400" spc="-5" dirty="0">
                <a:latin typeface="Times New Roman"/>
                <a:cs typeface="Times New Roman"/>
              </a:rPr>
              <a:t>nhất định </a:t>
            </a:r>
            <a:r>
              <a:rPr sz="2400" dirty="0">
                <a:latin typeface="Times New Roman"/>
                <a:cs typeface="Times New Roman"/>
              </a:rPr>
              <a:t>=&gt; nhập dữ </a:t>
            </a:r>
            <a:r>
              <a:rPr sz="2400" spc="-5" dirty="0">
                <a:latin typeface="Times New Roman"/>
                <a:cs typeface="Times New Roman"/>
              </a:rPr>
              <a:t>liệu </a:t>
            </a:r>
            <a:r>
              <a:rPr sz="2400" dirty="0">
                <a:latin typeface="Times New Roman"/>
                <a:cs typeface="Times New Roman"/>
              </a:rPr>
              <a:t>nhanh – khó có thể  được chuẩn bị </a:t>
            </a:r>
            <a:r>
              <a:rPr sz="2400" spc="-5" dirty="0">
                <a:latin typeface="Times New Roman"/>
                <a:cs typeface="Times New Roman"/>
              </a:rPr>
              <a:t>bởi </a:t>
            </a:r>
            <a:r>
              <a:rPr sz="2400" dirty="0">
                <a:latin typeface="Times New Roman"/>
                <a:cs typeface="Times New Roman"/>
              </a:rPr>
              <a:t>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– giao </a:t>
            </a:r>
            <a:r>
              <a:rPr sz="2400" spc="-5" dirty="0">
                <a:latin typeface="Times New Roman"/>
                <a:cs typeface="Times New Roman"/>
              </a:rPr>
              <a:t>tiếp </a:t>
            </a:r>
            <a:r>
              <a:rPr sz="2400" spc="-10" dirty="0">
                <a:latin typeface="Times New Roman"/>
                <a:cs typeface="Times New Roman"/>
              </a:rPr>
              <a:t>giữa máy </a:t>
            </a:r>
            <a:r>
              <a:rPr sz="2400" dirty="0">
                <a:latin typeface="Times New Roman"/>
                <a:cs typeface="Times New Roman"/>
              </a:rPr>
              <a:t>và 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– không được </a:t>
            </a:r>
            <a:r>
              <a:rPr sz="2400" spc="-5" dirty="0">
                <a:latin typeface="Times New Roman"/>
                <a:cs typeface="Times New Roman"/>
              </a:rPr>
              <a:t>HCI </a:t>
            </a:r>
            <a:r>
              <a:rPr sz="2400" dirty="0">
                <a:latin typeface="Times New Roman"/>
                <a:cs typeface="Times New Roman"/>
              </a:rPr>
              <a:t>quan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tâm</a:t>
            </a:r>
            <a:endParaRPr sz="2400">
              <a:latin typeface="Times New Roman"/>
              <a:cs typeface="Times New Roman"/>
            </a:endParaRPr>
          </a:p>
          <a:p>
            <a:pPr marL="756285" marR="635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Nhập dạng tương tác : 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ngồi trước </a:t>
            </a:r>
            <a:r>
              <a:rPr sz="2400" spc="-10" dirty="0">
                <a:latin typeface="Times New Roman"/>
                <a:cs typeface="Times New Roman"/>
              </a:rPr>
              <a:t>màn  </a:t>
            </a:r>
            <a:r>
              <a:rPr sz="2400" dirty="0">
                <a:latin typeface="Times New Roman"/>
                <a:cs typeface="Times New Roman"/>
              </a:rPr>
              <a:t>hình và nhập dữ liệu - vấn đề được </a:t>
            </a:r>
            <a:r>
              <a:rPr sz="2400" spc="-5" dirty="0">
                <a:latin typeface="Times New Roman"/>
                <a:cs typeface="Times New Roman"/>
              </a:rPr>
              <a:t>HCI </a:t>
            </a:r>
            <a:r>
              <a:rPr sz="2400" dirty="0">
                <a:latin typeface="Times New Roman"/>
                <a:cs typeface="Times New Roman"/>
              </a:rPr>
              <a:t>quan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tâm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Bàn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phím: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QWERTY: </a:t>
            </a:r>
            <a:r>
              <a:rPr sz="2400" spc="-10" dirty="0">
                <a:latin typeface="Times New Roman"/>
                <a:cs typeface="Times New Roman"/>
              </a:rPr>
              <a:t>Dựa </a:t>
            </a:r>
            <a:r>
              <a:rPr sz="2400" dirty="0">
                <a:latin typeface="Times New Roman"/>
                <a:cs typeface="Times New Roman"/>
              </a:rPr>
              <a:t>theo </a:t>
            </a:r>
            <a:r>
              <a:rPr sz="2400" spc="-5" dirty="0">
                <a:latin typeface="Times New Roman"/>
                <a:cs typeface="Times New Roman"/>
              </a:rPr>
              <a:t>bàn </a:t>
            </a:r>
            <a:r>
              <a:rPr sz="2400" dirty="0">
                <a:latin typeface="Times New Roman"/>
                <a:cs typeface="Times New Roman"/>
              </a:rPr>
              <a:t>phím của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đánh chữ - các từ  được kết hợp từ các chữ cái ở vị </a:t>
            </a:r>
            <a:r>
              <a:rPr sz="2400" spc="-10" dirty="0">
                <a:latin typeface="Times New Roman"/>
                <a:cs typeface="Times New Roman"/>
              </a:rPr>
              <a:t>trí </a:t>
            </a:r>
            <a:r>
              <a:rPr sz="2400" spc="-5" dirty="0">
                <a:latin typeface="Times New Roman"/>
                <a:cs typeface="Times New Roman"/>
              </a:rPr>
              <a:t>cách </a:t>
            </a:r>
            <a:r>
              <a:rPr sz="2400" dirty="0">
                <a:latin typeface="Times New Roman"/>
                <a:cs typeface="Times New Roman"/>
              </a:rPr>
              <a:t>xa nhau – tránh tắc  nghẽn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đánh chữ - tránh </a:t>
            </a:r>
            <a:r>
              <a:rPr sz="2400" spc="-10" dirty="0">
                <a:latin typeface="Times New Roman"/>
                <a:cs typeface="Times New Roman"/>
              </a:rPr>
              <a:t>mỏi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448050"/>
            <a:ext cx="8534400" cy="203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05445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Bàn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phím: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Alphabectic: Sắp xếp theo thứ tự bảng chữ cái A, B, C –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dễ  cho người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– không tiện lợi cho người đã </a:t>
            </a:r>
            <a:r>
              <a:rPr sz="2400" spc="-5" dirty="0">
                <a:latin typeface="Times New Roman"/>
                <a:cs typeface="Times New Roman"/>
              </a:rPr>
              <a:t>sử 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lâu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190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Bàn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phím: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DVORAK: </a:t>
            </a:r>
            <a:r>
              <a:rPr sz="2400" dirty="0">
                <a:latin typeface="Times New Roman"/>
                <a:cs typeface="Times New Roman"/>
              </a:rPr>
              <a:t>Tăng tốc độ đánh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– dành cho </a:t>
            </a:r>
            <a:r>
              <a:rPr sz="2400" spc="-5" dirty="0">
                <a:latin typeface="Times New Roman"/>
                <a:cs typeface="Times New Roman"/>
              </a:rPr>
              <a:t>người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thuận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tay trái – không thể thay thế được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QWERTY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036951"/>
            <a:ext cx="8610600" cy="290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Bàn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phím: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Chord: </a:t>
            </a:r>
            <a:r>
              <a:rPr sz="2400" dirty="0">
                <a:latin typeface="Times New Roman"/>
                <a:cs typeface="Times New Roman"/>
              </a:rPr>
              <a:t>5 </a:t>
            </a:r>
            <a:r>
              <a:rPr sz="2400" spc="-5" dirty="0">
                <a:latin typeface="Times New Roman"/>
                <a:cs typeface="Times New Roman"/>
              </a:rPr>
              <a:t>phím, </a:t>
            </a:r>
            <a:r>
              <a:rPr sz="2400" dirty="0">
                <a:latin typeface="Times New Roman"/>
                <a:cs typeface="Times New Roman"/>
              </a:rPr>
              <a:t>nhẹ, </a:t>
            </a:r>
            <a:r>
              <a:rPr sz="2400" spc="-5" dirty="0">
                <a:latin typeface="Times New Roman"/>
                <a:cs typeface="Times New Roman"/>
              </a:rPr>
              <a:t>gọn, muốn  gõ 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chữ –gõ </a:t>
            </a:r>
            <a:r>
              <a:rPr sz="2400" spc="-10" dirty="0">
                <a:latin typeface="Times New Roman"/>
                <a:cs typeface="Times New Roman"/>
              </a:rPr>
              <a:t>một   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vài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phím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đến vài lần – nhàm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chán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048000"/>
            <a:ext cx="4038600" cy="318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3048000"/>
            <a:ext cx="2760599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75550" cy="227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dạng chữ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viết: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chính xác lắm tuy nhiên ngày càng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cải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Tự nhiên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Ví dụ: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PDA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</a:t>
            </a:r>
            <a:r>
              <a:rPr sz="2800" dirty="0">
                <a:latin typeface="Times New Roman"/>
                <a:cs typeface="Times New Roman"/>
              </a:rPr>
              <a:t>dạng </a:t>
            </a:r>
            <a:r>
              <a:rPr sz="2800" spc="-5" dirty="0">
                <a:latin typeface="Times New Roman"/>
                <a:cs typeface="Times New Roman"/>
              </a:rPr>
              <a:t>tiếng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nói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99529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Chuột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Chuột </a:t>
            </a:r>
            <a:r>
              <a:rPr sz="2400" dirty="0">
                <a:latin typeface="Times New Roman"/>
                <a:cs typeface="Times New Roman"/>
              </a:rPr>
              <a:t>hai bánh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Chuột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Chuột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95312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Trackball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 </a:t>
            </a:r>
            <a:r>
              <a:rPr sz="2400" dirty="0">
                <a:latin typeface="Times New Roman"/>
                <a:cs typeface="Times New Roman"/>
              </a:rPr>
              <a:t>chuột lật </a:t>
            </a:r>
            <a:r>
              <a:rPr sz="2400" spc="-5" dirty="0">
                <a:latin typeface="Times New Roman"/>
                <a:cs typeface="Times New Roman"/>
              </a:rPr>
              <a:t>ngược </a:t>
            </a:r>
            <a:r>
              <a:rPr sz="2400" dirty="0">
                <a:latin typeface="Times New Roman"/>
                <a:cs typeface="Times New Roman"/>
              </a:rPr>
              <a:t>– không cần diện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971800"/>
            <a:ext cx="8382000" cy="150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4794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Joystick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Một số laptop dùng loại này thay chuột (IBM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Thinkpad)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743200"/>
            <a:ext cx="85344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179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2965"/>
            <a:ext cx="4852670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Giảm những lỗi người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dùng</a:t>
            </a:r>
            <a:endParaRPr sz="3200">
              <a:latin typeface="Times New Roman"/>
              <a:cs typeface="Times New Roman"/>
            </a:endParaRPr>
          </a:p>
          <a:p>
            <a:pPr marL="469265" marR="1948180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500 người dùng  x </a:t>
            </a:r>
            <a:r>
              <a:rPr sz="2800" dirty="0">
                <a:latin typeface="Times New Roman"/>
                <a:cs typeface="Times New Roman"/>
              </a:rPr>
              <a:t>20 lỗi </a:t>
            </a:r>
            <a:r>
              <a:rPr sz="2800" spc="-10" dirty="0">
                <a:latin typeface="Times New Roman"/>
                <a:cs typeface="Times New Roman"/>
              </a:rPr>
              <a:t>một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năm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x </a:t>
            </a:r>
            <a:r>
              <a:rPr sz="2800" dirty="0">
                <a:latin typeface="Times New Roman"/>
                <a:cs typeface="Times New Roman"/>
              </a:rPr>
              <a:t>15 phút </a:t>
            </a:r>
            <a:r>
              <a:rPr sz="2800" spc="-5" dirty="0">
                <a:latin typeface="Times New Roman"/>
                <a:cs typeface="Times New Roman"/>
              </a:rPr>
              <a:t>cho </a:t>
            </a:r>
            <a:r>
              <a:rPr sz="2800" spc="-10" dirty="0">
                <a:latin typeface="Times New Roman"/>
                <a:cs typeface="Times New Roman"/>
              </a:rPr>
              <a:t>một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lỗi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= </a:t>
            </a:r>
            <a:r>
              <a:rPr sz="2800" spc="-10" dirty="0">
                <a:latin typeface="Times New Roman"/>
                <a:cs typeface="Times New Roman"/>
              </a:rPr>
              <a:t>mất </a:t>
            </a:r>
            <a:r>
              <a:rPr sz="2800" dirty="0">
                <a:latin typeface="Times New Roman"/>
                <a:cs typeface="Times New Roman"/>
              </a:rPr>
              <a:t>2500 giờ </a:t>
            </a:r>
            <a:r>
              <a:rPr sz="2800" spc="-5" dirty="0">
                <a:latin typeface="Times New Roman"/>
                <a:cs typeface="Times New Roman"/>
              </a:rPr>
              <a:t>(63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tuần)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294" y="4168523"/>
            <a:ext cx="4984115" cy="0"/>
          </a:xfrm>
          <a:custGeom>
            <a:avLst/>
            <a:gdLst/>
            <a:ahLst/>
            <a:cxnLst/>
            <a:rect l="l" t="t" r="r" b="b"/>
            <a:pathLst>
              <a:path w="4984115">
                <a:moveTo>
                  <a:pt x="0" y="0"/>
                </a:moveTo>
                <a:lnTo>
                  <a:pt x="4984102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05562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Màn hình </a:t>
            </a:r>
            <a:r>
              <a:rPr sz="2800" spc="-10" dirty="0">
                <a:latin typeface="Times New Roman"/>
                <a:cs typeface="Times New Roman"/>
              </a:rPr>
              <a:t>cảm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ứng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362200"/>
            <a:ext cx="8686800" cy="1382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57657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Light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Giống </a:t>
            </a:r>
            <a:r>
              <a:rPr sz="2400" spc="-5" dirty="0">
                <a:latin typeface="Times New Roman"/>
                <a:cs typeface="Times New Roman"/>
              </a:rPr>
              <a:t>súng </a:t>
            </a:r>
            <a:r>
              <a:rPr sz="2400" dirty="0">
                <a:latin typeface="Times New Roman"/>
                <a:cs typeface="Times New Roman"/>
              </a:rPr>
              <a:t>trong các trò chơi </a:t>
            </a:r>
            <a:r>
              <a:rPr sz="2400" spc="-5" dirty="0">
                <a:latin typeface="Times New Roman"/>
                <a:cs typeface="Times New Roman"/>
              </a:rPr>
              <a:t>bắn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súng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743200"/>
            <a:ext cx="8001000" cy="307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23989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Bảng cảm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ứng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nhiều trong các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laptop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33341"/>
            <a:ext cx="807339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tín hiệu từ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mắt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303655" algn="l"/>
                <a:tab pos="2013585" algn="l"/>
                <a:tab pos="2487930" algn="l"/>
                <a:tab pos="3375025" algn="l"/>
                <a:tab pos="4024629" algn="l"/>
                <a:tab pos="4695190" algn="l"/>
                <a:tab pos="5681345" algn="l"/>
                <a:tab pos="6362700" algn="l"/>
                <a:tab pos="7498080" algn="l"/>
              </a:tabLst>
            </a:pPr>
            <a:r>
              <a:rPr sz="2800" spc="-5" dirty="0">
                <a:latin typeface="Times New Roman"/>
                <a:cs typeface="Times New Roman"/>
              </a:rPr>
              <a:t>Dù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ột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số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ím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bàn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í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lên,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ống,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trái,  phải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676273"/>
            <a:ext cx="3581400" cy="293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92109" cy="169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Chuột3D: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Di chuyển trong không </a:t>
            </a:r>
            <a:r>
              <a:rPr sz="2400" spc="-5" dirty="0">
                <a:latin typeface="Times New Roman"/>
                <a:cs typeface="Times New Roman"/>
              </a:rPr>
              <a:t>gian: </a:t>
            </a:r>
            <a:r>
              <a:rPr sz="2400" dirty="0">
                <a:latin typeface="Times New Roman"/>
                <a:cs typeface="Times New Roman"/>
              </a:rPr>
              <a:t>vị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trí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Thêm 3 chiều nữa để điều khiển: góc lên xuống, hướng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trái  phải, góc quay quanh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trục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428872"/>
            <a:ext cx="2209800" cy="165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505200"/>
            <a:ext cx="22860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3428872"/>
            <a:ext cx="1905000" cy="163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5181662"/>
            <a:ext cx="1752600" cy="1639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5181536"/>
            <a:ext cx="2057400" cy="1541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449445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Găng tay dữ liệu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(dataglove)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Tự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nhiên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Đắt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048000"/>
            <a:ext cx="2809875" cy="162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0" y="2590800"/>
            <a:ext cx="2171700" cy="210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590800"/>
            <a:ext cx="2143125" cy="2143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800600"/>
            <a:ext cx="256222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4800600"/>
            <a:ext cx="2466975" cy="1847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9839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nhập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1484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Mũ </a:t>
            </a:r>
            <a:r>
              <a:rPr sz="2800" spc="-5" dirty="0">
                <a:latin typeface="Times New Roman"/>
                <a:cs typeface="Times New Roman"/>
              </a:rPr>
              <a:t>thực </a:t>
            </a:r>
            <a:r>
              <a:rPr sz="2800" spc="-10" dirty="0">
                <a:latin typeface="Times New Roman"/>
                <a:cs typeface="Times New Roman"/>
              </a:rPr>
              <a:t>tại </a:t>
            </a:r>
            <a:r>
              <a:rPr sz="2800" spc="-5" dirty="0">
                <a:latin typeface="Times New Roman"/>
                <a:cs typeface="Times New Roman"/>
              </a:rPr>
              <a:t>ảo: </a:t>
            </a:r>
            <a:r>
              <a:rPr sz="2800" spc="-10" dirty="0">
                <a:latin typeface="Times New Roman"/>
                <a:cs typeface="Times New Roman"/>
              </a:rPr>
              <a:t>Vừa </a:t>
            </a:r>
            <a:r>
              <a:rPr sz="2800" spc="-5" dirty="0">
                <a:latin typeface="Times New Roman"/>
                <a:cs typeface="Times New Roman"/>
              </a:rPr>
              <a:t>là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10" dirty="0">
                <a:latin typeface="Times New Roman"/>
                <a:cs typeface="Times New Roman"/>
              </a:rPr>
              <a:t>bị ra, </a:t>
            </a:r>
            <a:r>
              <a:rPr sz="2800" spc="-5" dirty="0">
                <a:latin typeface="Times New Roman"/>
                <a:cs typeface="Times New Roman"/>
              </a:rPr>
              <a:t>vừa là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10" dirty="0">
                <a:latin typeface="Times New Roman"/>
                <a:cs typeface="Times New Roman"/>
              </a:rPr>
              <a:t>bị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dựa vào chuyển động của đầu – thay đổi góc</a:t>
            </a:r>
            <a:r>
              <a:rPr sz="2800" dirty="0">
                <a:latin typeface="Times New Roman"/>
                <a:cs typeface="Times New Roman"/>
              </a:rPr>
              <a:t> quay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33594"/>
            <a:ext cx="807275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254760" algn="l"/>
                <a:tab pos="1681480" algn="l"/>
                <a:tab pos="2442210" algn="l"/>
                <a:tab pos="3045460" algn="l"/>
                <a:tab pos="4222750" algn="l"/>
                <a:tab pos="5081905" algn="l"/>
                <a:tab pos="5723890" algn="l"/>
                <a:tab pos="6187440" algn="l"/>
                <a:tab pos="726948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	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ị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dõi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chu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ển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ả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ườ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Dù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 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sensor đính vào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người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2590800"/>
            <a:ext cx="4038600" cy="256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952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4.2. Thiết bị</a:t>
            </a:r>
            <a:r>
              <a:rPr sz="4400" b="0" spc="-11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xuất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123940" cy="300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Màn hình </a:t>
            </a:r>
            <a:r>
              <a:rPr sz="2800" spc="-10" dirty="0">
                <a:latin typeface="Times New Roman"/>
                <a:cs typeface="Times New Roman"/>
              </a:rPr>
              <a:t>CRT </a:t>
            </a:r>
            <a:r>
              <a:rPr sz="2800" spc="-5" dirty="0">
                <a:latin typeface="Times New Roman"/>
                <a:cs typeface="Times New Roman"/>
              </a:rPr>
              <a:t>(Cathode </a:t>
            </a:r>
            <a:r>
              <a:rPr sz="2800" spc="-10" dirty="0">
                <a:latin typeface="Times New Roman"/>
                <a:cs typeface="Times New Roman"/>
              </a:rPr>
              <a:t>Ray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Tube)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10" dirty="0">
                <a:latin typeface="Times New Roman"/>
                <a:cs typeface="Times New Roman"/>
              </a:rPr>
              <a:t>LCD </a:t>
            </a:r>
            <a:r>
              <a:rPr sz="2800" dirty="0">
                <a:latin typeface="Times New Roman"/>
                <a:cs typeface="Times New Roman"/>
              </a:rPr>
              <a:t>(Liquid </a:t>
            </a:r>
            <a:r>
              <a:rPr sz="2800" spc="-5" dirty="0">
                <a:latin typeface="Times New Roman"/>
                <a:cs typeface="Times New Roman"/>
              </a:rPr>
              <a:t>Crystal Display)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Màn hình 3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chiều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thiết bị </a:t>
            </a:r>
            <a:r>
              <a:rPr sz="2800" spc="-5" dirty="0">
                <a:latin typeface="Times New Roman"/>
                <a:cs typeface="Times New Roman"/>
              </a:rPr>
              <a:t>đơn giản khác </a:t>
            </a:r>
            <a:r>
              <a:rPr sz="2800" dirty="0">
                <a:latin typeface="Times New Roman"/>
                <a:cs typeface="Times New Roman"/>
              </a:rPr>
              <a:t>như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LED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thiết bị </a:t>
            </a:r>
            <a:r>
              <a:rPr sz="2800" spc="-5" dirty="0">
                <a:latin typeface="Times New Roman"/>
                <a:cs typeface="Times New Roman"/>
              </a:rPr>
              <a:t>phát </a:t>
            </a:r>
            <a:r>
              <a:rPr sz="2800" spc="-10" dirty="0">
                <a:latin typeface="Times New Roman"/>
                <a:cs typeface="Times New Roman"/>
              </a:rPr>
              <a:t>âm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thanh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Máy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433" y="1628902"/>
            <a:ext cx="7642859" cy="159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5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2343785" algn="l"/>
                <a:tab pos="3505835" algn="l"/>
              </a:tabLst>
            </a:pPr>
            <a:r>
              <a:rPr sz="5400" dirty="0"/>
              <a:t>THIẾT	KẾ	HCI</a:t>
            </a:r>
            <a:r>
              <a:rPr sz="5400" spc="-85" dirty="0"/>
              <a:t> </a:t>
            </a:r>
            <a:r>
              <a:rPr sz="5400" dirty="0"/>
              <a:t>HƯỚNG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897760" y="3221101"/>
            <a:ext cx="569214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Times New Roman"/>
                <a:cs typeface="Times New Roman"/>
              </a:rPr>
              <a:t>NGƯỜI SỬ</a:t>
            </a:r>
            <a:r>
              <a:rPr sz="5400" b="1" spc="-85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DỤNG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43916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Sybase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PowerBuilder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2209800"/>
            <a:ext cx="30099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189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19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2965"/>
            <a:ext cx="7616190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Người sử </a:t>
            </a:r>
            <a:r>
              <a:rPr sz="3200" spc="5" dirty="0">
                <a:latin typeface="Times New Roman"/>
                <a:cs typeface="Times New Roman"/>
              </a:rPr>
              <a:t>dụng hài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lòng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7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Tạo ra những sản phẩm </a:t>
            </a:r>
            <a:r>
              <a:rPr sz="3200" spc="-5" dirty="0">
                <a:latin typeface="Times New Roman"/>
                <a:cs typeface="Times New Roman"/>
              </a:rPr>
              <a:t>có </a:t>
            </a:r>
            <a:r>
              <a:rPr sz="3200" dirty="0">
                <a:latin typeface="Times New Roman"/>
                <a:cs typeface="Times New Roman"/>
              </a:rPr>
              <a:t>chất </a:t>
            </a:r>
            <a:r>
              <a:rPr sz="3200" spc="-5" dirty="0">
                <a:latin typeface="Times New Roman"/>
                <a:cs typeface="Times New Roman"/>
              </a:rPr>
              <a:t>lượng </a:t>
            </a:r>
            <a:r>
              <a:rPr sz="3200" dirty="0">
                <a:latin typeface="Times New Roman"/>
                <a:cs typeface="Times New Roman"/>
              </a:rPr>
              <a:t>cao  </a:t>
            </a:r>
            <a:r>
              <a:rPr sz="3200" spc="-5" dirty="0">
                <a:latin typeface="Times New Roman"/>
                <a:cs typeface="Times New Roman"/>
              </a:rPr>
              <a:t>hơn.Người dùng </a:t>
            </a:r>
            <a:r>
              <a:rPr sz="3200" dirty="0">
                <a:latin typeface="Times New Roman"/>
                <a:cs typeface="Times New Roman"/>
              </a:rPr>
              <a:t>tiết kiệm thời </a:t>
            </a:r>
            <a:r>
              <a:rPr sz="3200" spc="-5" dirty="0">
                <a:latin typeface="Times New Roman"/>
                <a:cs typeface="Times New Roman"/>
              </a:rPr>
              <a:t>gian </a:t>
            </a:r>
            <a:r>
              <a:rPr sz="3200" spc="5" dirty="0">
                <a:latin typeface="Times New Roman"/>
                <a:cs typeface="Times New Roman"/>
              </a:rPr>
              <a:t>khi </a:t>
            </a:r>
            <a:r>
              <a:rPr sz="3200" dirty="0">
                <a:latin typeface="Times New Roman"/>
                <a:cs typeface="Times New Roman"/>
              </a:rPr>
              <a:t>sử  dụng giao diện nên </a:t>
            </a:r>
            <a:r>
              <a:rPr sz="3200" spc="-5" dirty="0">
                <a:latin typeface="Times New Roman"/>
                <a:cs typeface="Times New Roman"/>
              </a:rPr>
              <a:t>có thể </a:t>
            </a:r>
            <a:r>
              <a:rPr sz="3200" dirty="0">
                <a:latin typeface="Times New Roman"/>
                <a:cs typeface="Times New Roman"/>
              </a:rPr>
              <a:t>tập </a:t>
            </a:r>
            <a:r>
              <a:rPr sz="3200" spc="-5" dirty="0">
                <a:latin typeface="Times New Roman"/>
                <a:cs typeface="Times New Roman"/>
              </a:rPr>
              <a:t>trung </a:t>
            </a:r>
            <a:r>
              <a:rPr sz="3200" spc="-10" dirty="0">
                <a:latin typeface="Times New Roman"/>
                <a:cs typeface="Times New Roman"/>
              </a:rPr>
              <a:t>vào  </a:t>
            </a:r>
            <a:r>
              <a:rPr sz="3200" spc="5" dirty="0">
                <a:latin typeface="Times New Roman"/>
                <a:cs typeface="Times New Roman"/>
              </a:rPr>
              <a:t>công </a:t>
            </a:r>
            <a:r>
              <a:rPr sz="3200" dirty="0">
                <a:latin typeface="Times New Roman"/>
                <a:cs typeface="Times New Roman"/>
              </a:rPr>
              <a:t>việc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chính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dụ: </a:t>
            </a:r>
            <a:r>
              <a:rPr sz="2800" spc="-5" dirty="0">
                <a:latin typeface="Times New Roman"/>
                <a:cs typeface="Times New Roman"/>
              </a:rPr>
              <a:t>tìm kiếm </a:t>
            </a:r>
            <a:r>
              <a:rPr sz="2800" dirty="0">
                <a:latin typeface="Times New Roman"/>
                <a:cs typeface="Times New Roman"/>
              </a:rPr>
              <a:t>dữ </a:t>
            </a:r>
            <a:r>
              <a:rPr sz="2800" spc="-5" dirty="0">
                <a:latin typeface="Times New Roman"/>
                <a:cs typeface="Times New Roman"/>
              </a:rPr>
              <a:t>liệu, định dạng văn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bản....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86074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Các mô hình phát triển phần</a:t>
            </a:r>
            <a:r>
              <a:rPr sz="4400" b="0" spc="-13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mềm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0676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Mô </a:t>
            </a:r>
            <a:r>
              <a:rPr sz="2800" spc="-5" dirty="0">
                <a:latin typeface="Times New Roman"/>
                <a:cs typeface="Times New Roman"/>
              </a:rPr>
              <a:t>hình thác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nước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209800"/>
            <a:ext cx="8001000" cy="337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86074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Các mô hình phát triển phần</a:t>
            </a:r>
            <a:r>
              <a:rPr sz="4400" b="0" spc="-13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mềm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24866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Mô hình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lặp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209736"/>
            <a:ext cx="6400800" cy="406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39102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bước: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Nhận </a:t>
            </a:r>
            <a:r>
              <a:rPr sz="2400" dirty="0">
                <a:latin typeface="Times New Roman"/>
                <a:cs typeface="Times New Roman"/>
              </a:rPr>
              <a:t>biết ai là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Đo </a:t>
            </a:r>
            <a:r>
              <a:rPr sz="2400" dirty="0">
                <a:latin typeface="Times New Roman"/>
                <a:cs typeface="Times New Roman"/>
              </a:rPr>
              <a:t>tính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tương tác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hướng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mục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endParaRPr sz="2400">
              <a:latin typeface="Times New Roman"/>
              <a:cs typeface="Times New Roman"/>
            </a:endParaRPr>
          </a:p>
          <a:p>
            <a:pPr marL="756285" marR="19939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lặp(làm bản </a:t>
            </a:r>
            <a:r>
              <a:rPr sz="2400" spc="-10" dirty="0">
                <a:latin typeface="Times New Roman"/>
                <a:cs typeface="Times New Roman"/>
              </a:rPr>
              <a:t>mẫu </a:t>
            </a:r>
            <a:r>
              <a:rPr sz="2400" dirty="0">
                <a:latin typeface="Times New Roman"/>
                <a:cs typeface="Times New Roman"/>
              </a:rPr>
              <a:t>–  đánh giá tính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được)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Nghiên cứu phản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hồi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676400"/>
            <a:ext cx="4081399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858000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</a:t>
            </a:r>
            <a:r>
              <a:rPr sz="2800" dirty="0">
                <a:latin typeface="Times New Roman"/>
                <a:cs typeface="Times New Roman"/>
              </a:rPr>
              <a:t>biết </a:t>
            </a:r>
            <a:r>
              <a:rPr sz="2800" spc="-5" dirty="0">
                <a:latin typeface="Times New Roman"/>
                <a:cs typeface="Times New Roman"/>
              </a:rPr>
              <a:t>ai là người sử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Quan </a:t>
            </a:r>
            <a:r>
              <a:rPr sz="2400" dirty="0">
                <a:latin typeface="Times New Roman"/>
                <a:cs typeface="Times New Roman"/>
              </a:rPr>
              <a:t>sát, </a:t>
            </a:r>
            <a:r>
              <a:rPr sz="2400" spc="-5" dirty="0">
                <a:latin typeface="Times New Roman"/>
                <a:cs typeface="Times New Roman"/>
              </a:rPr>
              <a:t>phỏng </a:t>
            </a:r>
            <a:r>
              <a:rPr sz="2400" dirty="0">
                <a:latin typeface="Times New Roman"/>
                <a:cs typeface="Times New Roman"/>
              </a:rPr>
              <a:t>vấn số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đông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Hình thành “user </a:t>
            </a:r>
            <a:r>
              <a:rPr sz="2400" spc="-5" dirty="0">
                <a:latin typeface="Times New Roman"/>
                <a:cs typeface="Times New Roman"/>
              </a:rPr>
              <a:t>profile” </a:t>
            </a:r>
            <a:r>
              <a:rPr sz="2400" dirty="0">
                <a:latin typeface="Times New Roman"/>
                <a:cs typeface="Times New Roman"/>
              </a:rPr>
              <a:t>cho các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nhóm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Nhận biết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tiêu, quan điểm của người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Hình thành kịch bản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điển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110855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Đo 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sử dụng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được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Phân tích sản phẩm (giao diện) cạnh tranh theo kinh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lập đích tính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cho giao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diện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0075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tương tác hướng </a:t>
            </a:r>
            <a:r>
              <a:rPr sz="2800" spc="-10" dirty="0">
                <a:latin typeface="Times New Roman"/>
                <a:cs typeface="Times New Roman"/>
              </a:rPr>
              <a:t>mục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tiêu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giao diện ban đầu </a:t>
            </a:r>
            <a:r>
              <a:rPr sz="2400" spc="-5" dirty="0">
                <a:latin typeface="Times New Roman"/>
                <a:cs typeface="Times New Roman"/>
              </a:rPr>
              <a:t>hướng </a:t>
            </a:r>
            <a:r>
              <a:rPr sz="2400" spc="-10" dirty="0">
                <a:latin typeface="Times New Roman"/>
                <a:cs typeface="Times New Roman"/>
              </a:rPr>
              <a:t>mục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21625" cy="353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lặp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Thực </a:t>
            </a:r>
            <a:r>
              <a:rPr sz="2400" dirty="0">
                <a:latin typeface="Times New Roman"/>
                <a:cs typeface="Times New Roman"/>
              </a:rPr>
              <a:t>hiện “thiết kế, kiểm thử, tái thiết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kế”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-5" dirty="0">
                <a:latin typeface="Times New Roman"/>
                <a:cs typeface="Times New Roman"/>
              </a:rPr>
              <a:t>dựng </a:t>
            </a:r>
            <a:r>
              <a:rPr sz="2400" dirty="0">
                <a:latin typeface="Times New Roman"/>
                <a:cs typeface="Times New Roman"/>
              </a:rPr>
              <a:t>và đánh giá các bản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mẫu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yếu tố cần quan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tâm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Phát hiện các vấn đề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quan đến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sử dụng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Sửa lỗi, hình thành giao diện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mới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Thu thập, lưu trữ các </a:t>
            </a:r>
            <a:r>
              <a:rPr sz="2000" spc="-5" dirty="0">
                <a:latin typeface="Times New Roman"/>
                <a:cs typeface="Times New Roman"/>
              </a:rPr>
              <a:t>lý </a:t>
            </a:r>
            <a:r>
              <a:rPr sz="2000" dirty="0">
                <a:latin typeface="Times New Roman"/>
                <a:cs typeface="Times New Roman"/>
              </a:rPr>
              <a:t>do thay </a:t>
            </a:r>
            <a:r>
              <a:rPr sz="2000" spc="5" dirty="0">
                <a:latin typeface="Times New Roman"/>
                <a:cs typeface="Times New Roman"/>
              </a:rPr>
              <a:t>đổi </a:t>
            </a:r>
            <a:r>
              <a:rPr sz="2000" dirty="0">
                <a:latin typeface="Times New Roman"/>
                <a:cs typeface="Times New Roman"/>
              </a:rPr>
              <a:t>thiết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phiên bản giao diện </a:t>
            </a:r>
            <a:r>
              <a:rPr sz="2000" spc="-10" dirty="0">
                <a:latin typeface="Times New Roman"/>
                <a:cs typeface="Times New Roman"/>
              </a:rPr>
              <a:t>mới </a:t>
            </a:r>
            <a:r>
              <a:rPr sz="2000" dirty="0">
                <a:latin typeface="Times New Roman"/>
                <a:cs typeface="Times New Roman"/>
              </a:rPr>
              <a:t>theo giới hạn thời gian hay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kinh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phí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10310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5.2. Vòng đời kỹ nghệ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GDNSD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196580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Nghiên </a:t>
            </a:r>
            <a:r>
              <a:rPr sz="2800" spc="-10" dirty="0">
                <a:latin typeface="Times New Roman"/>
                <a:cs typeface="Times New Roman"/>
              </a:rPr>
              <a:t>cứu </a:t>
            </a:r>
            <a:r>
              <a:rPr sz="2800" spc="-5" dirty="0">
                <a:latin typeface="Times New Roman"/>
                <a:cs typeface="Times New Roman"/>
              </a:rPr>
              <a:t>phản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hồi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Thu thập dữ liệu về tính 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sau khi phân phát sản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dùng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thử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Phương </a:t>
            </a:r>
            <a:r>
              <a:rPr sz="2400" dirty="0">
                <a:latin typeface="Times New Roman"/>
                <a:cs typeface="Times New Roman"/>
              </a:rPr>
              <a:t>pháp tiến hành: quan sát, phỏng vấn, lấy ý kiến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báo chí, thư từ, </a:t>
            </a:r>
            <a:r>
              <a:rPr sz="2400" spc="-5" dirty="0">
                <a:latin typeface="Times New Roman"/>
                <a:cs typeface="Times New Roman"/>
              </a:rPr>
              <a:t>file </a:t>
            </a:r>
            <a:r>
              <a:rPr sz="2400" dirty="0">
                <a:latin typeface="Times New Roman"/>
                <a:cs typeface="Times New Roman"/>
              </a:rPr>
              <a:t>log của phần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mềm,…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7984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5.3. Thiết kế hướng người sử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215630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Mục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đích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hệ thống sử dụng thuận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tiện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Tập </a:t>
            </a:r>
            <a:r>
              <a:rPr sz="2800" dirty="0">
                <a:latin typeface="Times New Roman"/>
                <a:cs typeface="Times New Roman"/>
              </a:rPr>
              <a:t>trung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Mục tiêu,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khái </a:t>
            </a:r>
            <a:r>
              <a:rPr sz="2400" spc="-5" dirty="0">
                <a:latin typeface="Times New Roman"/>
                <a:cs typeface="Times New Roman"/>
              </a:rPr>
              <a:t>niệm, </a:t>
            </a:r>
            <a:r>
              <a:rPr sz="2400" dirty="0">
                <a:latin typeface="Times New Roman"/>
                <a:cs typeface="Times New Roman"/>
              </a:rPr>
              <a:t>khả năng, ràng buộc của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người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7984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5.3. Thiết kế hướng người sử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76540" cy="330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Cách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hiện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thiết kế phải hiểu về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dụng: nhiệm vụ,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yêu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cầu về tính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dung,…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 nên tham gia tích cực trong giai đoạn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phân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tích thiết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Lặp tiến trình thiết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endParaRPr sz="2400">
              <a:latin typeface="Times New Roman"/>
              <a:cs typeface="Times New Roman"/>
            </a:endParaRPr>
          </a:p>
          <a:p>
            <a:pPr marL="756285" marR="33147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thiết kế và 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cùng nhau đánh giá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hệ  thống và </a:t>
            </a:r>
            <a:r>
              <a:rPr sz="2400" spc="-5" dirty="0">
                <a:latin typeface="Times New Roman"/>
                <a:cs typeface="Times New Roman"/>
              </a:rPr>
              <a:t>đưa </a:t>
            </a:r>
            <a:r>
              <a:rPr sz="2400" dirty="0">
                <a:latin typeface="Times New Roman"/>
                <a:cs typeface="Times New Roman"/>
              </a:rPr>
              <a:t>ra giải pháp cải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199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503363"/>
            <a:ext cx="86106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1. </a:t>
            </a:r>
            <a:r>
              <a:rPr lang="en-US" altLang="en-US" b="1" dirty="0" err="1">
                <a:latin typeface="+mj-lt"/>
              </a:rPr>
              <a:t>Tên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học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phần</a:t>
            </a:r>
            <a:r>
              <a:rPr lang="en-US" altLang="en-US" b="1" dirty="0">
                <a:latin typeface="+mj-lt"/>
              </a:rPr>
              <a:t>: </a:t>
            </a:r>
            <a:r>
              <a:rPr lang="en-US" altLang="en-US" b="1" dirty="0">
                <a:solidFill>
                  <a:srgbClr val="0033CC"/>
                </a:solidFill>
                <a:latin typeface="+mj-lt"/>
              </a:rPr>
              <a:t>NHẬP MÔN TƯƠNG TÁC NGƯỜI MÁY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dirty="0" err="1">
                <a:latin typeface="+mj-lt"/>
              </a:rPr>
              <a:t>Mã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học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phần</a:t>
            </a:r>
            <a:r>
              <a:rPr lang="en-US" altLang="en-US" dirty="0">
                <a:latin typeface="+mj-lt"/>
              </a:rPr>
              <a:t>:	DC3HT17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2. </a:t>
            </a:r>
            <a:r>
              <a:rPr lang="en-US" altLang="en-US" b="1" dirty="0" err="1">
                <a:latin typeface="+mj-lt"/>
              </a:rPr>
              <a:t>Số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tín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chỉ</a:t>
            </a:r>
            <a:r>
              <a:rPr lang="en-US" altLang="en-US" b="1" dirty="0">
                <a:latin typeface="+mj-lt"/>
              </a:rPr>
              <a:t>: 	</a:t>
            </a:r>
            <a:r>
              <a:rPr lang="en-US" altLang="en-US" b="1" dirty="0">
                <a:solidFill>
                  <a:srgbClr val="0033CC"/>
                </a:solidFill>
                <a:latin typeface="+mj-lt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3. </a:t>
            </a:r>
            <a:r>
              <a:rPr lang="en-US" altLang="en-US" b="1" dirty="0" err="1">
                <a:latin typeface="+mj-lt"/>
              </a:rPr>
              <a:t>Đối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tượng</a:t>
            </a:r>
            <a:r>
              <a:rPr lang="en-US" altLang="en-US" b="1" dirty="0">
                <a:latin typeface="+mj-lt"/>
              </a:rPr>
              <a:t>:	</a:t>
            </a:r>
            <a:r>
              <a:rPr lang="en-US" altLang="en-US" dirty="0">
                <a:latin typeface="+mj-lt"/>
              </a:rPr>
              <a:t>SV ĐH </a:t>
            </a:r>
            <a:r>
              <a:rPr lang="en-US" altLang="en-US" dirty="0" err="1">
                <a:latin typeface="+mj-lt"/>
              </a:rPr>
              <a:t>chính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quy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năm</a:t>
            </a:r>
            <a:r>
              <a:rPr lang="en-US" altLang="en-US" dirty="0">
                <a:latin typeface="+mj-lt"/>
              </a:rPr>
              <a:t> 3</a:t>
            </a:r>
            <a:endParaRPr lang="en-US" altLang="en-US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4. </a:t>
            </a:r>
            <a:r>
              <a:rPr lang="en-US" altLang="en-US" b="1" dirty="0" err="1">
                <a:latin typeface="+mj-lt"/>
              </a:rPr>
              <a:t>Phân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bổ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thời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gian</a:t>
            </a:r>
            <a:r>
              <a:rPr lang="en-US" altLang="en-US" b="1" dirty="0">
                <a:latin typeface="+mj-lt"/>
              </a:rPr>
              <a:t>: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dirty="0" err="1">
                <a:latin typeface="+mj-lt"/>
              </a:rPr>
              <a:t>Tổng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số</a:t>
            </a:r>
            <a:r>
              <a:rPr lang="en-US" altLang="en-US" dirty="0">
                <a:latin typeface="+mj-lt"/>
              </a:rPr>
              <a:t>:	                      </a:t>
            </a:r>
            <a:r>
              <a:rPr lang="en-US" altLang="en-US" b="1" dirty="0">
                <a:solidFill>
                  <a:srgbClr val="0033CC"/>
                </a:solidFill>
                <a:latin typeface="+mj-lt"/>
              </a:rPr>
              <a:t>30</a:t>
            </a:r>
            <a:r>
              <a:rPr lang="en-US" altLang="en-US" dirty="0">
                <a:latin typeface="+mj-lt"/>
              </a:rPr>
              <a:t>	</a:t>
            </a:r>
            <a:r>
              <a:rPr lang="en-US" altLang="en-US" dirty="0" err="1">
                <a:latin typeface="+mj-lt"/>
              </a:rPr>
              <a:t>tiết</a:t>
            </a:r>
            <a:endParaRPr lang="en-US" altLang="en-US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       - Lý </a:t>
            </a:r>
            <a:r>
              <a:rPr lang="en-US" altLang="en-US" dirty="0" err="1">
                <a:latin typeface="+mj-lt"/>
              </a:rPr>
              <a:t>thuyết</a:t>
            </a:r>
            <a:r>
              <a:rPr lang="en-US" altLang="en-US" dirty="0">
                <a:latin typeface="+mj-lt"/>
              </a:rPr>
              <a:t> &amp; </a:t>
            </a:r>
            <a:r>
              <a:rPr lang="en-US" altLang="en-US" dirty="0" err="1">
                <a:latin typeface="+mj-lt"/>
              </a:rPr>
              <a:t>bài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tập</a:t>
            </a:r>
            <a:r>
              <a:rPr lang="en-US" altLang="en-US" dirty="0">
                <a:latin typeface="+mj-lt"/>
              </a:rPr>
              <a:t>: 	28	</a:t>
            </a:r>
            <a:r>
              <a:rPr lang="en-US" altLang="en-US" dirty="0" err="1">
                <a:latin typeface="+mj-lt"/>
              </a:rPr>
              <a:t>tiết</a:t>
            </a:r>
            <a:r>
              <a:rPr lang="en-US" altLang="en-US" dirty="0">
                <a:latin typeface="+mj-lt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       - </a:t>
            </a:r>
            <a:r>
              <a:rPr lang="en-US" altLang="en-US" dirty="0" err="1">
                <a:latin typeface="+mj-lt"/>
              </a:rPr>
              <a:t>Kiểm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tra</a:t>
            </a:r>
            <a:r>
              <a:rPr lang="en-US" altLang="en-US" dirty="0">
                <a:latin typeface="+mj-lt"/>
              </a:rPr>
              <a:t>:	  	2	</a:t>
            </a:r>
            <a:r>
              <a:rPr lang="en-US" altLang="en-US" dirty="0" err="1">
                <a:latin typeface="+mj-lt"/>
              </a:rPr>
              <a:t>tiết</a:t>
            </a:r>
            <a:r>
              <a:rPr lang="en-US" altLang="en-US" dirty="0">
                <a:latin typeface="+mj-lt"/>
              </a:rPr>
              <a:t>.</a:t>
            </a:r>
          </a:p>
          <a:p>
            <a:pPr>
              <a:buFontTx/>
              <a:buNone/>
            </a:pPr>
            <a:r>
              <a:rPr lang="en-US" altLang="en-US" b="1" dirty="0">
                <a:latin typeface="+mj-lt"/>
              </a:rPr>
              <a:t>5. </a:t>
            </a:r>
            <a:r>
              <a:rPr lang="en-US" altLang="en-US" b="1" dirty="0" err="1">
                <a:latin typeface="+mj-lt"/>
              </a:rPr>
              <a:t>Mục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tiêu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học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phần</a:t>
            </a:r>
            <a:r>
              <a:rPr lang="en-US" altLang="en-US" b="1" dirty="0">
                <a:latin typeface="+mj-lt"/>
              </a:rPr>
              <a:t>:</a:t>
            </a:r>
          </a:p>
          <a:p>
            <a:pPr>
              <a:buFontTx/>
              <a:buNone/>
            </a:pP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- Môn học cung cấp cho sinh viên các kiến thức cơ bản của lĩnh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vực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t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 tác ng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ời má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y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: các nhân tố con ng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ời trong ứng dụng t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 tác, các ph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thức phát triển, tru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y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 cập giao diện t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tác, các vấn đề trong thiết kế và các kiểu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t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 tác.</a:t>
            </a:r>
            <a:br>
              <a:rPr lang="vi-VN" altLang="en-US" sz="2000" dirty="0">
                <a:solidFill>
                  <a:srgbClr val="0033CC"/>
                </a:solidFill>
                <a:latin typeface="+mj-lt"/>
              </a:rPr>
            </a:b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- Sinh viên có khả năng vận dụng các mô hình, ph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 thức của lĩnh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vực thiết kế, cài đặt, và đánh giá giao diện cho các ứng dụng t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ư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ơng tác </a:t>
            </a:r>
            <a:r>
              <a:rPr lang="en-US" altLang="en-US" sz="2000" dirty="0">
                <a:solidFill>
                  <a:srgbClr val="0033CC"/>
                </a:solidFill>
                <a:latin typeface="+mj-lt"/>
              </a:rPr>
              <a:t>HC</a:t>
            </a:r>
            <a:r>
              <a:rPr lang="vi-VN" altLang="en-US" sz="2000" dirty="0">
                <a:solidFill>
                  <a:srgbClr val="0033CC"/>
                </a:solidFill>
                <a:latin typeface="+mj-lt"/>
              </a:rPr>
              <a:t>.</a:t>
            </a:r>
            <a:br>
              <a:rPr lang="vi-VN" altLang="en-US" b="1" dirty="0">
                <a:latin typeface="+mj-lt"/>
              </a:rPr>
            </a:br>
            <a:endParaRPr lang="en-US" altLang="en-US" dirty="0">
              <a:latin typeface="+mj-lt"/>
            </a:endParaRPr>
          </a:p>
          <a:p>
            <a:pPr>
              <a:buFontTx/>
              <a:buNone/>
            </a:pPr>
            <a:endParaRPr lang="en-US" altLang="en-US" dirty="0">
              <a:latin typeface="+mj-lt"/>
            </a:endParaRPr>
          </a:p>
          <a:p>
            <a:pPr>
              <a:buFontTx/>
              <a:buAutoNum type="arabicPeriod"/>
            </a:pPr>
            <a:endParaRPr lang="en-US" altLang="en-US" dirty="0"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381000"/>
            <a:ext cx="7772400" cy="852488"/>
          </a:xfrm>
        </p:spPr>
        <p:txBody>
          <a:bodyPr/>
          <a:lstStyle/>
          <a:p>
            <a:pPr algn="l"/>
            <a:r>
              <a:rPr lang="en-US" altLang="en-US"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GIỚI</a:t>
            </a:r>
            <a:r>
              <a:rPr lang="en-US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THIỆU MÔN HỌC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0404337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16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5" y="6397297"/>
            <a:ext cx="63627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bằng </a:t>
            </a:r>
            <a:r>
              <a:rPr sz="2400" spc="-5" dirty="0">
                <a:latin typeface="Times New Roman"/>
                <a:cs typeface="Times New Roman"/>
              </a:rPr>
              <a:t>chữ“R”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sai sân bay sân bay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đâm vào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núi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Giảm </a:t>
            </a:r>
            <a:r>
              <a:rPr dirty="0"/>
              <a:t>lỗi nguy </a:t>
            </a:r>
            <a:r>
              <a:rPr spc="-5" dirty="0"/>
              <a:t>hiểm đến tính </a:t>
            </a:r>
            <a:r>
              <a:rPr spc="-10" dirty="0"/>
              <a:t>mạng </a:t>
            </a:r>
            <a:r>
              <a:rPr spc="-5" dirty="0"/>
              <a:t>con</a:t>
            </a:r>
            <a:r>
              <a:rPr spc="10" dirty="0"/>
              <a:t> </a:t>
            </a:r>
            <a:r>
              <a:rPr spc="-5" dirty="0"/>
              <a:t>người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</a:t>
            </a:r>
            <a:r>
              <a:rPr sz="2400" spc="-10" dirty="0">
                <a:latin typeface="Times New Roman"/>
                <a:cs typeface="Times New Roman"/>
              </a:rPr>
              <a:t>liệu </a:t>
            </a:r>
            <a:r>
              <a:rPr sz="2400" dirty="0">
                <a:latin typeface="Times New Roman"/>
                <a:cs typeface="Times New Roman"/>
              </a:rPr>
              <a:t>pháp </a:t>
            </a:r>
            <a:r>
              <a:rPr sz="2400" spc="-5" dirty="0">
                <a:latin typeface="Times New Roman"/>
                <a:cs typeface="Times New Roman"/>
              </a:rPr>
              <a:t>bức xạ </a:t>
            </a:r>
            <a:r>
              <a:rPr sz="2400" dirty="0">
                <a:latin typeface="Times New Roman"/>
                <a:cs typeface="Times New Roman"/>
              </a:rPr>
              <a:t>chữa </a:t>
            </a:r>
            <a:r>
              <a:rPr sz="2400" spc="-5" dirty="0">
                <a:latin typeface="Times New Roman"/>
                <a:cs typeface="Times New Roman"/>
              </a:rPr>
              <a:t>bệnh ung </a:t>
            </a:r>
            <a:r>
              <a:rPr sz="2400" dirty="0">
                <a:latin typeface="Times New Roman"/>
                <a:cs typeface="Times New Roman"/>
              </a:rPr>
              <a:t>thư Therac-25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đã</a:t>
            </a:r>
            <a:endParaRPr sz="24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gây chết người do có </a:t>
            </a:r>
            <a:r>
              <a:rPr sz="2400" spc="-5" dirty="0"/>
              <a:t>UI</a:t>
            </a:r>
            <a:r>
              <a:rPr sz="2400" spc="-105" dirty="0"/>
              <a:t> </a:t>
            </a:r>
            <a:r>
              <a:rPr sz="2400" dirty="0"/>
              <a:t>tồi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</a:t>
            </a:r>
            <a:r>
              <a:rPr sz="2400" spc="-5" dirty="0">
                <a:latin typeface="Times New Roman"/>
                <a:cs typeface="Times New Roman"/>
              </a:rPr>
              <a:t>rada Aegis trên </a:t>
            </a:r>
            <a:r>
              <a:rPr sz="2400" dirty="0">
                <a:latin typeface="Times New Roman"/>
                <a:cs typeface="Times New Roman"/>
              </a:rPr>
              <a:t>tàu </a:t>
            </a:r>
            <a:r>
              <a:rPr sz="2400" spc="-5" dirty="0">
                <a:latin typeface="Times New Roman"/>
                <a:cs typeface="Times New Roman"/>
              </a:rPr>
              <a:t>chiến USS </a:t>
            </a:r>
            <a:r>
              <a:rPr sz="2400" dirty="0">
                <a:latin typeface="Times New Roman"/>
                <a:cs typeface="Times New Roman"/>
              </a:rPr>
              <a:t>Vincennes đã  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bắn</a:t>
            </a:r>
            <a:endParaRPr sz="24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nhầm </a:t>
            </a:r>
            <a:r>
              <a:rPr sz="2400" spc="-10" dirty="0"/>
              <a:t>máy </a:t>
            </a:r>
            <a:r>
              <a:rPr sz="2400" dirty="0"/>
              <a:t>bay dân sự của Iran </a:t>
            </a:r>
            <a:r>
              <a:rPr sz="2400" spc="-5" dirty="0"/>
              <a:t>do </a:t>
            </a:r>
            <a:r>
              <a:rPr sz="2400" dirty="0"/>
              <a:t>có </a:t>
            </a:r>
            <a:r>
              <a:rPr sz="2400" spc="-5" dirty="0"/>
              <a:t>UI </a:t>
            </a:r>
            <a:r>
              <a:rPr sz="2400" dirty="0"/>
              <a:t>thiết </a:t>
            </a:r>
            <a:r>
              <a:rPr sz="2400" spc="-5" dirty="0"/>
              <a:t>kế</a:t>
            </a:r>
            <a:r>
              <a:rPr sz="2400" spc="-110" dirty="0"/>
              <a:t> </a:t>
            </a:r>
            <a:r>
              <a:rPr sz="2400" dirty="0"/>
              <a:t>tồi</a:t>
            </a: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Lá phiếu bầu </a:t>
            </a:r>
            <a:r>
              <a:rPr sz="2400" dirty="0">
                <a:latin typeface="Times New Roman"/>
                <a:cs typeface="Times New Roman"/>
              </a:rPr>
              <a:t>cử tổng </a:t>
            </a:r>
            <a:r>
              <a:rPr sz="2400" spc="-5" dirty="0">
                <a:latin typeface="Times New Roman"/>
                <a:cs typeface="Times New Roman"/>
              </a:rPr>
              <a:t>thống Mỹ </a:t>
            </a:r>
            <a:r>
              <a:rPr sz="2400" dirty="0">
                <a:latin typeface="Times New Roman"/>
                <a:cs typeface="Times New Roman"/>
              </a:rPr>
              <a:t>2000 gây tranh cãi do có  </a:t>
            </a:r>
            <a:r>
              <a:rPr sz="2400" spc="-5" dirty="0">
                <a:latin typeface="Times New Roman"/>
                <a:cs typeface="Times New Roman"/>
              </a:rPr>
              <a:t>thiết </a:t>
            </a:r>
            <a:r>
              <a:rPr sz="2400" dirty="0">
                <a:latin typeface="Times New Roman"/>
                <a:cs typeface="Times New Roman"/>
              </a:rPr>
              <a:t>kế tồi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Presidential Voting Ballot,  </a:t>
            </a:r>
            <a:r>
              <a:rPr sz="2400" i="1" u="heavy" dirty="0">
                <a:solidFill>
                  <a:srgbClr val="FFCC00"/>
                </a:solidFill>
                <a:latin typeface="Times New Roman"/>
                <a:cs typeface="Times New Roman"/>
                <a:hlinkClick r:id="rId2"/>
              </a:rPr>
              <a:t>www.taberbrains.com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  <a:p>
            <a:pPr marL="756285" marR="5715" lvl="1" indent="-286385" algn="just">
              <a:lnSpc>
                <a:spcPct val="100000"/>
              </a:lnSpc>
              <a:spcBef>
                <a:spcPts val="5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chiếc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bay đâm vào vách </a:t>
            </a:r>
            <a:r>
              <a:rPr sz="2400" spc="-5" dirty="0">
                <a:latin typeface="Times New Roman"/>
                <a:cs typeface="Times New Roman"/>
              </a:rPr>
              <a:t>núi </a:t>
            </a:r>
            <a:r>
              <a:rPr sz="2400" dirty="0">
                <a:latin typeface="Times New Roman"/>
                <a:cs typeface="Times New Roman"/>
              </a:rPr>
              <a:t>ở </a:t>
            </a:r>
            <a:r>
              <a:rPr sz="2400" spc="-5" dirty="0">
                <a:latin typeface="Times New Roman"/>
                <a:cs typeface="Times New Roman"/>
              </a:rPr>
              <a:t>Colombia </a:t>
            </a:r>
            <a:r>
              <a:rPr sz="2400" dirty="0">
                <a:latin typeface="Times New Roman"/>
                <a:cs typeface="Times New Roman"/>
              </a:rPr>
              <a:t>năm  1996 giết </a:t>
            </a:r>
            <a:r>
              <a:rPr sz="2400" spc="-5" dirty="0">
                <a:latin typeface="Times New Roman"/>
                <a:cs typeface="Times New Roman"/>
              </a:rPr>
              <a:t>chết </a:t>
            </a:r>
            <a:r>
              <a:rPr sz="2400" dirty="0">
                <a:latin typeface="Times New Roman"/>
                <a:cs typeface="Times New Roman"/>
              </a:rPr>
              <a:t>tất cả </a:t>
            </a:r>
            <a:r>
              <a:rPr sz="2400" spc="-10" dirty="0">
                <a:latin typeface="Times New Roman"/>
                <a:cs typeface="Times New Roman"/>
              </a:rPr>
              <a:t>mọi </a:t>
            </a:r>
            <a:r>
              <a:rPr sz="2400" dirty="0">
                <a:latin typeface="Times New Roman"/>
                <a:cs typeface="Times New Roman"/>
              </a:rPr>
              <a:t>người trên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bay. </a:t>
            </a:r>
            <a:r>
              <a:rPr sz="2400" spc="-5" dirty="0">
                <a:latin typeface="Times New Roman"/>
                <a:cs typeface="Times New Roman"/>
              </a:rPr>
              <a:t>Lý </a:t>
            </a:r>
            <a:r>
              <a:rPr sz="2400" dirty="0">
                <a:latin typeface="Times New Roman"/>
                <a:cs typeface="Times New Roman"/>
              </a:rPr>
              <a:t>do người  lái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gõ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phím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“R”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thay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vì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tên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đầy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đủ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của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sân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bay.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Hệ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9905" y="6013399"/>
            <a:ext cx="73298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dẫn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đường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lấy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hệ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sân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bay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đầu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tiên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bắt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đầu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76262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Mục tiêu của phân tích người sử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Nhận </a:t>
            </a:r>
            <a:r>
              <a:rPr sz="2400" dirty="0">
                <a:latin typeface="Times New Roman"/>
                <a:cs typeface="Times New Roman"/>
              </a:rPr>
              <a:t>biết ai là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hệ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thống?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Họ </a:t>
            </a:r>
            <a:r>
              <a:rPr sz="2400" dirty="0">
                <a:latin typeface="Times New Roman"/>
                <a:cs typeface="Times New Roman"/>
              </a:rPr>
              <a:t>có kỹ năng gì,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đến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đâu?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Họ sử </a:t>
            </a:r>
            <a:r>
              <a:rPr sz="2400" dirty="0">
                <a:latin typeface="Times New Roman"/>
                <a:cs typeface="Times New Roman"/>
              </a:rPr>
              <a:t>dụng hệ thống </a:t>
            </a:r>
            <a:r>
              <a:rPr sz="2400" spc="-5" dirty="0">
                <a:latin typeface="Times New Roman"/>
                <a:cs typeface="Times New Roman"/>
              </a:rPr>
              <a:t>như </a:t>
            </a:r>
            <a:r>
              <a:rPr sz="2400" dirty="0">
                <a:latin typeface="Times New Roman"/>
                <a:cs typeface="Times New Roman"/>
              </a:rPr>
              <a:t>thế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nào?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6994525" cy="42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Nhiệm vụ của phân tích người sử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Nhận </a:t>
            </a:r>
            <a:r>
              <a:rPr sz="2400" dirty="0">
                <a:latin typeface="Times New Roman"/>
                <a:cs typeface="Times New Roman"/>
              </a:rPr>
              <a:t>biết các yếu tố quan trọng của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54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Tuổi, </a:t>
            </a:r>
            <a:r>
              <a:rPr sz="2000" spc="-5" dirty="0">
                <a:latin typeface="Times New Roman"/>
                <a:cs typeface="Times New Roman"/>
              </a:rPr>
              <a:t>nam/nữ, </a:t>
            </a:r>
            <a:r>
              <a:rPr sz="2000" dirty="0">
                <a:latin typeface="Times New Roman"/>
                <a:cs typeface="Times New Roman"/>
              </a:rPr>
              <a:t>dân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tộc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Học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Khả </a:t>
            </a:r>
            <a:r>
              <a:rPr sz="2000" dirty="0">
                <a:latin typeface="Times New Roman"/>
                <a:cs typeface="Times New Roman"/>
              </a:rPr>
              <a:t>năng vật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lý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Kinh nghiệm sử dụng </a:t>
            </a:r>
            <a:r>
              <a:rPr sz="2000" spc="-5" dirty="0">
                <a:latin typeface="Times New Roman"/>
                <a:cs typeface="Times New Roman"/>
              </a:rPr>
              <a:t>máy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năng (gõ </a:t>
            </a:r>
            <a:r>
              <a:rPr sz="2000" spc="-5" dirty="0">
                <a:latin typeface="Times New Roman"/>
                <a:cs typeface="Times New Roman"/>
              </a:rPr>
              <a:t>phím,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đọc,…)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Kinh nghiệm chuyên </a:t>
            </a:r>
            <a:r>
              <a:rPr sz="2000" spc="-5" dirty="0">
                <a:latin typeface="Times New Roman"/>
                <a:cs typeface="Times New Roman"/>
              </a:rPr>
              <a:t>môn, </a:t>
            </a:r>
            <a:r>
              <a:rPr sz="2000" dirty="0">
                <a:latin typeface="Times New Roman"/>
                <a:cs typeface="Times New Roman"/>
              </a:rPr>
              <a:t>nghiệp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vụ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Tần suất sử dụng hệ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thống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Môi trường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việc, xã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hội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Quan hệ giao </a:t>
            </a:r>
            <a:r>
              <a:rPr sz="2000" spc="-5" dirty="0">
                <a:latin typeface="Times New Roman"/>
                <a:cs typeface="Times New Roman"/>
              </a:rPr>
              <a:t>tiếp, </a:t>
            </a:r>
            <a:r>
              <a:rPr sz="2000" dirty="0">
                <a:latin typeface="Times New Roman"/>
                <a:cs typeface="Times New Roman"/>
              </a:rPr>
              <a:t>nền văn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hóa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240"/>
              </a:spcBef>
            </a:pPr>
            <a:r>
              <a:rPr sz="1300" spc="-5" dirty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300" spc="225" dirty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129270" cy="222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Nhiệm vụ của phân tích người sử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Phân </a:t>
            </a:r>
            <a:r>
              <a:rPr sz="2400" spc="-5" dirty="0">
                <a:latin typeface="Times New Roman"/>
                <a:cs typeface="Times New Roman"/>
              </a:rPr>
              <a:t>nhóm người </a:t>
            </a:r>
            <a:r>
              <a:rPr sz="2400" dirty="0">
                <a:latin typeface="Times New Roman"/>
                <a:cs typeface="Times New Roman"/>
              </a:rPr>
              <a:t>sử dụng theo các yếu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kỹ năng sử dụng </a:t>
            </a:r>
            <a:r>
              <a:rPr sz="2000" spc="-10" dirty="0">
                <a:latin typeface="Times New Roman"/>
                <a:cs typeface="Times New Roman"/>
              </a:rPr>
              <a:t>máy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và nghiệp </a:t>
            </a:r>
            <a:r>
              <a:rPr sz="2000" spc="5" dirty="0">
                <a:latin typeface="Times New Roman"/>
                <a:cs typeface="Times New Roman"/>
              </a:rPr>
              <a:t>vụ: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10" dirty="0">
                <a:latin typeface="Times New Roman"/>
                <a:cs typeface="Times New Roman"/>
              </a:rPr>
              <a:t>mới, </a:t>
            </a:r>
            <a:r>
              <a:rPr sz="2000" dirty="0">
                <a:latin typeface="Times New Roman"/>
                <a:cs typeface="Times New Roman"/>
              </a:rPr>
              <a:t>người  </a:t>
            </a: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việc, người thành thạo, chuyên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gia,…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spc="-5" dirty="0">
                <a:latin typeface="Times New Roman"/>
                <a:cs typeface="Times New Roman"/>
              </a:rPr>
              <a:t>yếu </a:t>
            </a:r>
            <a:r>
              <a:rPr sz="2000" dirty="0">
                <a:latin typeface="Times New Roman"/>
                <a:cs typeface="Times New Roman"/>
              </a:rPr>
              <a:t>tố </a:t>
            </a:r>
            <a:r>
              <a:rPr sz="2000" spc="-5" dirty="0">
                <a:latin typeface="Times New Roman"/>
                <a:cs typeface="Times New Roman"/>
              </a:rPr>
              <a:t>tần </a:t>
            </a:r>
            <a:r>
              <a:rPr sz="2000" dirty="0">
                <a:latin typeface="Times New Roman"/>
                <a:cs typeface="Times New Roman"/>
              </a:rPr>
              <a:t>suất sử dụng hệ thống: Thường xuyên,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thỉnh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thoảng,…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94320" cy="369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1: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cho phép </a:t>
            </a:r>
            <a:r>
              <a:rPr sz="2800" spc="-10" dirty="0">
                <a:latin typeface="Times New Roman"/>
                <a:cs typeface="Times New Roman"/>
              </a:rPr>
              <a:t>mua </a:t>
            </a:r>
            <a:r>
              <a:rPr sz="2800" spc="-5" dirty="0">
                <a:latin typeface="Times New Roman"/>
                <a:cs typeface="Times New Roman"/>
              </a:rPr>
              <a:t>tạp hóa và trả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tiền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Ai là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10" dirty="0">
                <a:latin typeface="Times New Roman"/>
                <a:cs typeface="Times New Roman"/>
              </a:rPr>
              <a:t>mua </a:t>
            </a:r>
            <a:r>
              <a:rPr sz="2000" spc="-5" dirty="0">
                <a:latin typeface="Times New Roman"/>
                <a:cs typeface="Times New Roman"/>
              </a:rPr>
              <a:t>tạp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hóa</a:t>
            </a:r>
            <a:endParaRPr sz="2000">
              <a:latin typeface="Times New Roman"/>
              <a:cs typeface="Times New Roman"/>
            </a:endParaRPr>
          </a:p>
          <a:p>
            <a:pPr marL="1155700" marR="60452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Tuổi từ 10 đến </a:t>
            </a:r>
            <a:r>
              <a:rPr sz="2000" spc="5" dirty="0">
                <a:latin typeface="Times New Roman"/>
                <a:cs typeface="Times New Roman"/>
              </a:rPr>
              <a:t>80, khả </a:t>
            </a:r>
            <a:r>
              <a:rPr sz="2000" dirty="0">
                <a:latin typeface="Times New Roman"/>
                <a:cs typeface="Times New Roman"/>
              </a:rPr>
              <a:t>năng vật lý (cao,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năng </a:t>
            </a:r>
            <a:r>
              <a:rPr sz="2000" spc="5" dirty="0">
                <a:latin typeface="Times New Roman"/>
                <a:cs typeface="Times New Roman"/>
              </a:rPr>
              <a:t>động,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sức  </a:t>
            </a:r>
            <a:r>
              <a:rPr sz="2000" spc="-5" dirty="0">
                <a:latin typeface="Times New Roman"/>
                <a:cs typeface="Times New Roman"/>
              </a:rPr>
              <a:t>mạnh,…)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có kinh nghiệm </a:t>
            </a:r>
            <a:r>
              <a:rPr sz="2000" spc="-5" dirty="0">
                <a:latin typeface="Times New Roman"/>
                <a:cs typeface="Times New Roman"/>
              </a:rPr>
              <a:t>máy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được đào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tạo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Có hiểu biết về thức ăn,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hiểu biết về nghiệp vụ kiểm kê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  </a:t>
            </a:r>
            <a:r>
              <a:rPr sz="2000" spc="-5" dirty="0">
                <a:latin typeface="Times New Roman"/>
                <a:cs typeface="Times New Roman"/>
              </a:rPr>
              <a:t>siêu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thị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Khách hàng trong siêu thị thường hỏi nhau về cái </a:t>
            </a:r>
            <a:r>
              <a:rPr sz="2000" spc="-5" dirty="0">
                <a:latin typeface="Times New Roman"/>
                <a:cs typeface="Times New Roman"/>
              </a:rPr>
              <a:t>mình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46670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1: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cho phép </a:t>
            </a:r>
            <a:r>
              <a:rPr sz="2800" spc="-10" dirty="0">
                <a:latin typeface="Times New Roman"/>
                <a:cs typeface="Times New Roman"/>
              </a:rPr>
              <a:t>mua </a:t>
            </a:r>
            <a:r>
              <a:rPr sz="2800" spc="-5" dirty="0">
                <a:latin typeface="Times New Roman"/>
                <a:cs typeface="Times New Roman"/>
              </a:rPr>
              <a:t>tạp hóa và trả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tiền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Nhóm người </a:t>
            </a:r>
            <a:r>
              <a:rPr sz="2400" dirty="0">
                <a:latin typeface="Times New Roman"/>
                <a:cs typeface="Times New Roman"/>
              </a:rPr>
              <a:t>sử dụng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Phụ nữ thường </a:t>
            </a:r>
            <a:r>
              <a:rPr sz="2000" spc="-10" dirty="0">
                <a:latin typeface="Times New Roman"/>
                <a:cs typeface="Times New Roman"/>
              </a:rPr>
              <a:t>mua </a:t>
            </a:r>
            <a:r>
              <a:rPr sz="2000" dirty="0">
                <a:latin typeface="Times New Roman"/>
                <a:cs typeface="Times New Roman"/>
              </a:rPr>
              <a:t>bán cho gia đình, thường dẫn theo trẻ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Nhân viên bán hàng giúp khách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hàng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92975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2: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kế toán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doanh </a:t>
            </a:r>
            <a:r>
              <a:rPr sz="2800" dirty="0">
                <a:latin typeface="Times New Roman"/>
                <a:cs typeface="Times New Roman"/>
              </a:rPr>
              <a:t>nghiệp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nhỏ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Mức độ kỹ năng sử dụng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Bắt </a:t>
            </a:r>
            <a:r>
              <a:rPr sz="2000" dirty="0">
                <a:latin typeface="Times New Roman"/>
                <a:cs typeface="Times New Roman"/>
              </a:rPr>
              <a:t>đầu: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15%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việc: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30%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Kinh nghiệm: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45%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Thành thạo: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10%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92975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2: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kế toán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doanh </a:t>
            </a:r>
            <a:r>
              <a:rPr sz="2800" dirty="0">
                <a:latin typeface="Times New Roman"/>
                <a:cs typeface="Times New Roman"/>
              </a:rPr>
              <a:t>nghiệp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nhỏ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Mức độ kỹ năng lĩnh </a:t>
            </a:r>
            <a:r>
              <a:rPr sz="2400" spc="-5" dirty="0">
                <a:latin typeface="Times New Roman"/>
                <a:cs typeface="Times New Roman"/>
              </a:rPr>
              <a:t>vực máy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Bắt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đầu:5%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việc: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15%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Kinh nghiệm: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50%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Thành thạo: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30%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92975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2: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kế toán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doanh </a:t>
            </a:r>
            <a:r>
              <a:rPr sz="2800" dirty="0">
                <a:latin typeface="Times New Roman"/>
                <a:cs typeface="Times New Roman"/>
              </a:rPr>
              <a:t>nghiệp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nhỏ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Tần suất sử dụng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ít </a:t>
            </a:r>
            <a:r>
              <a:rPr sz="2000" spc="5" dirty="0">
                <a:latin typeface="Times New Roman"/>
                <a:cs typeface="Times New Roman"/>
              </a:rPr>
              <a:t>dùng: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hay </a:t>
            </a:r>
            <a:r>
              <a:rPr sz="2000" spc="5" dirty="0">
                <a:latin typeface="Times New Roman"/>
                <a:cs typeface="Times New Roman"/>
              </a:rPr>
              <a:t>dùng: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80%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92975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2: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kế toán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doanh </a:t>
            </a:r>
            <a:r>
              <a:rPr sz="2800" dirty="0">
                <a:latin typeface="Times New Roman"/>
                <a:cs typeface="Times New Roman"/>
              </a:rPr>
              <a:t>nghiệp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nhỏ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Sở thích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đồ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họa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Windows: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50%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MacIntosh: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35%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Khác: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10%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biết: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81645" cy="234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dụ 2: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kế toán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doanh </a:t>
            </a:r>
            <a:r>
              <a:rPr sz="2800" dirty="0">
                <a:latin typeface="Times New Roman"/>
                <a:cs typeface="Times New Roman"/>
              </a:rPr>
              <a:t>nghiệp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nhỏ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Char char=""/>
              <a:tabLst>
                <a:tab pos="756920" algn="l"/>
              </a:tabLst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Tính toán để tìm ra nhóm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chính </a:t>
            </a:r>
            <a:r>
              <a:rPr sz="2400" spc="-5" dirty="0">
                <a:latin typeface="Times New Roman"/>
                <a:cs typeface="Times New Roman"/>
              </a:rPr>
              <a:t>dựa </a:t>
            </a:r>
            <a:r>
              <a:rPr sz="2400" dirty="0">
                <a:latin typeface="Times New Roman"/>
                <a:cs typeface="Times New Roman"/>
              </a:rPr>
              <a:t>trên  xác suất. Hệ thống này thiết kế chủ yếu cho nhóm người có  kinh nghiệp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tính, có kinh nghiệm trong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nghiệp  vụ kế toán, thường xuyên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hệ thống trên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 </a:t>
            </a:r>
            <a:r>
              <a:rPr sz="2400" spc="-5" dirty="0">
                <a:latin typeface="Times New Roman"/>
                <a:cs typeface="Times New Roman"/>
              </a:rPr>
              <a:t>Windows </a:t>
            </a:r>
            <a:r>
              <a:rPr sz="2400" dirty="0">
                <a:latin typeface="Times New Roman"/>
                <a:cs typeface="Times New Roman"/>
              </a:rPr>
              <a:t>( có xác suất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lớn)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209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025" cy="475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Tăng </a:t>
            </a:r>
            <a:r>
              <a:rPr sz="2800" dirty="0">
                <a:latin typeface="Times New Roman"/>
                <a:cs typeface="Times New Roman"/>
              </a:rPr>
              <a:t>khả </a:t>
            </a:r>
            <a:r>
              <a:rPr sz="2800" spc="-5" dirty="0">
                <a:latin typeface="Times New Roman"/>
                <a:cs typeface="Times New Roman"/>
              </a:rPr>
              <a:t>năng bán được của sản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phẩm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DOS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không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sánh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được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với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hệ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điều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khác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cùng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thời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Windows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Explorer đem </a:t>
            </a:r>
            <a:r>
              <a:rPr sz="2400" dirty="0">
                <a:latin typeface="Times New Roman"/>
                <a:cs typeface="Times New Roman"/>
              </a:rPr>
              <a:t>lại cho </a:t>
            </a:r>
            <a:r>
              <a:rPr sz="2400" spc="-5" dirty="0">
                <a:latin typeface="Times New Roman"/>
                <a:cs typeface="Times New Roman"/>
              </a:rPr>
              <a:t>Microsoft </a:t>
            </a:r>
            <a:r>
              <a:rPr sz="2400" dirty="0">
                <a:latin typeface="Times New Roman"/>
                <a:cs typeface="Times New Roman"/>
              </a:rPr>
              <a:t>lợi nhuận 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cực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lớn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Windows </a:t>
            </a:r>
            <a:r>
              <a:rPr sz="2400" dirty="0">
                <a:latin typeface="Times New Roman"/>
                <a:cs typeface="Times New Roman"/>
              </a:rPr>
              <a:t>được </a:t>
            </a:r>
            <a:r>
              <a:rPr sz="2400" spc="-5" dirty="0">
                <a:latin typeface="Times New Roman"/>
                <a:cs typeface="Times New Roman"/>
              </a:rPr>
              <a:t>sao </a:t>
            </a:r>
            <a:r>
              <a:rPr sz="2400" dirty="0">
                <a:latin typeface="Times New Roman"/>
                <a:cs typeface="Times New Roman"/>
              </a:rPr>
              <a:t>chép lại từ giao diện của Macintosh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!!!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</a:t>
            </a:r>
            <a:r>
              <a:rPr sz="2400" spc="-5" dirty="0">
                <a:latin typeface="Times New Roman"/>
                <a:cs typeface="Times New Roman"/>
              </a:rPr>
              <a:t>của Macintosh </a:t>
            </a:r>
            <a:r>
              <a:rPr sz="2400" dirty="0">
                <a:latin typeface="Times New Roman"/>
                <a:cs typeface="Times New Roman"/>
              </a:rPr>
              <a:t>được </a:t>
            </a:r>
            <a:r>
              <a:rPr sz="2400" spc="-5" dirty="0">
                <a:latin typeface="Times New Roman"/>
                <a:cs typeface="Times New Roman"/>
              </a:rPr>
              <a:t>sao </a:t>
            </a:r>
            <a:r>
              <a:rPr sz="2400" dirty="0">
                <a:latin typeface="Times New Roman"/>
                <a:cs typeface="Times New Roman"/>
              </a:rPr>
              <a:t>chép lại từ Bravo – </a:t>
            </a:r>
            <a:r>
              <a:rPr sz="2400" spc="-5" dirty="0">
                <a:latin typeface="Times New Roman"/>
                <a:cs typeface="Times New Roman"/>
              </a:rPr>
              <a:t>phát  </a:t>
            </a:r>
            <a:r>
              <a:rPr sz="2400" dirty="0">
                <a:latin typeface="Times New Roman"/>
                <a:cs typeface="Times New Roman"/>
              </a:rPr>
              <a:t>triển tại Xerox </a:t>
            </a:r>
            <a:r>
              <a:rPr sz="2400" spc="-5" dirty="0">
                <a:latin typeface="Times New Roman"/>
                <a:cs typeface="Times New Roman"/>
              </a:rPr>
              <a:t>PARC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!!!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Giao diện đẹp dễ </a:t>
            </a:r>
            <a:r>
              <a:rPr sz="2800" dirty="0">
                <a:latin typeface="Times New Roman"/>
                <a:cs typeface="Times New Roman"/>
              </a:rPr>
              <a:t>nhận </a:t>
            </a:r>
            <a:r>
              <a:rPr sz="2800" spc="-5" dirty="0">
                <a:latin typeface="Times New Roman"/>
                <a:cs typeface="Times New Roman"/>
              </a:rPr>
              <a:t>được hợp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đồng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235075" algn="l"/>
                <a:tab pos="2036445" algn="l"/>
                <a:tab pos="2602230" algn="l"/>
                <a:tab pos="3126740" algn="l"/>
                <a:tab pos="3748404" algn="l"/>
                <a:tab pos="4215130" algn="l"/>
                <a:tab pos="4937125" algn="l"/>
                <a:tab pos="5818505" algn="l"/>
                <a:tab pos="6298565" algn="l"/>
                <a:tab pos="6999605" algn="l"/>
                <a:tab pos="7702550" algn="l"/>
              </a:tabLst>
            </a:pPr>
            <a:r>
              <a:rPr sz="2800" spc="-5" dirty="0">
                <a:latin typeface="Times New Roman"/>
                <a:cs typeface="Times New Roman"/>
              </a:rPr>
              <a:t>Giao	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ện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ồ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thể</a:t>
            </a:r>
            <a:r>
              <a:rPr sz="2800" dirty="0">
                <a:latin typeface="Times New Roman"/>
                <a:cs typeface="Times New Roman"/>
              </a:rPr>
              <a:t>	b</a:t>
            </a:r>
            <a:r>
              <a:rPr sz="2800" spc="-5" dirty="0">
                <a:latin typeface="Times New Roman"/>
                <a:cs typeface="Times New Roman"/>
              </a:rPr>
              <a:t>ị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ại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ay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từ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đầ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dirty="0">
                <a:latin typeface="Times New Roman"/>
                <a:cs typeface="Times New Roman"/>
              </a:rPr>
              <a:t>	dù  </a:t>
            </a:r>
            <a:r>
              <a:rPr sz="2800" spc="-5" dirty="0">
                <a:latin typeface="Times New Roman"/>
                <a:cs typeface="Times New Roman"/>
              </a:rPr>
              <a:t>chương trình </a:t>
            </a:r>
            <a:r>
              <a:rPr sz="2800" dirty="0">
                <a:latin typeface="Times New Roman"/>
                <a:cs typeface="Times New Roman"/>
              </a:rPr>
              <a:t>tốt </a:t>
            </a:r>
            <a:r>
              <a:rPr sz="2800" spc="-5" dirty="0">
                <a:latin typeface="Times New Roman"/>
                <a:cs typeface="Times New Roman"/>
              </a:rPr>
              <a:t>đến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mấy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183880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tích nhiệm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vụ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Thu thập dữ liệu về nhiệm vụ </a:t>
            </a:r>
            <a:r>
              <a:rPr sz="2400" spc="-15" dirty="0">
                <a:latin typeface="Times New Roman"/>
                <a:cs typeface="Times New Roman"/>
              </a:rPr>
              <a:t>mà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</a:t>
            </a:r>
            <a:r>
              <a:rPr sz="2400" spc="-5" dirty="0">
                <a:latin typeface="Times New Roman"/>
                <a:cs typeface="Times New Roman"/>
              </a:rPr>
              <a:t>thực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Phân tích để hiểu sâu sắc nhiệm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tả nhiệm vụ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rõ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ràng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Đảm bảo giao diện phù hợp </a:t>
            </a:r>
            <a:r>
              <a:rPr sz="2400" spc="-5" dirty="0">
                <a:latin typeface="Times New Roman"/>
                <a:cs typeface="Times New Roman"/>
              </a:rPr>
              <a:t>với </a:t>
            </a:r>
            <a:r>
              <a:rPr sz="2400" dirty="0">
                <a:latin typeface="Times New Roman"/>
                <a:cs typeface="Times New Roman"/>
              </a:rPr>
              <a:t>nhiệm vụ của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152130" cy="315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tích nhiệm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vụ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Sự khác nhau giữa phân tích hệ thống và phân tích nhiệm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nhiệm vụ hướng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hành động bên ngoài của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user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hệ thống hướng </a:t>
            </a:r>
            <a:r>
              <a:rPr sz="2000" spc="-5" dirty="0">
                <a:latin typeface="Times New Roman"/>
                <a:cs typeface="Times New Roman"/>
              </a:rPr>
              <a:t>tới thiết </a:t>
            </a:r>
            <a:r>
              <a:rPr sz="2000" dirty="0">
                <a:latin typeface="Times New Roman"/>
                <a:cs typeface="Times New Roman"/>
              </a:rPr>
              <a:t>kế bên trong của hệ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thống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câu hỏi cần trả lời khi phân tích nhiệm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sử dụng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cái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Họ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việc bằng công cụ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Họ cần phải hiểu biết </a:t>
            </a:r>
            <a:r>
              <a:rPr sz="2000" spc="5" dirty="0">
                <a:latin typeface="Times New Roman"/>
                <a:cs typeface="Times New Roman"/>
              </a:rPr>
              <a:t>những </a:t>
            </a:r>
            <a:r>
              <a:rPr sz="2000" dirty="0">
                <a:latin typeface="Times New Roman"/>
                <a:cs typeface="Times New Roman"/>
              </a:rPr>
              <a:t>gì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87030" cy="271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tích nhiệm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vụ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Ví dụ: Với hệ thống quản lý thư viện, để đạt </a:t>
            </a:r>
            <a:r>
              <a:rPr sz="2400" spc="-5" dirty="0">
                <a:latin typeface="Times New Roman"/>
                <a:cs typeface="Times New Roman"/>
              </a:rPr>
              <a:t>được mục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tiêu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mượn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sách: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Đi đến thư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Tìm sách cần trên </a:t>
            </a:r>
            <a:r>
              <a:rPr sz="2000" spc="-10" dirty="0">
                <a:latin typeface="Times New Roman"/>
                <a:cs typeface="Times New Roman"/>
              </a:rPr>
              <a:t>máy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Đến giá và </a:t>
            </a:r>
            <a:r>
              <a:rPr sz="2000" spc="-5" dirty="0">
                <a:latin typeface="Times New Roman"/>
                <a:cs typeface="Times New Roman"/>
              </a:rPr>
              <a:t>lấy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sách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Mang </a:t>
            </a:r>
            <a:r>
              <a:rPr sz="2000" dirty="0">
                <a:latin typeface="Times New Roman"/>
                <a:cs typeface="Times New Roman"/>
              </a:rPr>
              <a:t>sách đến đăng ký với thủ thư và rời khỏi thư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06384" cy="265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tích nhiệm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vụ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Cách thực hiện: Phân rã chức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Mục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tiêu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Tiền </a:t>
            </a:r>
            <a:r>
              <a:rPr sz="2000" dirty="0">
                <a:latin typeface="Times New Roman"/>
                <a:cs typeface="Times New Roman"/>
              </a:rPr>
              <a:t>điều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kiện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Phân rã nhiệm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vụ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Nhiệm vụ phải được “đóng”, nếu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thì người sử dụng phải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  </a:t>
            </a:r>
            <a:r>
              <a:rPr sz="2000" spc="5" dirty="0">
                <a:latin typeface="Times New Roman"/>
                <a:cs typeface="Times New Roman"/>
              </a:rPr>
              <a:t>khả </a:t>
            </a:r>
            <a:r>
              <a:rPr sz="2000" dirty="0">
                <a:latin typeface="Times New Roman"/>
                <a:cs typeface="Times New Roman"/>
              </a:rPr>
              <a:t>năng kết thúc nhiệm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vụ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82371"/>
            <a:ext cx="72580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5.4. Phân tích NSD và nhiệm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vụ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120390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tích nhiệm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vụ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Phương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pháp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Quan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sát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Phỏng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1628902"/>
            <a:ext cx="7630159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6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4268470" algn="l"/>
                <a:tab pos="6612890" algn="l"/>
              </a:tabLst>
            </a:pPr>
            <a:r>
              <a:rPr sz="5400" spc="-5" dirty="0"/>
              <a:t>NGUYÊN</a:t>
            </a:r>
            <a:r>
              <a:rPr sz="5400" spc="15" dirty="0"/>
              <a:t> </a:t>
            </a:r>
            <a:r>
              <a:rPr sz="5400" spc="-5" dirty="0"/>
              <a:t>LÝ</a:t>
            </a:r>
            <a:r>
              <a:rPr sz="5400" dirty="0"/>
              <a:t>	THIẾT	KẾ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41642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ấn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Microsoft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Office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dụng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thanh công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cụ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tổ hợp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phím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657536"/>
            <a:ext cx="8534400" cy="2363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51370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ấn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Microsoft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Office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Hỗ trợ các dạng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khác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“Phi nhất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quán”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Đây là thiết kế tốt hay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tồi?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657536"/>
            <a:ext cx="8534400" cy="2363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8842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Điều khiển từ xa của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tivi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28600"/>
            <a:ext cx="29718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95400"/>
            <a:ext cx="115887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0" y="2590800"/>
            <a:ext cx="11430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895600"/>
            <a:ext cx="3333750" cy="338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0600" y="2603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400050" y="171450"/>
                </a:moveTo>
                <a:lnTo>
                  <a:pt x="133350" y="171450"/>
                </a:lnTo>
                <a:lnTo>
                  <a:pt x="133350" y="685800"/>
                </a:lnTo>
                <a:lnTo>
                  <a:pt x="400050" y="685800"/>
                </a:lnTo>
                <a:lnTo>
                  <a:pt x="400050" y="171450"/>
                </a:lnTo>
                <a:close/>
              </a:path>
              <a:path w="533400" h="685800">
                <a:moveTo>
                  <a:pt x="266700" y="0"/>
                </a:moveTo>
                <a:lnTo>
                  <a:pt x="0" y="171450"/>
                </a:lnTo>
                <a:lnTo>
                  <a:pt x="533400" y="171450"/>
                </a:lnTo>
                <a:lnTo>
                  <a:pt x="2667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0600" y="2603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0" y="171450"/>
                </a:moveTo>
                <a:lnTo>
                  <a:pt x="266700" y="0"/>
                </a:lnTo>
                <a:lnTo>
                  <a:pt x="533400" y="171450"/>
                </a:lnTo>
                <a:lnTo>
                  <a:pt x="400050" y="171450"/>
                </a:lnTo>
                <a:lnTo>
                  <a:pt x="400050" y="685800"/>
                </a:lnTo>
                <a:lnTo>
                  <a:pt x="133350" y="685800"/>
                </a:lnTo>
                <a:lnTo>
                  <a:pt x="133350" y="171450"/>
                </a:lnTo>
                <a:lnTo>
                  <a:pt x="0" y="171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219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4688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1.4.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Tại sao phải nghiên cứu</a:t>
            </a:r>
            <a:r>
              <a:rPr sz="4400" b="0" spc="-1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8072120" cy="206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324610" algn="l"/>
                <a:tab pos="2176780" algn="l"/>
                <a:tab pos="2783840" algn="l"/>
                <a:tab pos="3705860" algn="l"/>
                <a:tab pos="4626610" algn="l"/>
                <a:tab pos="5640070" algn="l"/>
                <a:tab pos="6493510" algn="l"/>
                <a:tab pos="7357745" algn="l"/>
              </a:tabLst>
            </a:pPr>
            <a:r>
              <a:rPr sz="3200" dirty="0">
                <a:latin typeface="Times New Roman"/>
                <a:cs typeface="Times New Roman"/>
              </a:rPr>
              <a:t>Máy	t</a:t>
            </a:r>
            <a:r>
              <a:rPr sz="3200" spc="-20" dirty="0">
                <a:latin typeface="Times New Roman"/>
                <a:cs typeface="Times New Roman"/>
              </a:rPr>
              <a:t>í</a:t>
            </a:r>
            <a:r>
              <a:rPr sz="3200" dirty="0">
                <a:latin typeface="Times New Roman"/>
                <a:cs typeface="Times New Roman"/>
              </a:rPr>
              <a:t>nh	</a:t>
            </a:r>
            <a:r>
              <a:rPr sz="3200" spc="5" dirty="0">
                <a:latin typeface="Times New Roman"/>
                <a:cs typeface="Times New Roman"/>
              </a:rPr>
              <a:t>đ</a:t>
            </a:r>
            <a:r>
              <a:rPr sz="3200" dirty="0">
                <a:latin typeface="Times New Roman"/>
                <a:cs typeface="Times New Roman"/>
              </a:rPr>
              <a:t>ã	x</a:t>
            </a:r>
            <a:r>
              <a:rPr sz="3200" spc="-1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ất	hiện	khắp	m</a:t>
            </a:r>
            <a:r>
              <a:rPr sz="3200" spc="-20" dirty="0">
                <a:latin typeface="Times New Roman"/>
                <a:cs typeface="Times New Roman"/>
              </a:rPr>
              <a:t>ọ</a:t>
            </a:r>
            <a:r>
              <a:rPr sz="3200" dirty="0">
                <a:latin typeface="Times New Roman"/>
                <a:cs typeface="Times New Roman"/>
              </a:rPr>
              <a:t>i	nơ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:	điều  khiển máy </a:t>
            </a:r>
            <a:r>
              <a:rPr sz="3200" spc="5" dirty="0">
                <a:latin typeface="Times New Roman"/>
                <a:cs typeface="Times New Roman"/>
              </a:rPr>
              <a:t>bay, </a:t>
            </a:r>
            <a:r>
              <a:rPr sz="3200" dirty="0">
                <a:latin typeface="Times New Roman"/>
                <a:cs typeface="Times New Roman"/>
              </a:rPr>
              <a:t>ô tô, </a:t>
            </a:r>
            <a:r>
              <a:rPr sz="3200" spc="5" dirty="0">
                <a:latin typeface="Times New Roman"/>
                <a:cs typeface="Times New Roman"/>
              </a:rPr>
              <a:t>dàn nghe nhạc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....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306195" algn="l"/>
                <a:tab pos="2164715" algn="l"/>
                <a:tab pos="3279140" algn="l"/>
                <a:tab pos="3641725" algn="l"/>
                <a:tab pos="4502785" algn="l"/>
                <a:tab pos="5293995" algn="l"/>
                <a:tab pos="5880735" algn="l"/>
                <a:tab pos="6497955" algn="l"/>
                <a:tab pos="7357745" algn="l"/>
              </a:tabLst>
            </a:pPr>
            <a:r>
              <a:rPr sz="3200" dirty="0">
                <a:latin typeface="Times New Roman"/>
                <a:cs typeface="Times New Roman"/>
              </a:rPr>
              <a:t>Giao	di</a:t>
            </a:r>
            <a:r>
              <a:rPr sz="3200" spc="-20" dirty="0">
                <a:latin typeface="Times New Roman"/>
                <a:cs typeface="Times New Roman"/>
              </a:rPr>
              <a:t>ệ</a:t>
            </a:r>
            <a:r>
              <a:rPr sz="3200" dirty="0">
                <a:latin typeface="Times New Roman"/>
                <a:cs typeface="Times New Roman"/>
              </a:rPr>
              <a:t>n	n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ư</a:t>
            </a:r>
            <a:r>
              <a:rPr sz="3200" spc="-15" dirty="0">
                <a:latin typeface="Times New Roman"/>
                <a:cs typeface="Times New Roman"/>
              </a:rPr>
              <a:t>ờ</a:t>
            </a:r>
            <a:r>
              <a:rPr sz="3200" dirty="0">
                <a:latin typeface="Times New Roman"/>
                <a:cs typeface="Times New Roman"/>
              </a:rPr>
              <a:t>i	–	máy	t</a:t>
            </a:r>
            <a:r>
              <a:rPr sz="3200" spc="-20" dirty="0">
                <a:latin typeface="Times New Roman"/>
                <a:cs typeface="Times New Roman"/>
              </a:rPr>
              <a:t>í</a:t>
            </a:r>
            <a:r>
              <a:rPr sz="3200" dirty="0">
                <a:latin typeface="Times New Roman"/>
                <a:cs typeface="Times New Roman"/>
              </a:rPr>
              <a:t>nh	tốt	</a:t>
            </a:r>
            <a:r>
              <a:rPr sz="3200" spc="-10" dirty="0">
                <a:latin typeface="Times New Roman"/>
                <a:cs typeface="Times New Roman"/>
              </a:rPr>
              <a:t>=</a:t>
            </a:r>
            <a:r>
              <a:rPr sz="3200" dirty="0">
                <a:latin typeface="Times New Roman"/>
                <a:cs typeface="Times New Roman"/>
              </a:rPr>
              <a:t>&gt;	giao	diện  người </a:t>
            </a:r>
            <a:r>
              <a:rPr sz="3200" spc="5" dirty="0">
                <a:latin typeface="Times New Roman"/>
                <a:cs typeface="Times New Roman"/>
              </a:rPr>
              <a:t>–các </a:t>
            </a:r>
            <a:r>
              <a:rPr sz="3200" dirty="0">
                <a:latin typeface="Times New Roman"/>
                <a:cs typeface="Times New Roman"/>
              </a:rPr>
              <a:t>thiết bị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tốt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7922259" cy="425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Điều khiển từ xa của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tivi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735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đơn giản: </a:t>
            </a: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quá nhiều </a:t>
            </a:r>
            <a:r>
              <a:rPr sz="2400" spc="-5" dirty="0">
                <a:latin typeface="Times New Roman"/>
                <a:cs typeface="Times New Roman"/>
              </a:rPr>
              <a:t>phím,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phần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mềm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trên </a:t>
            </a:r>
            <a:r>
              <a:rPr sz="2400" spc="-10" dirty="0">
                <a:latin typeface="Times New Roman"/>
                <a:cs typeface="Times New Roman"/>
              </a:rPr>
              <a:t>màn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phím quan trọng phải lớn và có hình dạng duy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nhất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735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phím liên quan phải ánh xạ tự </a:t>
            </a:r>
            <a:r>
              <a:rPr sz="2400" spc="-5" dirty="0">
                <a:latin typeface="Times New Roman"/>
                <a:cs typeface="Times New Roman"/>
              </a:rPr>
              <a:t>nhiên; </a:t>
            </a:r>
            <a:r>
              <a:rPr sz="2400" dirty="0">
                <a:latin typeface="Times New Roman"/>
                <a:cs typeface="Times New Roman"/>
              </a:rPr>
              <a:t>kênh, tiếng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ánh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xạ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đứng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Phím Pause phải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lớn.</a:t>
            </a:r>
            <a:endParaRPr sz="2400">
              <a:latin typeface="Times New Roman"/>
              <a:cs typeface="Times New Roman"/>
            </a:endParaRPr>
          </a:p>
          <a:p>
            <a:pPr marL="756285" marR="407034" lvl="1" indent="-286385">
              <a:lnSpc>
                <a:spcPts val="2590"/>
              </a:lnSpc>
              <a:spcBef>
                <a:spcPts val="61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đồ họa tốt: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ít </a:t>
            </a:r>
            <a:r>
              <a:rPr sz="2400" spc="-5" dirty="0">
                <a:latin typeface="Times New Roman"/>
                <a:cs typeface="Times New Roman"/>
              </a:rPr>
              <a:t>màu, </a:t>
            </a:r>
            <a:r>
              <a:rPr sz="2400" dirty="0">
                <a:latin typeface="Times New Roman"/>
                <a:cs typeface="Times New Roman"/>
              </a:rPr>
              <a:t>chỉ nhấn </a:t>
            </a:r>
            <a:r>
              <a:rPr sz="2400" spc="-5" dirty="0">
                <a:latin typeface="Times New Roman"/>
                <a:cs typeface="Times New Roman"/>
              </a:rPr>
              <a:t>mạnh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  phím quan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trọng</a:t>
            </a:r>
            <a:endParaRPr sz="2400">
              <a:latin typeface="Times New Roman"/>
              <a:cs typeface="Times New Roman"/>
            </a:endParaRPr>
          </a:p>
          <a:p>
            <a:pPr marL="469900" marR="614680" lvl="1">
              <a:lnSpc>
                <a:spcPts val="3170"/>
              </a:lnSpc>
              <a:spcBef>
                <a:spcPts val="114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công nghiệp: Hình dáng, kích thước phù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  Tại sao </a:t>
            </a:r>
            <a:r>
              <a:rPr sz="2400" spc="-5" dirty="0">
                <a:latin typeface="Times New Roman"/>
                <a:cs typeface="Times New Roman"/>
              </a:rPr>
              <a:t>phím </a:t>
            </a:r>
            <a:r>
              <a:rPr sz="2400" dirty="0">
                <a:latin typeface="Times New Roman"/>
                <a:cs typeface="Times New Roman"/>
              </a:rPr>
              <a:t>Play lại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nhỏ?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3240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6.2. Hướng dẫn TK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85050" cy="352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hướng người sử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ai là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Hiểu được nhiệm vụ của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Luật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Fitts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Kích thước của các điều khiển liên quan đến tầm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trọng của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nó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Kích thước điều khiển nhỏ rất khó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chọn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Cạnh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là quý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3240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6.2. Hướng dẫn TK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483475" cy="315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Bộ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nhớ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Sử dụng chia đoạn để đơn giản hóa trình diễn thông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Tối ưu hóa bộ nhớ làm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Sử dụng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màu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phụ thuộc </a:t>
            </a:r>
            <a:r>
              <a:rPr sz="2400" spc="-5" dirty="0">
                <a:latin typeface="Times New Roman"/>
                <a:cs typeface="Times New Roman"/>
              </a:rPr>
              <a:t>mạnh </a:t>
            </a:r>
            <a:r>
              <a:rPr sz="2400" dirty="0">
                <a:latin typeface="Times New Roman"/>
                <a:cs typeface="Times New Roman"/>
              </a:rPr>
              <a:t>vào việc phân biệt các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Tránh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đỏ trên chữ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xanh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Tránh chi tiết là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xanh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3240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6.2. Hướng dẫn TK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14720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Nguyên lý Norman về thao tác trực tiếp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Sự gợi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Ánh xạ tự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nhiên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Rõ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ràng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Phản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hồi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8023225" cy="419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Phù hợp với </a:t>
            </a:r>
            <a:r>
              <a:rPr sz="2800" dirty="0">
                <a:latin typeface="Times New Roman"/>
                <a:cs typeface="Times New Roman"/>
              </a:rPr>
              <a:t>thế giới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735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Phù </a:t>
            </a:r>
            <a:r>
              <a:rPr sz="2400" spc="-5" dirty="0">
                <a:latin typeface="Times New Roman"/>
                <a:cs typeface="Times New Roman"/>
              </a:rPr>
              <a:t>hợp </a:t>
            </a:r>
            <a:r>
              <a:rPr sz="2400" dirty="0">
                <a:latin typeface="Times New Roman"/>
                <a:cs typeface="Times New Roman"/>
              </a:rPr>
              <a:t>nhiều nhất với kinh nghiệm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thế giới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thực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Nhất quán và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chuẩn</a:t>
            </a:r>
            <a:endParaRPr sz="2800">
              <a:latin typeface="Times New Roman"/>
              <a:cs typeface="Times New Roman"/>
            </a:endParaRPr>
          </a:p>
          <a:p>
            <a:pPr marL="756285" marR="168910" lvl="1" indent="-286385">
              <a:lnSpc>
                <a:spcPts val="2590"/>
              </a:lnSpc>
              <a:spcBef>
                <a:spcPts val="63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 không bị bất ngờ với cách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lệnh và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giao  diện làm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5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Việc tương tự thì hành động theo cùng cách như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loại nhất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54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Nhất quán trong: Nhất quán ngay trong từng </a:t>
            </a:r>
            <a:r>
              <a:rPr sz="2000" spc="5" dirty="0">
                <a:latin typeface="Times New Roman"/>
                <a:cs typeface="Times New Roman"/>
              </a:rPr>
              <a:t>ứng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Nhất quán ngoài: Nhất quán giữa các ứng dụng trong cùng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flatform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Nhất quán ẩn dụ: Nhất quán trong việc chọn ẩn dụ trong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723640" cy="271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Trợ </a:t>
            </a:r>
            <a:r>
              <a:rPr sz="2800" dirty="0">
                <a:latin typeface="Times New Roman"/>
                <a:cs typeface="Times New Roman"/>
              </a:rPr>
              <a:t>giúp </a:t>
            </a:r>
            <a:r>
              <a:rPr sz="2800" spc="-5" dirty="0">
                <a:latin typeface="Times New Roman"/>
                <a:cs typeface="Times New Roman"/>
              </a:rPr>
              <a:t>và tài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liệu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Nhạy </a:t>
            </a:r>
            <a:r>
              <a:rPr sz="2400" dirty="0">
                <a:latin typeface="Times New Roman"/>
                <a:cs typeface="Times New Roman"/>
              </a:rPr>
              <a:t>ngữ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cảnh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Hướng </a:t>
            </a:r>
            <a:r>
              <a:rPr sz="2400" dirty="0">
                <a:latin typeface="Times New Roman"/>
                <a:cs typeface="Times New Roman"/>
              </a:rPr>
              <a:t>nhiệm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Cụ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Ngắn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gọn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Người sử dụng làm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405370" cy="397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Quan sát trạng thái hệ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thống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Thay đổi hình dạng con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chạy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highlight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thanh trạng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thái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Khuyến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cáo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Hành động &lt;0.1s, cảm giác xảy ra tức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thì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Hành động 0.1 – 1s, người sử dụng nhận ra hành động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nhưng  không </a:t>
            </a:r>
            <a:r>
              <a:rPr sz="2000" dirty="0">
                <a:latin typeface="Times New Roman"/>
                <a:cs typeface="Times New Roman"/>
              </a:rPr>
              <a:t>cần phản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hồi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Hành động 1 -5s, hiển thị con chạy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busy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Hành động &gt;5s, hiển thị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progressbar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4448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Mềm dẻo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hiệu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quả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2133600"/>
            <a:ext cx="450062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579620" cy="410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Quản lý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lỗi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Tránh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Lỗi </a:t>
            </a:r>
            <a:r>
              <a:rPr sz="2400" spc="-10" dirty="0">
                <a:latin typeface="Times New Roman"/>
                <a:cs typeface="Times New Roman"/>
              </a:rPr>
              <a:t>mô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tả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Lỗi thu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hút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Lỗi </a:t>
            </a:r>
            <a:r>
              <a:rPr sz="2400" spc="-5" dirty="0">
                <a:latin typeface="Times New Roman"/>
                <a:cs typeface="Times New Roman"/>
              </a:rPr>
              <a:t>phương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Thông báo lỗi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Chính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xác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Sử dụng ngôn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người sử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tính xây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dựng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Lịch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4329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dạng, </a:t>
            </a:r>
            <a:r>
              <a:rPr sz="2800" dirty="0">
                <a:latin typeface="Times New Roman"/>
                <a:cs typeface="Times New Roman"/>
              </a:rPr>
              <a:t>không hồi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tưởng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Giảm gánh nặng bộ </a:t>
            </a:r>
            <a:r>
              <a:rPr sz="2400" spc="-5" dirty="0">
                <a:latin typeface="Times New Roman"/>
                <a:cs typeface="Times New Roman"/>
              </a:rPr>
              <a:t>nhớ </a:t>
            </a:r>
            <a:r>
              <a:rPr sz="2400" dirty="0">
                <a:latin typeface="Times New Roman"/>
                <a:cs typeface="Times New Roman"/>
              </a:rPr>
              <a:t>của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Lựa </a:t>
            </a:r>
            <a:r>
              <a:rPr sz="2400" dirty="0">
                <a:latin typeface="Times New Roman"/>
                <a:cs typeface="Times New Roman"/>
              </a:rPr>
              <a:t>chọn thay cho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nhập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Dùng </a:t>
            </a:r>
            <a:r>
              <a:rPr sz="2400" spc="-5" dirty="0">
                <a:latin typeface="Times New Roman"/>
                <a:cs typeface="Times New Roman"/>
              </a:rPr>
              <a:t>menu </a:t>
            </a:r>
            <a:r>
              <a:rPr sz="2400" dirty="0">
                <a:latin typeface="Times New Roman"/>
                <a:cs typeface="Times New Roman"/>
              </a:rPr>
              <a:t>thay cho ngôn ngữ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lệnh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657600"/>
            <a:ext cx="6019800" cy="2803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229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4874895" cy="25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Gồm 4 thành phần chủ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yếu: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Môi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trường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người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Máy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tính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Quá </a:t>
            </a:r>
            <a:r>
              <a:rPr sz="2800" dirty="0">
                <a:latin typeface="Times New Roman"/>
                <a:cs typeface="Times New Roman"/>
              </a:rPr>
              <a:t>trình </a:t>
            </a:r>
            <a:r>
              <a:rPr sz="2800" spc="-5" dirty="0">
                <a:latin typeface="Times New Roman"/>
                <a:cs typeface="Times New Roman"/>
              </a:rPr>
              <a:t>phát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triển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827395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</a:t>
            </a:r>
            <a:r>
              <a:rPr sz="2800" spc="-15" dirty="0">
                <a:latin typeface="Times New Roman"/>
                <a:cs typeface="Times New Roman"/>
              </a:rPr>
              <a:t>mỹ </a:t>
            </a:r>
            <a:r>
              <a:rPr sz="2800" spc="-5" dirty="0">
                <a:latin typeface="Times New Roman"/>
                <a:cs typeface="Times New Roman"/>
              </a:rPr>
              <a:t>thuật và tối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thiểu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Loại bỏ </a:t>
            </a: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thứ </a:t>
            </a: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có lý do có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mặt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Không để trợ giúp quá dài ở cửa </a:t>
            </a:r>
            <a:r>
              <a:rPr sz="2400" spc="-5" dirty="0">
                <a:latin typeface="Times New Roman"/>
                <a:cs typeface="Times New Roman"/>
              </a:rPr>
              <a:t>sổ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Loại bỏ những đồ họa không liên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Loại ra các đặc trưng không cần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5700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</a:t>
            </a:r>
            <a:r>
              <a:rPr sz="2800" spc="-15" dirty="0">
                <a:latin typeface="Times New Roman"/>
                <a:cs typeface="Times New Roman"/>
              </a:rPr>
              <a:t>mỹ </a:t>
            </a:r>
            <a:r>
              <a:rPr sz="2800" spc="-5" dirty="0">
                <a:latin typeface="Times New Roman"/>
                <a:cs typeface="Times New Roman"/>
              </a:rPr>
              <a:t>thuật và tối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thiểu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438463"/>
            <a:ext cx="6248400" cy="413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271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6.3. Hướng dẫn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Nielsen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34289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Thiết kế </a:t>
            </a:r>
            <a:r>
              <a:rPr sz="2800" spc="-15" dirty="0">
                <a:latin typeface="Times New Roman"/>
                <a:cs typeface="Times New Roman"/>
              </a:rPr>
              <a:t>mỹ </a:t>
            </a:r>
            <a:r>
              <a:rPr sz="2800" spc="-5" dirty="0">
                <a:latin typeface="Times New Roman"/>
                <a:cs typeface="Times New Roman"/>
              </a:rPr>
              <a:t>thuật và tối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thiểu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Sử dụng ít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và chọn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phù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895473"/>
            <a:ext cx="7162800" cy="213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45363"/>
            <a:ext cx="806386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6.4. Các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quy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tắc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vàng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của</a:t>
            </a:r>
            <a:r>
              <a:rPr b="0" spc="-1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Shneiderman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8770"/>
            <a:ext cx="8016875" cy="426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4137"/>
              <a:buAutoNum type="arabicPeriod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Nhất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quán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ts val="3304"/>
              </a:lnSpc>
              <a:spcBef>
                <a:spcPts val="350"/>
              </a:spcBef>
              <a:buClr>
                <a:srgbClr val="666600"/>
              </a:buClr>
              <a:buSzPct val="74137"/>
              <a:buAutoNum type="arabicPeriod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Cho phép người dùng thường xuyên </a:t>
            </a:r>
            <a:r>
              <a:rPr sz="2900" spc="-5" dirty="0">
                <a:latin typeface="Times New Roman"/>
                <a:cs typeface="Times New Roman"/>
              </a:rPr>
              <a:t>sử </a:t>
            </a:r>
            <a:r>
              <a:rPr sz="2900" dirty="0">
                <a:latin typeface="Times New Roman"/>
                <a:cs typeface="Times New Roman"/>
              </a:rPr>
              <a:t>dụng</a:t>
            </a:r>
            <a:r>
              <a:rPr sz="2900" spc="-8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phím</a:t>
            </a:r>
            <a:endParaRPr sz="2900">
              <a:latin typeface="Times New Roman"/>
              <a:cs typeface="Times New Roman"/>
            </a:endParaRPr>
          </a:p>
          <a:p>
            <a:pPr marL="546100">
              <a:lnSpc>
                <a:spcPts val="3304"/>
              </a:lnSpc>
            </a:pPr>
            <a:r>
              <a:rPr sz="2900" dirty="0">
                <a:latin typeface="Times New Roman"/>
                <a:cs typeface="Times New Roman"/>
              </a:rPr>
              <a:t>tắt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45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Cung </a:t>
            </a:r>
            <a:r>
              <a:rPr sz="2900" spc="-5" dirty="0">
                <a:latin typeface="Times New Roman"/>
                <a:cs typeface="Times New Roman"/>
              </a:rPr>
              <a:t>cấp </a:t>
            </a:r>
            <a:r>
              <a:rPr sz="2900" dirty="0">
                <a:latin typeface="Times New Roman"/>
                <a:cs typeface="Times New Roman"/>
              </a:rPr>
              <a:t>thông </a:t>
            </a:r>
            <a:r>
              <a:rPr sz="2900" spc="-5" dirty="0">
                <a:latin typeface="Times New Roman"/>
                <a:cs typeface="Times New Roman"/>
              </a:rPr>
              <a:t>tin </a:t>
            </a:r>
            <a:r>
              <a:rPr sz="2900" dirty="0">
                <a:latin typeface="Times New Roman"/>
                <a:cs typeface="Times New Roman"/>
              </a:rPr>
              <a:t>phản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hồi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50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Thiết kế </a:t>
            </a:r>
            <a:r>
              <a:rPr sz="2900" spc="-5" dirty="0">
                <a:latin typeface="Times New Roman"/>
                <a:cs typeface="Times New Roman"/>
              </a:rPr>
              <a:t>các </a:t>
            </a:r>
            <a:r>
              <a:rPr sz="2900" dirty="0">
                <a:latin typeface="Times New Roman"/>
                <a:cs typeface="Times New Roman"/>
              </a:rPr>
              <a:t>hộp </a:t>
            </a:r>
            <a:r>
              <a:rPr sz="2900" spc="-5" dirty="0">
                <a:latin typeface="Times New Roman"/>
                <a:cs typeface="Times New Roman"/>
              </a:rPr>
              <a:t>thoại </a:t>
            </a:r>
            <a:r>
              <a:rPr sz="2900" dirty="0">
                <a:latin typeface="Times New Roman"/>
                <a:cs typeface="Times New Roman"/>
              </a:rPr>
              <a:t>khi kết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thúc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45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Đề phòng và xử </a:t>
            </a:r>
            <a:r>
              <a:rPr sz="2900" spc="-10" dirty="0">
                <a:latin typeface="Times New Roman"/>
                <a:cs typeface="Times New Roman"/>
              </a:rPr>
              <a:t>lý </a:t>
            </a:r>
            <a:r>
              <a:rPr sz="2900" spc="-5" dirty="0">
                <a:latin typeface="Times New Roman"/>
                <a:cs typeface="Times New Roman"/>
              </a:rPr>
              <a:t>lỗi </a:t>
            </a:r>
            <a:r>
              <a:rPr sz="2900" dirty="0">
                <a:latin typeface="Times New Roman"/>
                <a:cs typeface="Times New Roman"/>
              </a:rPr>
              <a:t>đơn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giản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45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Cho phép dễ dàng thực </a:t>
            </a:r>
            <a:r>
              <a:rPr sz="2900" spc="-5" dirty="0">
                <a:latin typeface="Times New Roman"/>
                <a:cs typeface="Times New Roman"/>
              </a:rPr>
              <a:t>hiện </a:t>
            </a:r>
            <a:r>
              <a:rPr sz="2900" dirty="0">
                <a:latin typeface="Times New Roman"/>
                <a:cs typeface="Times New Roman"/>
              </a:rPr>
              <a:t>hành động </a:t>
            </a:r>
            <a:r>
              <a:rPr sz="2900" spc="-5" dirty="0">
                <a:latin typeface="Times New Roman"/>
                <a:cs typeface="Times New Roman"/>
              </a:rPr>
              <a:t>trở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về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50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Người sử dụng </a:t>
            </a:r>
            <a:r>
              <a:rPr sz="2900" spc="-5" dirty="0">
                <a:latin typeface="Times New Roman"/>
                <a:cs typeface="Times New Roman"/>
              </a:rPr>
              <a:t>làm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chủ</a:t>
            </a: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345"/>
              </a:spcBef>
              <a:buClr>
                <a:srgbClr val="666600"/>
              </a:buClr>
              <a:buSzPct val="74137"/>
              <a:buAutoNum type="arabicPeriod" startAt="3"/>
              <a:tabLst>
                <a:tab pos="546100" algn="l"/>
                <a:tab pos="546735" algn="l"/>
              </a:tabLst>
            </a:pPr>
            <a:r>
              <a:rPr sz="2900" dirty="0">
                <a:latin typeface="Times New Roman"/>
                <a:cs typeface="Times New Roman"/>
              </a:rPr>
              <a:t>Giảm </a:t>
            </a:r>
            <a:r>
              <a:rPr sz="2900" spc="-5" dirty="0">
                <a:latin typeface="Times New Roman"/>
                <a:cs typeface="Times New Roman"/>
              </a:rPr>
              <a:t>thiểu tải </a:t>
            </a:r>
            <a:r>
              <a:rPr sz="2900" dirty="0">
                <a:latin typeface="Times New Roman"/>
                <a:cs typeface="Times New Roman"/>
              </a:rPr>
              <a:t>bộ nhớ ngắn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hạn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5" dirty="0">
                <a:latin typeface="Times New Roman"/>
                <a:cs typeface="Times New Roman"/>
              </a:rPr>
              <a:t>CHƯƠNG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7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sz="5400" b="1" dirty="0">
                <a:latin typeface="Times New Roman"/>
                <a:cs typeface="Times New Roman"/>
              </a:rPr>
              <a:t>MÔ </a:t>
            </a:r>
            <a:r>
              <a:rPr sz="5400" b="1" spc="-5" dirty="0">
                <a:latin typeface="Times New Roman"/>
                <a:cs typeface="Times New Roman"/>
              </a:rPr>
              <a:t>HÌNH </a:t>
            </a:r>
            <a:r>
              <a:rPr sz="5400" b="1" dirty="0">
                <a:latin typeface="Times New Roman"/>
                <a:cs typeface="Times New Roman"/>
              </a:rPr>
              <a:t>VÀO</a:t>
            </a:r>
            <a:r>
              <a:rPr sz="5400" b="1" spc="-70" dirty="0">
                <a:latin typeface="Times New Roman"/>
                <a:cs typeface="Times New Roman"/>
              </a:rPr>
              <a:t> </a:t>
            </a:r>
            <a:r>
              <a:rPr sz="5400" b="1" spc="-5" dirty="0">
                <a:latin typeface="Times New Roman"/>
                <a:cs typeface="Times New Roman"/>
              </a:rPr>
              <a:t>RA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085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10" dirty="0">
                <a:latin typeface="Times New Roman"/>
                <a:cs typeface="Times New Roman"/>
              </a:rPr>
              <a:t>điệp </a:t>
            </a:r>
            <a:r>
              <a:rPr sz="2800" spc="-5" dirty="0">
                <a:latin typeface="Times New Roman"/>
                <a:cs typeface="Times New Roman"/>
              </a:rPr>
              <a:t>xuất </a:t>
            </a:r>
            <a:r>
              <a:rPr sz="2800" spc="-10" dirty="0">
                <a:latin typeface="Times New Roman"/>
                <a:cs typeface="Times New Roman"/>
              </a:rPr>
              <a:t>hiện </a:t>
            </a:r>
            <a:r>
              <a:rPr sz="2800" dirty="0">
                <a:latin typeface="Times New Roman"/>
                <a:cs typeface="Times New Roman"/>
              </a:rPr>
              <a:t>khi hủy nội </a:t>
            </a:r>
            <a:r>
              <a:rPr sz="2800" spc="-5" dirty="0">
                <a:latin typeface="Times New Roman"/>
                <a:cs typeface="Times New Roman"/>
              </a:rPr>
              <a:t>dung của </a:t>
            </a:r>
            <a:r>
              <a:rPr sz="2800" dirty="0">
                <a:latin typeface="Times New Roman"/>
                <a:cs typeface="Times New Roman"/>
              </a:rPr>
              <a:t>IE  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cache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trong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Windows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048000"/>
            <a:ext cx="6477000" cy="195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085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10" dirty="0">
                <a:latin typeface="Times New Roman"/>
                <a:cs typeface="Times New Roman"/>
              </a:rPr>
              <a:t>điệp </a:t>
            </a:r>
            <a:r>
              <a:rPr sz="2800" spc="-5" dirty="0">
                <a:latin typeface="Times New Roman"/>
                <a:cs typeface="Times New Roman"/>
              </a:rPr>
              <a:t>xuất </a:t>
            </a:r>
            <a:r>
              <a:rPr sz="2800" spc="-10" dirty="0">
                <a:latin typeface="Times New Roman"/>
                <a:cs typeface="Times New Roman"/>
              </a:rPr>
              <a:t>hiện </a:t>
            </a:r>
            <a:r>
              <a:rPr sz="2800" dirty="0">
                <a:latin typeface="Times New Roman"/>
                <a:cs typeface="Times New Roman"/>
              </a:rPr>
              <a:t>khi hủy nội </a:t>
            </a:r>
            <a:r>
              <a:rPr sz="2800" spc="-5" dirty="0">
                <a:latin typeface="Times New Roman"/>
                <a:cs typeface="Times New Roman"/>
              </a:rPr>
              <a:t>dung của </a:t>
            </a:r>
            <a:r>
              <a:rPr sz="2800" dirty="0">
                <a:latin typeface="Times New Roman"/>
                <a:cs typeface="Times New Roman"/>
              </a:rPr>
              <a:t>IE  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cache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trong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Windows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667000"/>
            <a:ext cx="7772400" cy="280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1748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IBM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Eclipse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209800"/>
            <a:ext cx="5715000" cy="438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861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ra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10" dirty="0"/>
              <a:t>Các </a:t>
            </a:r>
            <a:r>
              <a:rPr spc="-5" dirty="0"/>
              <a:t>thành phần</a:t>
            </a:r>
            <a:r>
              <a:rPr spc="-15" dirty="0"/>
              <a:t> </a:t>
            </a:r>
            <a:r>
              <a:rPr spc="-5" dirty="0"/>
              <a:t>(components)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Đối </a:t>
            </a:r>
            <a:r>
              <a:rPr sz="2400" dirty="0">
                <a:latin typeface="Times New Roman"/>
                <a:cs typeface="Times New Roman"/>
              </a:rPr>
              <a:t>tượng </a:t>
            </a:r>
            <a:r>
              <a:rPr sz="2400" spc="5" dirty="0">
                <a:latin typeface="Times New Roman"/>
                <a:cs typeface="Times New Roman"/>
              </a:rPr>
              <a:t>đồ </a:t>
            </a:r>
            <a:r>
              <a:rPr sz="2400" spc="-5" dirty="0">
                <a:latin typeface="Times New Roman"/>
                <a:cs typeface="Times New Roman"/>
              </a:rPr>
              <a:t>họa </a:t>
            </a:r>
            <a:r>
              <a:rPr sz="2400" dirty="0">
                <a:latin typeface="Times New Roman"/>
                <a:cs typeface="Times New Roman"/>
              </a:rPr>
              <a:t>sắp xếp theo hình cây, có </a:t>
            </a:r>
            <a:r>
              <a:rPr sz="2400" spc="-5" dirty="0">
                <a:latin typeface="Times New Roman"/>
                <a:cs typeface="Times New Roman"/>
              </a:rPr>
              <a:t>khả </a:t>
            </a:r>
            <a:r>
              <a:rPr sz="2400" dirty="0">
                <a:latin typeface="Times New Roman"/>
                <a:cs typeface="Times New Roman"/>
              </a:rPr>
              <a:t>năng tự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vẽ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lại</a:t>
            </a:r>
            <a:endParaRPr sz="2400"/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Nét</a:t>
            </a:r>
            <a:r>
              <a:rPr spc="-95" dirty="0"/>
              <a:t> </a:t>
            </a:r>
            <a:r>
              <a:rPr dirty="0"/>
              <a:t>(strokes)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Vẽ đầu ra bằng cách gọi các hàm vẽ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cao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drawLine,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drawRectangle, </a:t>
            </a:r>
            <a:r>
              <a:rPr sz="2400" spc="-5" dirty="0"/>
              <a:t>drawArc, </a:t>
            </a:r>
            <a:r>
              <a:rPr sz="2400" dirty="0"/>
              <a:t>và</a:t>
            </a:r>
            <a:r>
              <a:rPr sz="2400" spc="-95" dirty="0"/>
              <a:t> </a:t>
            </a:r>
            <a:r>
              <a:rPr sz="2400" dirty="0"/>
              <a:t>drawText</a:t>
            </a:r>
            <a:endParaRPr sz="2400"/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dirty="0"/>
              <a:t>Pixel</a:t>
            </a: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Xem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như </a:t>
            </a:r>
            <a:r>
              <a:rPr sz="2400" spc="-5" dirty="0">
                <a:latin typeface="Times New Roman"/>
                <a:cs typeface="Times New Roman"/>
              </a:rPr>
              <a:t>mảng 2D </a:t>
            </a: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điểm </a:t>
            </a:r>
            <a:r>
              <a:rPr sz="2400" dirty="0">
                <a:latin typeface="Times New Roman"/>
                <a:cs typeface="Times New Roman"/>
              </a:rPr>
              <a:t>ảnh và </a:t>
            </a:r>
            <a:r>
              <a:rPr sz="2400" spc="5" dirty="0">
                <a:latin typeface="Times New Roman"/>
                <a:cs typeface="Times New Roman"/>
              </a:rPr>
              <a:t>vẽ </a:t>
            </a:r>
            <a:r>
              <a:rPr sz="2400" dirty="0">
                <a:latin typeface="Times New Roman"/>
                <a:cs typeface="Times New Roman"/>
              </a:rPr>
              <a:t>trực </a:t>
            </a:r>
            <a:r>
              <a:rPr sz="2400" spc="-5" dirty="0">
                <a:latin typeface="Times New Roman"/>
                <a:cs typeface="Times New Roman"/>
              </a:rPr>
              <a:t>tiếp  </a:t>
            </a:r>
            <a:r>
              <a:rPr sz="2400" dirty="0">
                <a:latin typeface="Times New Roman"/>
                <a:cs typeface="Times New Roman"/>
              </a:rPr>
              <a:t>từng điểm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ảnh.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239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5826" y="1600200"/>
            <a:ext cx="5830824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861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ra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997"/>
            <a:ext cx="8072755" cy="1724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</a:pPr>
            <a:r>
              <a:rPr sz="2800" spc="-10" dirty="0">
                <a:latin typeface="Wingdings"/>
                <a:cs typeface="Wingdings"/>
              </a:rPr>
              <a:t>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ứng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10" dirty="0">
                <a:latin typeface="Times New Roman"/>
                <a:cs typeface="Times New Roman"/>
              </a:rPr>
              <a:t>GUI </a:t>
            </a:r>
            <a:r>
              <a:rPr sz="2800" spc="-5" dirty="0">
                <a:latin typeface="Times New Roman"/>
                <a:cs typeface="Times New Roman"/>
              </a:rPr>
              <a:t>hiện </a:t>
            </a:r>
            <a:r>
              <a:rPr sz="2800" spc="-10" dirty="0">
                <a:latin typeface="Times New Roman"/>
                <a:cs typeface="Times New Roman"/>
              </a:rPr>
              <a:t>đại đều </a:t>
            </a:r>
            <a:r>
              <a:rPr sz="2800" spc="-5" dirty="0">
                <a:latin typeface="Times New Roman"/>
                <a:cs typeface="Times New Roman"/>
              </a:rPr>
              <a:t>sử dụng </a:t>
            </a:r>
            <a:r>
              <a:rPr sz="2800" spc="-10" dirty="0">
                <a:latin typeface="Times New Roman"/>
                <a:cs typeface="Times New Roman"/>
              </a:rPr>
              <a:t>cả </a:t>
            </a:r>
            <a:r>
              <a:rPr sz="2800" spc="-5" dirty="0">
                <a:latin typeface="Times New Roman"/>
                <a:cs typeface="Times New Roman"/>
              </a:rPr>
              <a:t>3 </a:t>
            </a:r>
            <a:r>
              <a:rPr sz="2800" spc="-10" dirty="0">
                <a:latin typeface="Times New Roman"/>
                <a:cs typeface="Times New Roman"/>
              </a:rPr>
              <a:t>mô </a:t>
            </a:r>
            <a:r>
              <a:rPr sz="2800" spc="-5" dirty="0">
                <a:latin typeface="Times New Roman"/>
                <a:cs typeface="Times New Roman"/>
              </a:rPr>
              <a:t>hình  trên: </a:t>
            </a:r>
            <a:r>
              <a:rPr sz="2800" spc="-10" dirty="0">
                <a:latin typeface="Times New Roman"/>
                <a:cs typeface="Times New Roman"/>
              </a:rPr>
              <a:t>HTML </a:t>
            </a:r>
            <a:r>
              <a:rPr sz="2800" dirty="0">
                <a:latin typeface="Times New Roman"/>
                <a:cs typeface="Times New Roman"/>
              </a:rPr>
              <a:t>(component); </a:t>
            </a:r>
            <a:r>
              <a:rPr sz="2800" spc="-10" dirty="0">
                <a:latin typeface="Times New Roman"/>
                <a:cs typeface="Times New Roman"/>
              </a:rPr>
              <a:t>máy </a:t>
            </a:r>
            <a:r>
              <a:rPr sz="2800" spc="-5" dirty="0">
                <a:latin typeface="Times New Roman"/>
                <a:cs typeface="Times New Roman"/>
              </a:rPr>
              <a:t>in laser Postscript  </a:t>
            </a:r>
            <a:r>
              <a:rPr sz="2800" dirty="0">
                <a:latin typeface="Times New Roman"/>
                <a:cs typeface="Times New Roman"/>
              </a:rPr>
              <a:t>(stroke </a:t>
            </a:r>
            <a:r>
              <a:rPr sz="2800" spc="-5" dirty="0">
                <a:latin typeface="Times New Roman"/>
                <a:cs typeface="Times New Roman"/>
              </a:rPr>
              <a:t>input, pixel </a:t>
            </a:r>
            <a:r>
              <a:rPr sz="2800" dirty="0">
                <a:latin typeface="Times New Roman"/>
                <a:cs typeface="Times New Roman"/>
              </a:rPr>
              <a:t>output); </a:t>
            </a:r>
            <a:r>
              <a:rPr sz="2800" spc="-5" dirty="0">
                <a:latin typeface="Times New Roman"/>
                <a:cs typeface="Times New Roman"/>
              </a:rPr>
              <a:t>plotter (stroke </a:t>
            </a:r>
            <a:r>
              <a:rPr sz="2800" dirty="0">
                <a:latin typeface="Times New Roman"/>
                <a:cs typeface="Times New Roman"/>
              </a:rPr>
              <a:t>input </a:t>
            </a:r>
            <a:r>
              <a:rPr sz="2800" spc="-10" dirty="0">
                <a:latin typeface="Times New Roman"/>
                <a:cs typeface="Times New Roman"/>
              </a:rPr>
              <a:t>and  </a:t>
            </a:r>
            <a:r>
              <a:rPr sz="2800" dirty="0">
                <a:latin typeface="Times New Roman"/>
                <a:cs typeface="Times New Roman"/>
              </a:rPr>
              <a:t>output); </a:t>
            </a:r>
            <a:r>
              <a:rPr sz="2800" spc="-5" dirty="0">
                <a:latin typeface="Times New Roman"/>
                <a:cs typeface="Times New Roman"/>
              </a:rPr>
              <a:t>PDF </a:t>
            </a:r>
            <a:r>
              <a:rPr sz="2800" dirty="0">
                <a:latin typeface="Times New Roman"/>
                <a:cs typeface="Times New Roman"/>
              </a:rPr>
              <a:t>(stroke); </a:t>
            </a:r>
            <a:r>
              <a:rPr sz="2800" spc="-10" dirty="0">
                <a:latin typeface="Times New Roman"/>
                <a:cs typeface="Times New Roman"/>
              </a:rPr>
              <a:t>LCD </a:t>
            </a:r>
            <a:r>
              <a:rPr sz="2800" spc="-5" dirty="0">
                <a:latin typeface="Times New Roman"/>
                <a:cs typeface="Times New Roman"/>
              </a:rPr>
              <a:t>panel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(pixel).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473"/>
            <a:ext cx="116840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362200"/>
            <a:ext cx="86868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820165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Phong cách tương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tác-Metaphor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820165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Phong cách tương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tác-Metaphor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76515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Phong </a:t>
            </a:r>
            <a:r>
              <a:rPr sz="2800" spc="-10" dirty="0">
                <a:latin typeface="Times New Roman"/>
                <a:cs typeface="Times New Roman"/>
              </a:rPr>
              <a:t>cách </a:t>
            </a:r>
            <a:r>
              <a:rPr sz="2800" spc="-5" dirty="0">
                <a:latin typeface="Times New Roman"/>
                <a:cs typeface="Times New Roman"/>
              </a:rPr>
              <a:t>tương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tác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Ngôn </a:t>
            </a:r>
            <a:r>
              <a:rPr sz="2400" dirty="0">
                <a:latin typeface="Times New Roman"/>
                <a:cs typeface="Times New Roman"/>
              </a:rPr>
              <a:t>ngữ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lệnh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Trước đây là </a:t>
            </a:r>
            <a:r>
              <a:rPr sz="2000" spc="5" dirty="0">
                <a:latin typeface="Times New Roman"/>
                <a:cs typeface="Times New Roman"/>
              </a:rPr>
              <a:t>ngôn ngữ </a:t>
            </a:r>
            <a:r>
              <a:rPr sz="2000" dirty="0">
                <a:latin typeface="Times New Roman"/>
                <a:cs typeface="Times New Roman"/>
              </a:rPr>
              <a:t>điều khiển công việc, tham gia vào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dòng  </a:t>
            </a:r>
            <a:r>
              <a:rPr sz="2000" spc="-5" dirty="0">
                <a:latin typeface="Times New Roman"/>
                <a:cs typeface="Times New Roman"/>
              </a:rPr>
              <a:t>lệnh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Ngày nay được </a:t>
            </a:r>
            <a:r>
              <a:rPr sz="2000" spc="5" dirty="0">
                <a:latin typeface="Times New Roman"/>
                <a:cs typeface="Times New Roman"/>
              </a:rPr>
              <a:t>nhúng </a:t>
            </a:r>
            <a:r>
              <a:rPr sz="2000" dirty="0">
                <a:latin typeface="Times New Roman"/>
                <a:cs typeface="Times New Roman"/>
              </a:rPr>
              <a:t>vào </a:t>
            </a:r>
            <a:r>
              <a:rPr sz="2000" spc="5" dirty="0">
                <a:latin typeface="Times New Roman"/>
                <a:cs typeface="Times New Roman"/>
              </a:rPr>
              <a:t>phong </a:t>
            </a:r>
            <a:r>
              <a:rPr sz="2000" dirty="0">
                <a:latin typeface="Times New Roman"/>
                <a:cs typeface="Times New Roman"/>
              </a:rPr>
              <a:t>cách tương </a:t>
            </a:r>
            <a:r>
              <a:rPr sz="2000" spc="-5" dirty="0">
                <a:latin typeface="Times New Roman"/>
                <a:cs typeface="Times New Roman"/>
              </a:rPr>
              <a:t>tác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Khi thiết kế cần chú ý thiết kế cú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pháp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Thực </a:t>
            </a:r>
            <a:r>
              <a:rPr sz="2400" dirty="0">
                <a:latin typeface="Times New Roman"/>
                <a:cs typeface="Times New Roman"/>
              </a:rPr>
              <a:t>đơn và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Trình diễn dãy thực đơn hay form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người sử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Được </a:t>
            </a:r>
            <a:r>
              <a:rPr sz="2000" spc="5" dirty="0">
                <a:latin typeface="Times New Roman"/>
                <a:cs typeface="Times New Roman"/>
              </a:rPr>
              <a:t>nhúng </a:t>
            </a:r>
            <a:r>
              <a:rPr sz="2000" dirty="0">
                <a:latin typeface="Times New Roman"/>
                <a:cs typeface="Times New Roman"/>
              </a:rPr>
              <a:t>vào </a:t>
            </a:r>
            <a:r>
              <a:rPr sz="2000" spc="5" dirty="0">
                <a:latin typeface="Times New Roman"/>
                <a:cs typeface="Times New Roman"/>
              </a:rPr>
              <a:t>phong </a:t>
            </a:r>
            <a:r>
              <a:rPr sz="2000" dirty="0">
                <a:latin typeface="Times New Roman"/>
                <a:cs typeface="Times New Roman"/>
              </a:rPr>
              <a:t>cách tương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khác (hộp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thoại)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Vấn đề quan trọng là thiết kế </a:t>
            </a:r>
            <a:r>
              <a:rPr sz="2000" spc="-5" dirty="0">
                <a:latin typeface="Times New Roman"/>
                <a:cs typeface="Times New Roman"/>
              </a:rPr>
              <a:t>cấu </a:t>
            </a:r>
            <a:r>
              <a:rPr sz="2000" dirty="0">
                <a:latin typeface="Times New Roman"/>
                <a:cs typeface="Times New Roman"/>
              </a:rPr>
              <a:t>trúc đường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dẫn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4022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Google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209736"/>
            <a:ext cx="6934200" cy="372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8218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Ví </a:t>
            </a:r>
            <a:r>
              <a:rPr sz="2800" dirty="0">
                <a:latin typeface="Times New Roman"/>
                <a:cs typeface="Times New Roman"/>
              </a:rPr>
              <a:t>dụ: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Google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Ưu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điểm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Thiết kế đẹp và </a:t>
            </a:r>
            <a:r>
              <a:rPr sz="2000" spc="-5" dirty="0">
                <a:latin typeface="Times New Roman"/>
                <a:cs typeface="Times New Roman"/>
              </a:rPr>
              <a:t>tối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thiểu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Đặc trưng và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kết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cần thiết bị loại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bỏ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Nạp </a:t>
            </a:r>
            <a:r>
              <a:rPr sz="2000" spc="5" dirty="0">
                <a:latin typeface="Times New Roman"/>
                <a:cs typeface="Times New Roman"/>
              </a:rPr>
              <a:t>xuống </a:t>
            </a:r>
            <a:r>
              <a:rPr sz="2000" dirty="0">
                <a:latin typeface="Times New Roman"/>
                <a:cs typeface="Times New Roman"/>
              </a:rPr>
              <a:t>nhanh và dễ sử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Hạn chế: </a:t>
            </a:r>
            <a:r>
              <a:rPr sz="2400" spc="-5" dirty="0">
                <a:latin typeface="Times New Roman"/>
                <a:cs typeface="Times New Roman"/>
              </a:rPr>
              <a:t>Với </a:t>
            </a:r>
            <a:r>
              <a:rPr sz="2400" dirty="0">
                <a:latin typeface="Times New Roman"/>
                <a:cs typeface="Times New Roman"/>
              </a:rPr>
              <a:t>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lần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đầu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Google </a:t>
            </a:r>
            <a:r>
              <a:rPr sz="2000" dirty="0">
                <a:latin typeface="Times New Roman"/>
                <a:cs typeface="Times New Roman"/>
              </a:rPr>
              <a:t>thực sự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gì?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Phải gõ gì vào </a:t>
            </a:r>
            <a:r>
              <a:rPr sz="2000" spc="5" dirty="0">
                <a:latin typeface="Times New Roman"/>
                <a:cs typeface="Times New Roman"/>
              </a:rPr>
              <a:t>hộp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Text?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Cụm từ “Google Search”, “I’m Feeling Lucky” có nghĩa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gì?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Trợ giúp ở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đâu?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23859" cy="419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Sử dụng sự kiện </a:t>
            </a:r>
            <a:r>
              <a:rPr sz="2800" spc="-1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việc vào dữ liệu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trước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đây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Hiển </a:t>
            </a:r>
            <a:r>
              <a:rPr sz="2000" spc="-5" dirty="0">
                <a:latin typeface="Times New Roman"/>
                <a:cs typeface="Times New Roman"/>
              </a:rPr>
              <a:t>thị </a:t>
            </a:r>
            <a:r>
              <a:rPr sz="2000" dirty="0">
                <a:latin typeface="Times New Roman"/>
                <a:cs typeface="Times New Roman"/>
              </a:rPr>
              <a:t>dấu nhắc chờ người sử dụng nhập vào câu trả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lời</a:t>
            </a:r>
            <a:endParaRPr sz="2000">
              <a:latin typeface="Times New Roman"/>
              <a:cs typeface="Times New Roman"/>
            </a:endParaRPr>
          </a:p>
          <a:p>
            <a:pPr marL="1155700" marR="508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Hệ thống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chủ hoàn toàn đối thoại,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chủ trình tự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input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  output xảy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ngày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nay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sử dụng chủ động và </a:t>
            </a:r>
            <a:r>
              <a:rPr sz="2000" spc="-5" dirty="0">
                <a:latin typeface="Times New Roman"/>
                <a:cs typeface="Times New Roman"/>
              </a:rPr>
              <a:t>tự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Tự do nhấn chuột </a:t>
            </a:r>
            <a:r>
              <a:rPr sz="2000" spc="-5" dirty="0">
                <a:latin typeface="Times New Roman"/>
                <a:cs typeface="Times New Roman"/>
              </a:rPr>
              <a:t>tại </a:t>
            </a:r>
            <a:r>
              <a:rPr sz="2000" dirty="0">
                <a:latin typeface="Times New Roman"/>
                <a:cs typeface="Times New Roman"/>
              </a:rPr>
              <a:t>bất kỳ đâu trên giao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diện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Kích hoạt </a:t>
            </a:r>
            <a:r>
              <a:rPr sz="2000" spc="-5" dirty="0">
                <a:latin typeface="Times New Roman"/>
                <a:cs typeface="Times New Roman"/>
              </a:rPr>
              <a:t>lệnh </a:t>
            </a:r>
            <a:r>
              <a:rPr sz="2000" dirty="0">
                <a:latin typeface="Times New Roman"/>
                <a:cs typeface="Times New Roman"/>
              </a:rPr>
              <a:t>bất kỳ nếu nó sẵn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sàng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Tương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với bất kỳ </a:t>
            </a:r>
            <a:r>
              <a:rPr sz="2000" spc="5" dirty="0">
                <a:latin typeface="Times New Roman"/>
                <a:cs typeface="Times New Roman"/>
              </a:rPr>
              <a:t>khung </a:t>
            </a:r>
            <a:r>
              <a:rPr sz="2000" dirty="0">
                <a:latin typeface="Times New Roman"/>
                <a:cs typeface="Times New Roman"/>
              </a:rPr>
              <a:t>nhìn nào nếu nhìn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thấy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5" dirty="0">
                <a:latin typeface="Times New Roman"/>
                <a:cs typeface="Times New Roman"/>
              </a:rPr>
              <a:t>Đối </a:t>
            </a:r>
            <a:r>
              <a:rPr sz="2000" dirty="0">
                <a:latin typeface="Times New Roman"/>
                <a:cs typeface="Times New Roman"/>
              </a:rPr>
              <a:t>thoại nghiêng </a:t>
            </a:r>
            <a:r>
              <a:rPr sz="2000" spc="-5" dirty="0">
                <a:latin typeface="Times New Roman"/>
                <a:cs typeface="Times New Roman"/>
              </a:rPr>
              <a:t>mạnh </a:t>
            </a:r>
            <a:r>
              <a:rPr sz="2000" dirty="0">
                <a:latin typeface="Times New Roman"/>
                <a:cs typeface="Times New Roman"/>
              </a:rPr>
              <a:t>về phía người sử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15834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sự kiện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Sự kiện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thô(raw)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Xuất phát từ trình điều khiển thiết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bị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Di chuột, nhấn, </a:t>
            </a:r>
            <a:r>
              <a:rPr sz="2000" spc="5" dirty="0">
                <a:latin typeface="Times New Roman"/>
                <a:cs typeface="Times New Roman"/>
              </a:rPr>
              <a:t>nhả </a:t>
            </a:r>
            <a:r>
              <a:rPr sz="2000" dirty="0">
                <a:latin typeface="Times New Roman"/>
                <a:cs typeface="Times New Roman"/>
              </a:rPr>
              <a:t>phím chuột, bàn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phím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Nếu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hỗ trợ các </a:t>
            </a:r>
            <a:r>
              <a:rPr sz="2000" spc="-5" dirty="0">
                <a:latin typeface="Times New Roman"/>
                <a:cs typeface="Times New Roman"/>
              </a:rPr>
              <a:t>yếu </a:t>
            </a:r>
            <a:r>
              <a:rPr sz="2000" dirty="0">
                <a:latin typeface="Times New Roman"/>
                <a:cs typeface="Times New Roman"/>
              </a:rPr>
              <a:t>tố này thì là thiết kế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tồi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chuyển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đổi(translated)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Chuyển sự kiện thô ở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thấp thành sự kiện ở </a:t>
            </a:r>
            <a:r>
              <a:rPr sz="2000" spc="-10" dirty="0">
                <a:latin typeface="Times New Roman"/>
                <a:cs typeface="Times New Roman"/>
              </a:rPr>
              <a:t>mức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cao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Sự kiện nhấn, </a:t>
            </a:r>
            <a:r>
              <a:rPr sz="2000" spc="5" dirty="0">
                <a:latin typeface="Times New Roman"/>
                <a:cs typeface="Times New Roman"/>
              </a:rPr>
              <a:t>nhả </a:t>
            </a:r>
            <a:r>
              <a:rPr sz="2000" spc="-5" dirty="0">
                <a:latin typeface="Times New Roman"/>
                <a:cs typeface="Times New Roman"/>
              </a:rPr>
              <a:t>phím, </a:t>
            </a:r>
            <a:r>
              <a:rPr sz="2000" dirty="0">
                <a:latin typeface="Times New Roman"/>
                <a:cs typeface="Times New Roman"/>
              </a:rPr>
              <a:t>chuột đã chuyển thành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Keypressed,  KeyDown, KeyUp, </a:t>
            </a:r>
            <a:r>
              <a:rPr sz="2000" spc="-5" dirty="0">
                <a:latin typeface="Times New Roman"/>
                <a:cs typeface="Times New Roman"/>
              </a:rPr>
              <a:t>Click, </a:t>
            </a:r>
            <a:r>
              <a:rPr sz="2000" dirty="0">
                <a:latin typeface="Times New Roman"/>
                <a:cs typeface="Times New Roman"/>
              </a:rPr>
              <a:t>MouseDown,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MouseUp,…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Tăng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spc="-10" dirty="0">
                <a:latin typeface="Times New Roman"/>
                <a:cs typeface="Times New Roman"/>
              </a:rPr>
              <a:t>mềm </a:t>
            </a:r>
            <a:r>
              <a:rPr sz="2000" dirty="0">
                <a:latin typeface="Times New Roman"/>
                <a:cs typeface="Times New Roman"/>
              </a:rPr>
              <a:t>dẻo cho </a:t>
            </a:r>
            <a:r>
              <a:rPr sz="2000" spc="-5" dirty="0">
                <a:latin typeface="Times New Roman"/>
                <a:cs typeface="Times New Roman"/>
              </a:rPr>
              <a:t>lập trình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viên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06665" cy="30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chất của sự kiện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Vị trí con chạy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chuột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Trạng thái của phím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chuột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vào bao gồm trạng thái phím bổ sung Shift,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Control,…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Thời điểm nhận dữ liệu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vào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được lưu trữ trong hàng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đợi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58150" cy="410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Hàng đợi sự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kiện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Đầu </a:t>
            </a:r>
            <a:r>
              <a:rPr sz="2400" spc="-5" dirty="0">
                <a:latin typeface="Times New Roman"/>
                <a:cs typeface="Times New Roman"/>
              </a:rPr>
              <a:t>vào </a:t>
            </a:r>
            <a:r>
              <a:rPr sz="2400" dirty="0">
                <a:latin typeface="Times New Roman"/>
                <a:cs typeface="Times New Roman"/>
              </a:rPr>
              <a:t>từ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dụng </a:t>
            </a:r>
            <a:r>
              <a:rPr sz="2400" spc="-5" dirty="0">
                <a:latin typeface="Times New Roman"/>
                <a:cs typeface="Times New Roman"/>
              </a:rPr>
              <a:t>thường </a:t>
            </a:r>
            <a:r>
              <a:rPr sz="2400" dirty="0">
                <a:latin typeface="Times New Roman"/>
                <a:cs typeface="Times New Roman"/>
              </a:rPr>
              <a:t>xuất hiện đột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ngột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Hàng đợi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cung cấp vùng đệm giữa 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 và ứng dụng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dụng không phải xử lý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ngay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khi  nó xuất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sườn như nhấn, nhả phím không thay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đổi</a:t>
            </a:r>
            <a:endParaRPr sz="2400">
              <a:latin typeface="Times New Roman"/>
              <a:cs typeface="Times New Roman"/>
            </a:endParaRPr>
          </a:p>
          <a:p>
            <a:pPr marL="756285" marR="47307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tả trạng thái liên tục có thể kết hợp thành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sự  </a:t>
            </a:r>
            <a:r>
              <a:rPr sz="2400" dirty="0">
                <a:latin typeface="Times New Roman"/>
                <a:cs typeface="Times New Roman"/>
              </a:rPr>
              <a:t>kiện đơn với trạng thái cuối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cùng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Ví dụ: Di chuyển hình đồ họa lớn trên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hình, vẽ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đường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bất kỳ bằng di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chuột.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73670" cy="249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Vòng lặp sự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kiện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Đọc </a:t>
            </a:r>
            <a:r>
              <a:rPr sz="2400" dirty="0">
                <a:latin typeface="Times New Roman"/>
                <a:cs typeface="Times New Roman"/>
              </a:rPr>
              <a:t>các sự kiện trong hàng đợi, phân phát chúng đến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thành phần phần </a:t>
            </a:r>
            <a:r>
              <a:rPr sz="2400" spc="-10" dirty="0">
                <a:latin typeface="Times New Roman"/>
                <a:cs typeface="Times New Roman"/>
              </a:rPr>
              <a:t>mềm </a:t>
            </a:r>
            <a:r>
              <a:rPr sz="2400" dirty="0">
                <a:latin typeface="Times New Roman"/>
                <a:cs typeface="Times New Roman"/>
              </a:rPr>
              <a:t>tương ứng trong phân cấp quan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sát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toolkit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cao cung cấp vòng lặp ngay bên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chúng (Java, </a:t>
            </a:r>
            <a:r>
              <a:rPr sz="2400" spc="-5" dirty="0">
                <a:latin typeface="Times New Roman"/>
                <a:cs typeface="Times New Roman"/>
              </a:rPr>
              <a:t>VB,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C#,…)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toolkit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thấp yêu cầu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dụng làm việc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249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8073390" cy="411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1036955" algn="l"/>
                <a:tab pos="1649095" algn="l"/>
                <a:tab pos="2696845" algn="l"/>
                <a:tab pos="3557904" algn="l"/>
                <a:tab pos="4560570" algn="l"/>
                <a:tab pos="5421630" algn="l"/>
                <a:tab pos="6469380" algn="l"/>
                <a:tab pos="7472045" algn="l"/>
              </a:tabLst>
            </a:pP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ự	sử	dụng	ngữ	cảnh	ứng	d</a:t>
            </a:r>
            <a:r>
              <a:rPr sz="3200" spc="-15" dirty="0">
                <a:latin typeface="Times New Roman"/>
                <a:cs typeface="Times New Roman"/>
              </a:rPr>
              <a:t>ụ</a:t>
            </a:r>
            <a:r>
              <a:rPr sz="3200" dirty="0">
                <a:latin typeface="Times New Roman"/>
                <a:cs typeface="Times New Roman"/>
              </a:rPr>
              <a:t>ng	(Use	and  Context)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6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Tổ chức </a:t>
            </a:r>
            <a:r>
              <a:rPr sz="2800" dirty="0">
                <a:latin typeface="Times New Roman"/>
                <a:cs typeface="Times New Roman"/>
              </a:rPr>
              <a:t>xã hội </a:t>
            </a:r>
            <a:r>
              <a:rPr sz="2800" spc="-5" dirty="0">
                <a:latin typeface="Times New Roman"/>
                <a:cs typeface="Times New Roman"/>
              </a:rPr>
              <a:t>loài người (Human </a:t>
            </a:r>
            <a:r>
              <a:rPr sz="2800" dirty="0">
                <a:latin typeface="Times New Roman"/>
                <a:cs typeface="Times New Roman"/>
              </a:rPr>
              <a:t>Social  </a:t>
            </a:r>
            <a:r>
              <a:rPr sz="2800" spc="-5" dirty="0">
                <a:latin typeface="Times New Roman"/>
                <a:cs typeface="Times New Roman"/>
              </a:rPr>
              <a:t>Organization): Liên quan </a:t>
            </a:r>
            <a:r>
              <a:rPr sz="2800" spc="-10" dirty="0">
                <a:latin typeface="Times New Roman"/>
                <a:cs typeface="Times New Roman"/>
              </a:rPr>
              <a:t>đến </a:t>
            </a:r>
            <a:r>
              <a:rPr sz="2800" dirty="0">
                <a:latin typeface="Times New Roman"/>
                <a:cs typeface="Times New Roman"/>
              </a:rPr>
              <a:t>việc </a:t>
            </a:r>
            <a:r>
              <a:rPr sz="2800" spc="-5" dirty="0">
                <a:latin typeface="Times New Roman"/>
                <a:cs typeface="Times New Roman"/>
              </a:rPr>
              <a:t>xem loài người  như thực thể xã hội tương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tác:</a:t>
            </a:r>
            <a:endParaRPr sz="28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156335" algn="l"/>
              </a:tabLst>
            </a:pPr>
            <a:r>
              <a:rPr sz="2400" spc="-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hoạt động con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người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156335" algn="l"/>
              </a:tabLst>
            </a:pPr>
            <a:r>
              <a:rPr sz="2400" spc="-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nhóm và tổ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chức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Mô hình công việc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luồng công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156335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kỹ thuật – xã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hội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85889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7.4. Mô hình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91450" cy="242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Phân phát và </a:t>
            </a:r>
            <a:r>
              <a:rPr sz="2800" dirty="0">
                <a:latin typeface="Times New Roman"/>
                <a:cs typeface="Times New Roman"/>
              </a:rPr>
              <a:t>truyền </a:t>
            </a:r>
            <a:r>
              <a:rPr sz="2800" spc="-5" dirty="0">
                <a:latin typeface="Times New Roman"/>
                <a:cs typeface="Times New Roman"/>
              </a:rPr>
              <a:t>đạt sự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kiện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Chọn </a:t>
            </a:r>
            <a:r>
              <a:rPr sz="2400" dirty="0">
                <a:latin typeface="Times New Roman"/>
                <a:cs typeface="Times New Roman"/>
              </a:rPr>
              <a:t>thành phần phần </a:t>
            </a:r>
            <a:r>
              <a:rPr sz="2400" spc="-10" dirty="0">
                <a:latin typeface="Times New Roman"/>
                <a:cs typeface="Times New Roman"/>
              </a:rPr>
              <a:t>mềm </a:t>
            </a:r>
            <a:r>
              <a:rPr sz="2400" dirty="0">
                <a:latin typeface="Times New Roman"/>
                <a:cs typeface="Times New Roman"/>
              </a:rPr>
              <a:t>để nhận sự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kiện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Nếu thành phần phần </a:t>
            </a:r>
            <a:r>
              <a:rPr sz="2400" spc="-10" dirty="0">
                <a:latin typeface="Times New Roman"/>
                <a:cs typeface="Times New Roman"/>
              </a:rPr>
              <a:t>mềm </a:t>
            </a:r>
            <a:r>
              <a:rPr sz="2400" dirty="0">
                <a:latin typeface="Times New Roman"/>
                <a:cs typeface="Times New Roman"/>
              </a:rPr>
              <a:t>từ chối quản lý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kiện thì nó  được truyền lên phân cấp quan sát cao hơn (cha) cho đến  khi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quản lý. Nếu </a:t>
            </a:r>
            <a:r>
              <a:rPr sz="2400" spc="-5" dirty="0">
                <a:latin typeface="Times New Roman"/>
                <a:cs typeface="Times New Roman"/>
              </a:rPr>
              <a:t>không được </a:t>
            </a:r>
            <a:r>
              <a:rPr sz="2400" dirty="0">
                <a:latin typeface="Times New Roman"/>
                <a:cs typeface="Times New Roman"/>
              </a:rPr>
              <a:t>thành phần phần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mềm  </a:t>
            </a:r>
            <a:r>
              <a:rPr sz="2400" dirty="0">
                <a:latin typeface="Times New Roman"/>
                <a:cs typeface="Times New Roman"/>
              </a:rPr>
              <a:t>nào quản lý thì sẽ bỏ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338" y="1628902"/>
            <a:ext cx="7184390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8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3898900" algn="l"/>
                <a:tab pos="5518150" algn="l"/>
              </a:tabLst>
            </a:pPr>
            <a:r>
              <a:rPr sz="5400" spc="-5" dirty="0"/>
              <a:t>XÂY</a:t>
            </a:r>
            <a:r>
              <a:rPr sz="5400" spc="10" dirty="0"/>
              <a:t> </a:t>
            </a:r>
            <a:r>
              <a:rPr sz="5400" dirty="0"/>
              <a:t>DỰNG	</a:t>
            </a:r>
            <a:r>
              <a:rPr sz="5400" spc="-5" dirty="0"/>
              <a:t>BẢN</a:t>
            </a:r>
            <a:r>
              <a:rPr sz="5400" dirty="0"/>
              <a:t>	</a:t>
            </a:r>
            <a:r>
              <a:rPr sz="5400" spc="15" dirty="0"/>
              <a:t>M</a:t>
            </a:r>
            <a:r>
              <a:rPr sz="5400" spc="-5" dirty="0"/>
              <a:t>ẪU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4653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7.1. Ví dụ giao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diện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1393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Phần </a:t>
            </a:r>
            <a:r>
              <a:rPr sz="2800" spc="-10" dirty="0">
                <a:latin typeface="Times New Roman"/>
                <a:cs typeface="Times New Roman"/>
              </a:rPr>
              <a:t>mềm </a:t>
            </a:r>
            <a:r>
              <a:rPr sz="2800" dirty="0">
                <a:latin typeface="Times New Roman"/>
                <a:cs typeface="Times New Roman"/>
              </a:rPr>
              <a:t>ghi đĩa </a:t>
            </a:r>
            <a:r>
              <a:rPr sz="2800" spc="-10" dirty="0">
                <a:latin typeface="Times New Roman"/>
                <a:cs typeface="Times New Roman"/>
              </a:rPr>
              <a:t>CD </a:t>
            </a:r>
            <a:r>
              <a:rPr sz="2800" spc="-5" dirty="0">
                <a:latin typeface="Times New Roman"/>
                <a:cs typeface="Times New Roman"/>
              </a:rPr>
              <a:t>Adaptec Easy </a:t>
            </a:r>
            <a:r>
              <a:rPr sz="2800" spc="-10" dirty="0">
                <a:latin typeface="Times New Roman"/>
                <a:cs typeface="Times New Roman"/>
              </a:rPr>
              <a:t>CD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Creator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590800"/>
            <a:ext cx="8610600" cy="206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415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Prototype là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gì?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56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Khái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niệm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Là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thu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nhỏ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Là </a:t>
            </a:r>
            <a:r>
              <a:rPr sz="2400" dirty="0">
                <a:latin typeface="Times New Roman"/>
                <a:cs typeface="Times New Roman"/>
              </a:rPr>
              <a:t>bản thảo hay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phỏng với khả năng dễ </a:t>
            </a:r>
            <a:r>
              <a:rPr sz="2400" spc="-5" dirty="0">
                <a:latin typeface="Times New Roman"/>
                <a:cs typeface="Times New Roman"/>
              </a:rPr>
              <a:t>thay </a:t>
            </a:r>
            <a:r>
              <a:rPr sz="2400" dirty="0">
                <a:latin typeface="Times New Roman"/>
                <a:cs typeface="Times New Roman"/>
              </a:rPr>
              <a:t>đổi </a:t>
            </a:r>
            <a:r>
              <a:rPr sz="2400" spc="-5" dirty="0">
                <a:latin typeface="Times New Roman"/>
                <a:cs typeface="Times New Roman"/>
              </a:rPr>
              <a:t>của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phần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dụng </a:t>
            </a:r>
            <a:r>
              <a:rPr sz="2400" dirty="0">
                <a:latin typeface="Times New Roman"/>
                <a:cs typeface="Times New Roman"/>
              </a:rPr>
              <a:t>trong nhiều lĩnh </a:t>
            </a:r>
            <a:r>
              <a:rPr sz="2400" spc="-5" dirty="0">
                <a:latin typeface="Times New Roman"/>
                <a:cs typeface="Times New Roman"/>
              </a:rPr>
              <a:t>vực </a:t>
            </a:r>
            <a:r>
              <a:rPr sz="2400" dirty="0">
                <a:latin typeface="Times New Roman"/>
                <a:cs typeface="Times New Roman"/>
              </a:rPr>
              <a:t>thiết </a:t>
            </a:r>
            <a:r>
              <a:rPr sz="2400" spc="-5" dirty="0">
                <a:latin typeface="Times New Roman"/>
                <a:cs typeface="Times New Roman"/>
              </a:rPr>
              <a:t>kế </a:t>
            </a:r>
            <a:r>
              <a:rPr sz="2400" dirty="0">
                <a:latin typeface="Times New Roman"/>
                <a:cs typeface="Times New Roman"/>
              </a:rPr>
              <a:t>khác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Độ </a:t>
            </a:r>
            <a:r>
              <a:rPr sz="2400" dirty="0">
                <a:latin typeface="Times New Roman"/>
                <a:cs typeface="Times New Roman"/>
              </a:rPr>
              <a:t>trung thực khác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415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Prototype là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gì?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85801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Khái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niệm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514600"/>
            <a:ext cx="8229600" cy="2722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415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Prototype là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gì?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28915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Tại sao phải xây dựng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endParaRPr sz="2800">
              <a:latin typeface="Times New Roman"/>
              <a:cs typeface="Times New Roman"/>
            </a:endParaRPr>
          </a:p>
          <a:p>
            <a:pPr marL="756285" marR="155575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Prototype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-5" dirty="0">
                <a:latin typeface="Times New Roman"/>
                <a:cs typeface="Times New Roman"/>
              </a:rPr>
              <a:t>dựng </a:t>
            </a:r>
            <a:r>
              <a:rPr sz="2400" dirty="0">
                <a:latin typeface="Times New Roman"/>
                <a:cs typeface="Times New Roman"/>
              </a:rPr>
              <a:t>nhanh hơn nhiều so với cài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  cuối cùng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Đánh giá, nhận phản hồi sớm về ưu,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nhược  điểm của thiết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endParaRPr sz="2400">
              <a:latin typeface="Times New Roman"/>
              <a:cs typeface="Times New Roman"/>
            </a:endParaRPr>
          </a:p>
          <a:p>
            <a:pPr marL="756285" marR="220979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Với thiết kế khó giải quyết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Xây dựng </a:t>
            </a:r>
            <a:r>
              <a:rPr sz="2400" dirty="0">
                <a:latin typeface="Times New Roman"/>
                <a:cs typeface="Times New Roman"/>
              </a:rPr>
              <a:t>nhiều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prototype  chứa các giải pháp khác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Hỗ </a:t>
            </a:r>
            <a:r>
              <a:rPr sz="2400" dirty="0">
                <a:latin typeface="Times New Roman"/>
                <a:cs typeface="Times New Roman"/>
              </a:rPr>
              <a:t>trợ giao tiếp giữa các đội ngũ phát triển và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415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Prototype là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gì?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88275" cy="388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Dãy các phác họa </a:t>
            </a:r>
            <a:r>
              <a:rPr sz="2400" spc="-10" dirty="0">
                <a:latin typeface="Times New Roman"/>
                <a:cs typeface="Times New Roman"/>
              </a:rPr>
              <a:t>màn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Storyboard (phim hoạt hình như dãy các phác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họa)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Powerpoint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slideshow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Video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phỏng sử dụng hệ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Makét bằng bìa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cứng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Đoạn chương trình với </a:t>
            </a:r>
            <a:r>
              <a:rPr sz="2400" spc="-5" dirty="0">
                <a:latin typeface="Times New Roman"/>
                <a:cs typeface="Times New Roman"/>
              </a:rPr>
              <a:t>chức </a:t>
            </a:r>
            <a:r>
              <a:rPr sz="2400" dirty="0">
                <a:latin typeface="Times New Roman"/>
                <a:cs typeface="Times New Roman"/>
              </a:rPr>
              <a:t>năng hạn chế được viết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bằng  ngôn ngữ lập trình C#,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Java...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vật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415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7.2. Prototype là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gì?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65440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Độ </a:t>
            </a:r>
            <a:r>
              <a:rPr sz="2800" dirty="0">
                <a:latin typeface="Times New Roman"/>
                <a:cs typeface="Times New Roman"/>
              </a:rPr>
              <a:t>trung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tương tự của prototype so với giao diện UI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cuối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cùng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Prototype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trung thực thấp thiếu nhiều chi tiết,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dụng nguyên </a:t>
            </a:r>
            <a:r>
              <a:rPr sz="2400" dirty="0">
                <a:latin typeface="Times New Roman"/>
                <a:cs typeface="Times New Roman"/>
              </a:rPr>
              <a:t>liệu </a:t>
            </a:r>
            <a:r>
              <a:rPr sz="2400" spc="-5" dirty="0">
                <a:latin typeface="Times New Roman"/>
                <a:cs typeface="Times New Roman"/>
              </a:rPr>
              <a:t>rẻ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tiền,…</a:t>
            </a:r>
            <a:endParaRPr sz="2400">
              <a:latin typeface="Times New Roman"/>
              <a:cs typeface="Times New Roman"/>
            </a:endParaRPr>
          </a:p>
          <a:p>
            <a:pPr marL="756285" marR="21971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Prototype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trung thực cao có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tương tự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cao  với sản phẩm cuối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cùng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24470" cy="366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Tổng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Là lựa chọn tốt cho các vòng lặp thiết kế đầu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tiên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của giao diện chủ yếu được làm từ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phác họa bằng tay trên các </a:t>
            </a:r>
            <a:r>
              <a:rPr sz="2400" spc="-10" dirty="0">
                <a:latin typeface="Times New Roman"/>
                <a:cs typeface="Times New Roman"/>
              </a:rPr>
              <a:t>mẩu </a:t>
            </a:r>
            <a:r>
              <a:rPr sz="2400" dirty="0">
                <a:latin typeface="Times New Roman"/>
                <a:cs typeface="Times New Roman"/>
              </a:rPr>
              <a:t>giấy. Mỗi </a:t>
            </a:r>
            <a:r>
              <a:rPr sz="2400" spc="-10" dirty="0">
                <a:latin typeface="Times New Roman"/>
                <a:cs typeface="Times New Roman"/>
              </a:rPr>
              <a:t>mẫu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biểu diễn các phần tử khác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Đáp ứng tương tác bằng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Xếp các </a:t>
            </a:r>
            <a:r>
              <a:rPr sz="2000" spc="-10" dirty="0">
                <a:latin typeface="Times New Roman"/>
                <a:cs typeface="Times New Roman"/>
              </a:rPr>
              <a:t>mẩu </a:t>
            </a:r>
            <a:r>
              <a:rPr sz="2000" spc="-5" dirty="0">
                <a:latin typeface="Times New Roman"/>
                <a:cs typeface="Times New Roman"/>
              </a:rPr>
              <a:t>giấy, viết </a:t>
            </a:r>
            <a:r>
              <a:rPr sz="2000" dirty="0">
                <a:latin typeface="Times New Roman"/>
                <a:cs typeface="Times New Roman"/>
              </a:rPr>
              <a:t>các đáp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spc="-5" dirty="0">
                <a:latin typeface="Times New Roman"/>
                <a:cs typeface="Times New Roman"/>
              </a:rPr>
              <a:t>lên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giấy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Dùng </a:t>
            </a:r>
            <a:r>
              <a:rPr sz="2000" spc="-5" dirty="0">
                <a:latin typeface="Times New Roman"/>
                <a:cs typeface="Times New Roman"/>
              </a:rPr>
              <a:t>tay trỏ </a:t>
            </a:r>
            <a:r>
              <a:rPr sz="2000" dirty="0">
                <a:latin typeface="Times New Roman"/>
                <a:cs typeface="Times New Roman"/>
              </a:rPr>
              <a:t>thay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chuột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Viết trên </a:t>
            </a:r>
            <a:r>
              <a:rPr sz="2000" spc="-5" dirty="0">
                <a:latin typeface="Times New Roman"/>
                <a:cs typeface="Times New Roman"/>
              </a:rPr>
              <a:t>mẩu </a:t>
            </a:r>
            <a:r>
              <a:rPr sz="2000" dirty="0">
                <a:latin typeface="Times New Roman"/>
                <a:cs typeface="Times New Roman"/>
              </a:rPr>
              <a:t>giấy thay cho gõ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phím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259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025" cy="448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Sự </a:t>
            </a:r>
            <a:r>
              <a:rPr sz="2800" spc="-5" dirty="0">
                <a:latin typeface="Times New Roman"/>
                <a:cs typeface="Times New Roman"/>
              </a:rPr>
              <a:t>sử </a:t>
            </a:r>
            <a:r>
              <a:rPr sz="2800" dirty="0">
                <a:latin typeface="Times New Roman"/>
                <a:cs typeface="Times New Roman"/>
              </a:rPr>
              <a:t>dụng ngữ </a:t>
            </a:r>
            <a:r>
              <a:rPr sz="2800" spc="-10" dirty="0">
                <a:latin typeface="Times New Roman"/>
                <a:cs typeface="Times New Roman"/>
              </a:rPr>
              <a:t>cảnh </a:t>
            </a:r>
            <a:r>
              <a:rPr sz="2800" spc="-5" dirty="0">
                <a:latin typeface="Times New Roman"/>
                <a:cs typeface="Times New Roman"/>
              </a:rPr>
              <a:t>ứng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5" dirty="0">
                <a:latin typeface="Times New Roman"/>
                <a:cs typeface="Times New Roman"/>
              </a:rPr>
              <a:t>(Use and Context)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lĩnh vực ứng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5" dirty="0">
                <a:latin typeface="Times New Roman"/>
                <a:cs typeface="Times New Roman"/>
              </a:rPr>
              <a:t>(Application </a:t>
            </a:r>
            <a:r>
              <a:rPr sz="2400" dirty="0">
                <a:latin typeface="Times New Roman"/>
                <a:cs typeface="Times New Roman"/>
              </a:rPr>
              <a:t>Areas): Tập </a:t>
            </a:r>
            <a:r>
              <a:rPr sz="2400" spc="-5" dirty="0">
                <a:latin typeface="Times New Roman"/>
                <a:cs typeface="Times New Roman"/>
              </a:rPr>
              <a:t>trung  </a:t>
            </a:r>
            <a:r>
              <a:rPr sz="2400" dirty="0">
                <a:latin typeface="Times New Roman"/>
                <a:cs typeface="Times New Roman"/>
              </a:rPr>
              <a:t>nghiên cứu vào các lớp của lĩnh </a:t>
            </a:r>
            <a:r>
              <a:rPr sz="2400" spc="-10" dirty="0">
                <a:latin typeface="Times New Roman"/>
                <a:cs typeface="Times New Roman"/>
              </a:rPr>
              <a:t>vực </a:t>
            </a:r>
            <a:r>
              <a:rPr sz="2400" dirty="0">
                <a:latin typeface="Times New Roman"/>
                <a:cs typeface="Times New Roman"/>
              </a:rPr>
              <a:t>ứng dụng từ góc độ 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giao diện cần phải đáp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ứng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Đặc trưng của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spc="-10" dirty="0">
                <a:latin typeface="Times New Roman"/>
                <a:cs typeface="Times New Roman"/>
              </a:rPr>
              <a:t>miền </a:t>
            </a:r>
            <a:r>
              <a:rPr sz="2000" spc="5" dirty="0">
                <a:latin typeface="Times New Roman"/>
                <a:cs typeface="Times New Roman"/>
              </a:rPr>
              <a:t>ứng dụng: ứng dụng </a:t>
            </a:r>
            <a:r>
              <a:rPr sz="2000" dirty="0">
                <a:latin typeface="Times New Roman"/>
                <a:cs typeface="Times New Roman"/>
              </a:rPr>
              <a:t>riêng hay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nhóm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Giao diện hướng </a:t>
            </a:r>
            <a:r>
              <a:rPr sz="2000" spc="-5" dirty="0">
                <a:latin typeface="Times New Roman"/>
                <a:cs typeface="Times New Roman"/>
              </a:rPr>
              <a:t>tài liệu: </a:t>
            </a:r>
            <a:r>
              <a:rPr sz="2000" dirty="0">
                <a:latin typeface="Times New Roman"/>
                <a:cs typeface="Times New Roman"/>
              </a:rPr>
              <a:t>soạn thảo văn bản, bảng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tính,...</a:t>
            </a:r>
            <a:endParaRPr sz="2000">
              <a:latin typeface="Times New Roman"/>
              <a:cs typeface="Times New Roman"/>
            </a:endParaRPr>
          </a:p>
          <a:p>
            <a:pPr marL="1155700" marR="571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1778635" algn="l"/>
                <a:tab pos="2344420" algn="l"/>
                <a:tab pos="3129280" algn="l"/>
                <a:tab pos="3907154" algn="l"/>
                <a:tab pos="4371975" algn="l"/>
                <a:tab pos="5168900" algn="l"/>
                <a:tab pos="5621655" algn="l"/>
                <a:tab pos="6202680" algn="l"/>
                <a:tab pos="6978015" algn="l"/>
                <a:tab pos="7623175" algn="l"/>
              </a:tabLst>
            </a:pPr>
            <a:r>
              <a:rPr sz="2000" dirty="0">
                <a:latin typeface="Times New Roman"/>
                <a:cs typeface="Times New Roman"/>
              </a:rPr>
              <a:t>Giao	di</a:t>
            </a:r>
            <a:r>
              <a:rPr sz="2000" spc="-15" dirty="0">
                <a:latin typeface="Times New Roman"/>
                <a:cs typeface="Times New Roman"/>
              </a:rPr>
              <a:t>ệ</a:t>
            </a:r>
            <a:r>
              <a:rPr sz="2000" dirty="0">
                <a:latin typeface="Times New Roman"/>
                <a:cs typeface="Times New Roman"/>
              </a:rPr>
              <a:t>n	hướng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uyền	</a:t>
            </a:r>
            <a:r>
              <a:rPr sz="2000" spc="-20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:	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l,	hội	nghị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20" dirty="0">
                <a:latin typeface="Times New Roman"/>
                <a:cs typeface="Times New Roman"/>
              </a:rPr>
              <a:t>ề</a:t>
            </a:r>
            <a:r>
              <a:rPr sz="2000" dirty="0">
                <a:latin typeface="Times New Roman"/>
                <a:cs typeface="Times New Roman"/>
              </a:rPr>
              <a:t>n	h</a:t>
            </a:r>
            <a:r>
              <a:rPr sz="2000" spc="-15" dirty="0">
                <a:latin typeface="Times New Roman"/>
                <a:cs typeface="Times New Roman"/>
              </a:rPr>
              <a:t>ì</a:t>
            </a:r>
            <a:r>
              <a:rPr sz="2000" dirty="0">
                <a:latin typeface="Times New Roman"/>
                <a:cs typeface="Times New Roman"/>
              </a:rPr>
              <a:t>nh,	đ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ện  thoại,...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Môi trường thiết kế: IDE,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CAD/CAM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Các hệ thống học trực tuyến, trợ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giúp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hệ thống điều khiển: điều khiển </a:t>
            </a:r>
            <a:r>
              <a:rPr sz="2000" spc="5" dirty="0">
                <a:latin typeface="Times New Roman"/>
                <a:cs typeface="Times New Roman"/>
              </a:rPr>
              <a:t>quá </a:t>
            </a:r>
            <a:r>
              <a:rPr sz="2000" dirty="0">
                <a:latin typeface="Times New Roman"/>
                <a:cs typeface="Times New Roman"/>
              </a:rPr>
              <a:t>trình,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games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hệ thống </a:t>
            </a:r>
            <a:r>
              <a:rPr sz="2000" spc="5" dirty="0">
                <a:latin typeface="Times New Roman"/>
                <a:cs typeface="Times New Roman"/>
              </a:rPr>
              <a:t>nhúng: </a:t>
            </a:r>
            <a:r>
              <a:rPr sz="2000" dirty="0">
                <a:latin typeface="Times New Roman"/>
                <a:cs typeface="Times New Roman"/>
              </a:rPr>
              <a:t>điều khiển </a:t>
            </a:r>
            <a:r>
              <a:rPr sz="2000" spc="-10" dirty="0">
                <a:latin typeface="Times New Roman"/>
                <a:cs typeface="Times New Roman"/>
              </a:rPr>
              <a:t>máy </a:t>
            </a:r>
            <a:r>
              <a:rPr sz="2000" dirty="0">
                <a:latin typeface="Times New Roman"/>
                <a:cs typeface="Times New Roman"/>
              </a:rPr>
              <a:t>sao chụp, thang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máy,...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47609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Tổng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Kiểm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thử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Giao nhiệm vụ cho người </a:t>
            </a:r>
            <a:r>
              <a:rPr sz="2000" spc="5" dirty="0">
                <a:latin typeface="Times New Roman"/>
                <a:cs typeface="Times New Roman"/>
              </a:rPr>
              <a:t>dùng, </a:t>
            </a:r>
            <a:r>
              <a:rPr sz="2000" dirty="0">
                <a:latin typeface="Times New Roman"/>
                <a:cs typeface="Times New Roman"/>
              </a:rPr>
              <a:t>quan sát người dùng thực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Độ trung thực thấp cả về hình dáng và </a:t>
            </a:r>
            <a:r>
              <a:rPr sz="2000" spc="-5" dirty="0">
                <a:latin typeface="Times New Roman"/>
                <a:cs typeface="Times New Roman"/>
              </a:rPr>
              <a:t>cảm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Có thể có độ trung thực cao theo chiều sâu với chi </a:t>
            </a:r>
            <a:r>
              <a:rPr sz="2000" spc="5" dirty="0">
                <a:latin typeface="Times New Roman"/>
                <a:cs typeface="Times New Roman"/>
              </a:rPr>
              <a:t>phí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thấp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9909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Tại sao phải xây dựng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giấy?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Phác họa bằng tay nhanh hơn </a:t>
            </a:r>
            <a:r>
              <a:rPr sz="2400" spc="-5" dirty="0">
                <a:latin typeface="Times New Roman"/>
                <a:cs typeface="Times New Roman"/>
              </a:rPr>
              <a:t>phác </a:t>
            </a:r>
            <a:r>
              <a:rPr sz="2400" dirty="0">
                <a:latin typeface="Times New Roman"/>
                <a:cs typeface="Times New Roman"/>
              </a:rPr>
              <a:t>họa bằng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tính,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lập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trình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Dễ thay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đổi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Giúp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thiết kế tập trung trí tuệ vào </a:t>
            </a:r>
            <a:r>
              <a:rPr sz="2400" spc="-5" dirty="0">
                <a:latin typeface="Times New Roman"/>
                <a:cs typeface="Times New Roman"/>
              </a:rPr>
              <a:t>bức </a:t>
            </a:r>
            <a:r>
              <a:rPr sz="2400" dirty="0">
                <a:latin typeface="Times New Roman"/>
                <a:cs typeface="Times New Roman"/>
              </a:rPr>
              <a:t>tranh tổng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tránh chú ý vào chi tiết nhỏ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nhặt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Tăng phản hồi nhận được từ người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Không đòi hỏi các kỹ thuật đặc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biệt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17424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ví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362200"/>
            <a:ext cx="8153400" cy="322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17424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ví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133536"/>
            <a:ext cx="8458200" cy="4027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17424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ví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133600"/>
            <a:ext cx="7620000" cy="445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2353"/>
            <a:ext cx="5384165" cy="416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Các công cụ xây dựng </a:t>
            </a:r>
            <a:r>
              <a:rPr sz="2400" spc="-5" dirty="0">
                <a:latin typeface="Times New Roman"/>
                <a:cs typeface="Times New Roman"/>
              </a:rPr>
              <a:t>maket </a:t>
            </a:r>
            <a:r>
              <a:rPr sz="2400" dirty="0">
                <a:latin typeface="Times New Roman"/>
                <a:cs typeface="Times New Roman"/>
              </a:rPr>
              <a:t>giao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diện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Bảng </a:t>
            </a:r>
            <a:r>
              <a:rPr sz="2000" dirty="0">
                <a:latin typeface="Times New Roman"/>
                <a:cs typeface="Times New Roman"/>
              </a:rPr>
              <a:t>áp phích trắng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(11”x14”)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10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Làm nền, khung cửa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sổ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Số lượng các </a:t>
            </a:r>
            <a:r>
              <a:rPr sz="2000" spc="-5" dirty="0">
                <a:latin typeface="Times New Roman"/>
                <a:cs typeface="Times New Roman"/>
              </a:rPr>
              <a:t>thẻ </a:t>
            </a:r>
            <a:r>
              <a:rPr sz="2000" dirty="0">
                <a:latin typeface="Times New Roman"/>
                <a:cs typeface="Times New Roman"/>
              </a:rPr>
              <a:t>chỉ </a:t>
            </a:r>
            <a:r>
              <a:rPr sz="2000" spc="-10" dirty="0">
                <a:latin typeface="Times New Roman"/>
                <a:cs typeface="Times New Roman"/>
              </a:rPr>
              <a:t>mục </a:t>
            </a:r>
            <a:r>
              <a:rPr sz="2000" dirty="0">
                <a:latin typeface="Times New Roman"/>
                <a:cs typeface="Times New Roman"/>
              </a:rPr>
              <a:t>(4”x6”,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5”x8”)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5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Làm </a:t>
            </a:r>
            <a:r>
              <a:rPr sz="1800" spc="-5" dirty="0">
                <a:latin typeface="Times New Roman"/>
                <a:cs typeface="Times New Roman"/>
              </a:rPr>
              <a:t>menu, </a:t>
            </a:r>
            <a:r>
              <a:rPr sz="1800" dirty="0">
                <a:latin typeface="Times New Roman"/>
                <a:cs typeface="Times New Roman"/>
              </a:rPr>
              <a:t>window contents, dialog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boxes,…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Hồ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dán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10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Dán các </a:t>
            </a:r>
            <a:r>
              <a:rPr sz="1800" spc="-5" dirty="0">
                <a:latin typeface="Times New Roman"/>
                <a:cs typeface="Times New Roman"/>
              </a:rPr>
              <a:t>mẩu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giấy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Băng </a:t>
            </a:r>
            <a:r>
              <a:rPr sz="2000" dirty="0">
                <a:latin typeface="Times New Roman"/>
                <a:cs typeface="Times New Roman"/>
              </a:rPr>
              <a:t>giấy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trắng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5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Text fields, checkbox, short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message,…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Giấy </a:t>
            </a:r>
            <a:r>
              <a:rPr sz="2000" spc="5" dirty="0">
                <a:latin typeface="Times New Roman"/>
                <a:cs typeface="Times New Roman"/>
              </a:rPr>
              <a:t>bóng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5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Hilight, user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“typing”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Máy </a:t>
            </a:r>
            <a:r>
              <a:rPr sz="2000" dirty="0">
                <a:latin typeface="Times New Roman"/>
                <a:cs typeface="Times New Roman"/>
              </a:rPr>
              <a:t>sao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chụp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155"/>
              </a:lnSpc>
              <a:spcBef>
                <a:spcPts val="10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latin typeface="Times New Roman"/>
                <a:cs typeface="Times New Roman"/>
              </a:rPr>
              <a:t>Tạo nhiều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blank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Bút,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kéo,…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76465" cy="410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Kinh nghiệm xây dựng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giấy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Kích thước nên lớn hơn thực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tế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Ngón </a:t>
            </a:r>
            <a:r>
              <a:rPr sz="2000" spc="-5" dirty="0">
                <a:latin typeface="Times New Roman"/>
                <a:cs typeface="Times New Roman"/>
              </a:rPr>
              <a:t>tay to </a:t>
            </a:r>
            <a:r>
              <a:rPr sz="2000" dirty="0">
                <a:latin typeface="Times New Roman"/>
                <a:cs typeface="Times New Roman"/>
              </a:rPr>
              <a:t>hơn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chuột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Chữ viết thường to hơn chữ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Đặt trên bàn, quan sát từ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xa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Không quan tâm nhiều đến </a:t>
            </a:r>
            <a:r>
              <a:rPr sz="2400" spc="-10" dirty="0">
                <a:latin typeface="Times New Roman"/>
                <a:cs typeface="Times New Roman"/>
              </a:rPr>
              <a:t>màu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sắc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Sử dụng </a:t>
            </a:r>
            <a:r>
              <a:rPr sz="2000" spc="-10" dirty="0">
                <a:latin typeface="Times New Roman"/>
                <a:cs typeface="Times New Roman"/>
              </a:rPr>
              <a:t>màu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đơn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Không cần trình diễn </a:t>
            </a:r>
            <a:r>
              <a:rPr sz="2400" spc="-10" dirty="0">
                <a:latin typeface="Times New Roman"/>
                <a:cs typeface="Times New Roman"/>
              </a:rPr>
              <a:t>mọi </a:t>
            </a:r>
            <a:r>
              <a:rPr sz="2400" dirty="0">
                <a:latin typeface="Times New Roman"/>
                <a:cs typeface="Times New Roman"/>
              </a:rPr>
              <a:t>hiệu ứng quan sát trên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Tổ </a:t>
            </a:r>
            <a:r>
              <a:rPr sz="2400" spc="-5" dirty="0">
                <a:latin typeface="Times New Roman"/>
                <a:cs typeface="Times New Roman"/>
              </a:rPr>
              <a:t>chức </a:t>
            </a:r>
            <a:r>
              <a:rPr sz="2400" dirty="0">
                <a:latin typeface="Times New Roman"/>
                <a:cs typeface="Times New Roman"/>
              </a:rPr>
              <a:t>tốt các </a:t>
            </a:r>
            <a:r>
              <a:rPr sz="2400" spc="-10" dirty="0">
                <a:latin typeface="Times New Roman"/>
                <a:cs typeface="Times New Roman"/>
              </a:rPr>
              <a:t>mẩu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nhỏ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kẹp giấy, phong bì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92720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Có thể biết </a:t>
            </a:r>
            <a:r>
              <a:rPr sz="2800" dirty="0">
                <a:latin typeface="Times New Roman"/>
                <a:cs typeface="Times New Roman"/>
              </a:rPr>
              <a:t>gì, </a:t>
            </a:r>
            <a:r>
              <a:rPr sz="2800" spc="-5" dirty="0">
                <a:latin typeface="Times New Roman"/>
                <a:cs typeface="Times New Roman"/>
              </a:rPr>
              <a:t>không </a:t>
            </a:r>
            <a:r>
              <a:rPr sz="2800" dirty="0">
                <a:latin typeface="Times New Roman"/>
                <a:cs typeface="Times New Roman"/>
              </a:rPr>
              <a:t>biết </a:t>
            </a:r>
            <a:r>
              <a:rPr sz="2800" spc="-5" dirty="0">
                <a:latin typeface="Times New Roman"/>
                <a:cs typeface="Times New Roman"/>
              </a:rPr>
              <a:t>gì từ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giấy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cần phải hiểu ẩn dụ,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khái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niệm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Có thể nhận biết các vấn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đề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Mô hình khái </a:t>
            </a:r>
            <a:r>
              <a:rPr sz="2000" spc="-5" dirty="0">
                <a:latin typeface="Times New Roman"/>
                <a:cs typeface="Times New Roman"/>
              </a:rPr>
              <a:t>niệm: </a:t>
            </a:r>
            <a:r>
              <a:rPr sz="2000" dirty="0">
                <a:latin typeface="Times New Roman"/>
                <a:cs typeface="Times New Roman"/>
              </a:rPr>
              <a:t>Người sử dụng có hiểu UI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không?</a:t>
            </a:r>
            <a:endParaRPr sz="2000">
              <a:latin typeface="Times New Roman"/>
              <a:cs typeface="Times New Roman"/>
            </a:endParaRPr>
          </a:p>
          <a:p>
            <a:pPr marL="1155700" marR="4381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Chức năng: Nó có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cái cần phải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không? Có thiếu đặc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trưng  </a:t>
            </a:r>
            <a:r>
              <a:rPr sz="2000" spc="5" dirty="0">
                <a:latin typeface="Times New Roman"/>
                <a:cs typeface="Times New Roman"/>
              </a:rPr>
              <a:t>không?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Đường dẫn và luồng nhiệm vụ: Người sử dụng có </a:t>
            </a:r>
            <a:r>
              <a:rPr sz="2000" spc="-5" dirty="0">
                <a:latin typeface="Times New Roman"/>
                <a:cs typeface="Times New Roman"/>
              </a:rPr>
              <a:t>thể tìm 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cách  sử dụng? Phù hợp với thông </a:t>
            </a:r>
            <a:r>
              <a:rPr sz="2000" spc="-5" dirty="0">
                <a:latin typeface="Times New Roman"/>
                <a:cs typeface="Times New Roman"/>
              </a:rPr>
              <a:t>tin tiền </a:t>
            </a:r>
            <a:r>
              <a:rPr sz="2000" dirty="0">
                <a:latin typeface="Times New Roman"/>
                <a:cs typeface="Times New Roman"/>
              </a:rPr>
              <a:t>điều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kiện?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Thuật ngữ: Người sử dụng có hiểu các nhãn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không?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Nội </a:t>
            </a:r>
            <a:r>
              <a:rPr sz="2000" dirty="0">
                <a:latin typeface="Times New Roman"/>
                <a:cs typeface="Times New Roman"/>
              </a:rPr>
              <a:t>dung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hình: </a:t>
            </a:r>
            <a:r>
              <a:rPr sz="2000" spc="-5" dirty="0">
                <a:latin typeface="Times New Roman"/>
                <a:cs typeface="Times New Roman"/>
              </a:rPr>
              <a:t>Cái </a:t>
            </a:r>
            <a:r>
              <a:rPr sz="2000" dirty="0">
                <a:latin typeface="Times New Roman"/>
                <a:cs typeface="Times New Roman"/>
              </a:rPr>
              <a:t>gì sẽ xuất hiện trên </a:t>
            </a:r>
            <a:r>
              <a:rPr sz="2000" spc="-10" dirty="0">
                <a:latin typeface="Times New Roman"/>
                <a:cs typeface="Times New Roman"/>
              </a:rPr>
              <a:t>màn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27736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giấy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87005" cy="265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Có thể biết </a:t>
            </a:r>
            <a:r>
              <a:rPr sz="2800" dirty="0">
                <a:latin typeface="Times New Roman"/>
                <a:cs typeface="Times New Roman"/>
              </a:rPr>
              <a:t>gì, </a:t>
            </a:r>
            <a:r>
              <a:rPr sz="2800" spc="-5" dirty="0">
                <a:latin typeface="Times New Roman"/>
                <a:cs typeface="Times New Roman"/>
              </a:rPr>
              <a:t>không </a:t>
            </a:r>
            <a:r>
              <a:rPr sz="2800" dirty="0">
                <a:latin typeface="Times New Roman"/>
                <a:cs typeface="Times New Roman"/>
              </a:rPr>
              <a:t>biết </a:t>
            </a:r>
            <a:r>
              <a:rPr sz="2800" spc="-5" dirty="0">
                <a:latin typeface="Times New Roman"/>
                <a:cs typeface="Times New Roman"/>
              </a:rPr>
              <a:t>gì từ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giấy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Khó </a:t>
            </a:r>
            <a:r>
              <a:rPr sz="2400" dirty="0">
                <a:latin typeface="Times New Roman"/>
                <a:cs typeface="Times New Roman"/>
              </a:rPr>
              <a:t>có thể nhận biết các vấn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đề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Mọi vấn đề về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sử dụng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Tính trung thực của đồ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họa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Nhiệm vụ tương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nó </a:t>
            </a:r>
            <a:r>
              <a:rPr sz="2000" spc="5" dirty="0">
                <a:latin typeface="Times New Roman"/>
                <a:cs typeface="Times New Roman"/>
              </a:rPr>
              <a:t>phụ </a:t>
            </a:r>
            <a:r>
              <a:rPr sz="2000" dirty="0">
                <a:latin typeface="Times New Roman"/>
                <a:cs typeface="Times New Roman"/>
              </a:rPr>
              <a:t>thuộc vào cảm giác độ trung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  cao (luật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fitts,…)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Thời gian đáp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ứng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517005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Tổng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Có độ trung thực cao về hình dáng và cảm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Có độ trung thực thấp theo chiều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sâu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269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369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Sự </a:t>
            </a:r>
            <a:r>
              <a:rPr sz="2800" spc="-5" dirty="0">
                <a:latin typeface="Times New Roman"/>
                <a:cs typeface="Times New Roman"/>
              </a:rPr>
              <a:t>sử </a:t>
            </a:r>
            <a:r>
              <a:rPr sz="2800" dirty="0">
                <a:latin typeface="Times New Roman"/>
                <a:cs typeface="Times New Roman"/>
              </a:rPr>
              <a:t>dụng ngữ </a:t>
            </a:r>
            <a:r>
              <a:rPr sz="2800" spc="-10" dirty="0">
                <a:latin typeface="Times New Roman"/>
                <a:cs typeface="Times New Roman"/>
              </a:rPr>
              <a:t>cảnh </a:t>
            </a:r>
            <a:r>
              <a:rPr sz="2800" spc="-5" dirty="0">
                <a:latin typeface="Times New Roman"/>
                <a:cs typeface="Times New Roman"/>
              </a:rPr>
              <a:t>ứng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5" dirty="0">
                <a:latin typeface="Times New Roman"/>
                <a:cs typeface="Times New Roman"/>
              </a:rPr>
              <a:t>(Use and Context)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phù </a:t>
            </a:r>
            <a:r>
              <a:rPr sz="2400" dirty="0">
                <a:latin typeface="Times New Roman"/>
                <a:cs typeface="Times New Roman"/>
              </a:rPr>
              <a:t>hợp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spc="-5" dirty="0">
                <a:latin typeface="Times New Roman"/>
                <a:cs typeface="Times New Roman"/>
              </a:rPr>
              <a:t>(Human Machine Fit): Thiết </a:t>
            </a:r>
            <a:r>
              <a:rPr sz="2400" spc="-10" dirty="0">
                <a:latin typeface="Times New Roman"/>
                <a:cs typeface="Times New Roman"/>
              </a:rPr>
              <a:t>kế </a:t>
            </a:r>
            <a:r>
              <a:rPr sz="2400" spc="-15" dirty="0">
                <a:latin typeface="Times New Roman"/>
                <a:cs typeface="Times New Roman"/>
              </a:rPr>
              <a:t>để  </a:t>
            </a:r>
            <a:r>
              <a:rPr sz="2400" dirty="0">
                <a:latin typeface="Times New Roman"/>
                <a:cs typeface="Times New Roman"/>
              </a:rPr>
              <a:t>đạt tới </a:t>
            </a:r>
            <a:r>
              <a:rPr sz="2400" spc="-5" dirty="0">
                <a:latin typeface="Times New Roman"/>
                <a:cs typeface="Times New Roman"/>
              </a:rPr>
              <a:t>sự phù </a:t>
            </a:r>
            <a:r>
              <a:rPr sz="2400" dirty="0">
                <a:latin typeface="Times New Roman"/>
                <a:cs typeface="Times New Roman"/>
              </a:rPr>
              <a:t>hợp giữa các </a:t>
            </a:r>
            <a:r>
              <a:rPr sz="2400" spc="-5" dirty="0">
                <a:latin typeface="Times New Roman"/>
                <a:cs typeface="Times New Roman"/>
              </a:rPr>
              <a:t>đối </a:t>
            </a:r>
            <a:r>
              <a:rPr sz="2400" dirty="0">
                <a:latin typeface="Times New Roman"/>
                <a:cs typeface="Times New Roman"/>
              </a:rPr>
              <a:t>tượng </a:t>
            </a:r>
            <a:r>
              <a:rPr sz="2400" spc="-5" dirty="0">
                <a:latin typeface="Times New Roman"/>
                <a:cs typeface="Times New Roman"/>
              </a:rPr>
              <a:t>thiết </a:t>
            </a:r>
            <a:r>
              <a:rPr sz="2400" spc="-10" dirty="0">
                <a:latin typeface="Times New Roman"/>
                <a:cs typeface="Times New Roman"/>
              </a:rPr>
              <a:t>kế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việc sử 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chúng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thuật để đạt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sự </a:t>
            </a:r>
            <a:r>
              <a:rPr sz="2000" spc="5" dirty="0">
                <a:latin typeface="Times New Roman"/>
                <a:cs typeface="Times New Roman"/>
              </a:rPr>
              <a:t>phù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Lựa chọn và thích </a:t>
            </a:r>
            <a:r>
              <a:rPr sz="2000" spc="5" dirty="0">
                <a:latin typeface="Times New Roman"/>
                <a:cs typeface="Times New Roman"/>
              </a:rPr>
              <a:t>nghi </a:t>
            </a:r>
            <a:r>
              <a:rPr sz="2000" dirty="0">
                <a:latin typeface="Times New Roman"/>
                <a:cs typeface="Times New Roman"/>
              </a:rPr>
              <a:t>hệ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thống</a:t>
            </a:r>
            <a:endParaRPr sz="2000">
              <a:latin typeface="Times New Roman"/>
              <a:cs typeface="Times New Roman"/>
            </a:endParaRPr>
          </a:p>
          <a:p>
            <a:pPr marL="1155700" marR="762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Lựa </a:t>
            </a:r>
            <a:r>
              <a:rPr sz="2000" spc="-5" dirty="0">
                <a:latin typeface="Times New Roman"/>
                <a:cs typeface="Times New Roman"/>
              </a:rPr>
              <a:t>chọn </a:t>
            </a:r>
            <a:r>
              <a:rPr sz="2000" dirty="0">
                <a:latin typeface="Times New Roman"/>
                <a:cs typeface="Times New Roman"/>
              </a:rPr>
              <a:t>và </a:t>
            </a:r>
            <a:r>
              <a:rPr sz="2000" spc="-10" dirty="0">
                <a:latin typeface="Times New Roman"/>
                <a:cs typeface="Times New Roman"/>
              </a:rPr>
              <a:t>thích </a:t>
            </a:r>
            <a:r>
              <a:rPr sz="2000" dirty="0">
                <a:latin typeface="Times New Roman"/>
                <a:cs typeface="Times New Roman"/>
              </a:rPr>
              <a:t>nghi người sử dụng: </a:t>
            </a:r>
            <a:r>
              <a:rPr sz="2000" spc="-10" dirty="0">
                <a:latin typeface="Times New Roman"/>
                <a:cs typeface="Times New Roman"/>
              </a:rPr>
              <a:t>Sự </a:t>
            </a:r>
            <a:r>
              <a:rPr sz="2000" spc="-5" dirty="0">
                <a:latin typeface="Times New Roman"/>
                <a:cs typeface="Times New Roman"/>
              </a:rPr>
              <a:t>tương </a:t>
            </a:r>
            <a:r>
              <a:rPr sz="2000" spc="-10" dirty="0">
                <a:latin typeface="Times New Roman"/>
                <a:cs typeface="Times New Roman"/>
              </a:rPr>
              <a:t>thích </a:t>
            </a:r>
            <a:r>
              <a:rPr sz="2000" dirty="0">
                <a:latin typeface="Times New Roman"/>
                <a:cs typeface="Times New Roman"/>
              </a:rPr>
              <a:t>giữa đặc  điểm người sử </a:t>
            </a:r>
            <a:r>
              <a:rPr sz="2000" spc="5" dirty="0">
                <a:latin typeface="Times New Roman"/>
                <a:cs typeface="Times New Roman"/>
              </a:rPr>
              <a:t>dụng </a:t>
            </a:r>
            <a:r>
              <a:rPr sz="2000" dirty="0">
                <a:latin typeface="Times New Roman"/>
                <a:cs typeface="Times New Roman"/>
              </a:rPr>
              <a:t>và hệ thống,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dễ sử </a:t>
            </a:r>
            <a:r>
              <a:rPr sz="2000" spc="5" dirty="0">
                <a:latin typeface="Times New Roman"/>
                <a:cs typeface="Times New Roman"/>
              </a:rPr>
              <a:t>dụng, </a:t>
            </a:r>
            <a:r>
              <a:rPr sz="2000" dirty="0">
                <a:latin typeface="Times New Roman"/>
                <a:cs typeface="Times New Roman"/>
              </a:rPr>
              <a:t>dễ huấn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luyện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Hướng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dẫn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người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sử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dụng: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tài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liệu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hướng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dẫn,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tài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liệu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kỹ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thuật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và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tài liệu </a:t>
            </a:r>
            <a:r>
              <a:rPr sz="2000" dirty="0">
                <a:latin typeface="Times New Roman"/>
                <a:cs typeface="Times New Roman"/>
              </a:rPr>
              <a:t>quản </a:t>
            </a:r>
            <a:r>
              <a:rPr sz="2000" spc="-5" dirty="0">
                <a:latin typeface="Times New Roman"/>
                <a:cs typeface="Times New Roman"/>
              </a:rPr>
              <a:t>lý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lỗi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292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8019415" cy="441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Có thể biết gì từ </a:t>
            </a:r>
            <a:r>
              <a:rPr sz="2800" dirty="0">
                <a:latin typeface="Times New Roman"/>
                <a:cs typeface="Times New Roman"/>
              </a:rPr>
              <a:t>prototype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Phản </a:t>
            </a:r>
            <a:r>
              <a:rPr sz="2400" spc="-5" dirty="0">
                <a:latin typeface="Times New Roman"/>
                <a:cs typeface="Times New Roman"/>
              </a:rPr>
              <a:t>hồi </a:t>
            </a:r>
            <a:r>
              <a:rPr sz="2400" dirty="0">
                <a:latin typeface="Times New Roman"/>
                <a:cs typeface="Times New Roman"/>
              </a:rPr>
              <a:t>động từ giao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diện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Bố trí </a:t>
            </a:r>
            <a:r>
              <a:rPr sz="2400" spc="-10" dirty="0">
                <a:latin typeface="Times New Roman"/>
                <a:cs typeface="Times New Roman"/>
              </a:rPr>
              <a:t>màn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Rõ ràng, phức </a:t>
            </a:r>
            <a:r>
              <a:rPr sz="2000" spc="-5" dirty="0">
                <a:latin typeface="Times New Roman"/>
                <a:cs typeface="Times New Roman"/>
              </a:rPr>
              <a:t>tạp </a:t>
            </a:r>
            <a:r>
              <a:rPr sz="2000" dirty="0">
                <a:latin typeface="Times New Roman"/>
                <a:cs typeface="Times New Roman"/>
              </a:rPr>
              <a:t>hay </a:t>
            </a:r>
            <a:r>
              <a:rPr sz="2000" spc="5" dirty="0">
                <a:latin typeface="Times New Roman"/>
                <a:cs typeface="Times New Roman"/>
              </a:rPr>
              <a:t>rối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bời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Có thể </a:t>
            </a:r>
            <a:r>
              <a:rPr sz="2000" spc="-5" dirty="0">
                <a:latin typeface="Times New Roman"/>
                <a:cs typeface="Times New Roman"/>
              </a:rPr>
              <a:t>tìm </a:t>
            </a:r>
            <a:r>
              <a:rPr sz="2000" dirty="0">
                <a:latin typeface="Times New Roman"/>
                <a:cs typeface="Times New Roman"/>
              </a:rPr>
              <a:t>thấy các phần tử quan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trọng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Màu, font, icon và các phần tử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Lựa chọn </a:t>
            </a:r>
            <a:r>
              <a:rPr sz="2000" spc="5" dirty="0">
                <a:latin typeface="Times New Roman"/>
                <a:cs typeface="Times New Roman"/>
              </a:rPr>
              <a:t>phù </a:t>
            </a:r>
            <a:r>
              <a:rPr sz="2000" dirty="0">
                <a:latin typeface="Times New Roman"/>
                <a:cs typeface="Times New Roman"/>
              </a:rPr>
              <a:t>hợp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chưa?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Phản hồi tương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tác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khả năng phản hồi dưới nhiều dạng khác nhau: trạng thái,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thông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điệp, hình dạng con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trỏ,…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Luật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fitts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6088583"/>
            <a:ext cx="593915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9CC00"/>
              </a:buClr>
              <a:buSzPct val="65000"/>
              <a:buFont typeface="Wingdings"/>
              <a:buChar char=""/>
              <a:tabLst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điều khiển đủ </a:t>
            </a:r>
            <a:r>
              <a:rPr sz="2000" spc="-5" dirty="0">
                <a:latin typeface="Times New Roman"/>
                <a:cs typeface="Times New Roman"/>
              </a:rPr>
              <a:t>lớn </a:t>
            </a:r>
            <a:r>
              <a:rPr sz="2000" dirty="0">
                <a:latin typeface="Times New Roman"/>
                <a:cs typeface="Times New Roman"/>
              </a:rPr>
              <a:t>chưa? Có </a:t>
            </a:r>
            <a:r>
              <a:rPr sz="2000" spc="5" dirty="0">
                <a:latin typeface="Times New Roman"/>
                <a:cs typeface="Times New Roman"/>
              </a:rPr>
              <a:t>quá </a:t>
            </a:r>
            <a:r>
              <a:rPr sz="2000" dirty="0">
                <a:latin typeface="Times New Roman"/>
                <a:cs typeface="Times New Roman"/>
              </a:rPr>
              <a:t>gần nhau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không?...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872990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Tại sao sử dụng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tool?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Nhanh </a:t>
            </a:r>
            <a:r>
              <a:rPr sz="2400" dirty="0">
                <a:latin typeface="Times New Roman"/>
                <a:cs typeface="Times New Roman"/>
              </a:rPr>
              <a:t>hơn lập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Dễ sửa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Dễ thay đổi, dễ “vứt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đi”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92745" cy="155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kỹ </a:t>
            </a:r>
            <a:r>
              <a:rPr sz="2800" spc="-5" dirty="0">
                <a:latin typeface="Times New Roman"/>
                <a:cs typeface="Times New Roman"/>
              </a:rPr>
              <a:t>thuật xây dựng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Storyboard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trình tự của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 cố định. Mỗi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 có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hoặc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nhiều  </a:t>
            </a:r>
            <a:r>
              <a:rPr sz="2000" spc="-5" dirty="0">
                <a:latin typeface="Times New Roman"/>
                <a:cs typeface="Times New Roman"/>
              </a:rPr>
              <a:t>hostpots(hyperlink)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5" dirty="0">
                <a:latin typeface="Times New Roman"/>
                <a:cs typeface="Times New Roman"/>
              </a:rPr>
              <a:t>chuột </a:t>
            </a:r>
            <a:r>
              <a:rPr sz="2000" dirty="0">
                <a:latin typeface="Times New Roman"/>
                <a:cs typeface="Times New Roman"/>
              </a:rPr>
              <a:t>để nhảy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157601"/>
            <a:ext cx="5943600" cy="35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04784" cy="228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kỹ </a:t>
            </a:r>
            <a:r>
              <a:rPr sz="2800" spc="-5" dirty="0">
                <a:latin typeface="Times New Roman"/>
                <a:cs typeface="Times New Roman"/>
              </a:rPr>
              <a:t>thuật xây dựng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prototype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Form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builder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công cụ để vẽ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giao diện thực sử dụng các widgets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(button,  label,…)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Giảm công sức </a:t>
            </a:r>
            <a:r>
              <a:rPr sz="2000" spc="-10" dirty="0">
                <a:latin typeface="Times New Roman"/>
                <a:cs typeface="Times New Roman"/>
              </a:rPr>
              <a:t>mã </a:t>
            </a:r>
            <a:r>
              <a:rPr sz="2000" dirty="0">
                <a:latin typeface="Times New Roman"/>
                <a:cs typeface="Times New Roman"/>
              </a:rPr>
              <a:t>hóa, nhất quán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ngoài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Mang theo “suy nghĩ” của người thiết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1325" cy="249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Công </a:t>
            </a:r>
            <a:r>
              <a:rPr sz="2800" spc="-10" dirty="0">
                <a:latin typeface="Times New Roman"/>
                <a:cs typeface="Times New Roman"/>
              </a:rPr>
              <a:t>cụ </a:t>
            </a:r>
            <a:r>
              <a:rPr sz="2800" spc="-5" dirty="0">
                <a:latin typeface="Times New Roman"/>
                <a:cs typeface="Times New Roman"/>
              </a:rPr>
              <a:t>xây dựng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Storyboard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Trình diễn </a:t>
            </a:r>
            <a:r>
              <a:rPr sz="2400" spc="-5" dirty="0">
                <a:latin typeface="Times New Roman"/>
                <a:cs typeface="Times New Roman"/>
              </a:rPr>
              <a:t>PowerPoint </a:t>
            </a:r>
            <a:r>
              <a:rPr sz="2400" dirty="0">
                <a:latin typeface="Times New Roman"/>
                <a:cs typeface="Times New Roman"/>
              </a:rPr>
              <a:t>chỉ là slide </a:t>
            </a:r>
            <a:r>
              <a:rPr sz="2400" spc="-5" dirty="0">
                <a:latin typeface="Times New Roman"/>
                <a:cs typeface="Times New Roman"/>
              </a:rPr>
              <a:t>show. </a:t>
            </a:r>
            <a:r>
              <a:rPr sz="2400" dirty="0">
                <a:latin typeface="Times New Roman"/>
                <a:cs typeface="Times New Roman"/>
              </a:rPr>
              <a:t>Nên tạo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hyperlink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để nhảy tới slide bất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kỳ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Macromedia </a:t>
            </a:r>
            <a:r>
              <a:rPr sz="2400" dirty="0">
                <a:latin typeface="Times New Roman"/>
                <a:cs typeface="Times New Roman"/>
              </a:rPr>
              <a:t>Flash giúp xây dựng giao diện đa phương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tiện.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Hữu </a:t>
            </a:r>
            <a:r>
              <a:rPr sz="2400" dirty="0">
                <a:latin typeface="Times New Roman"/>
                <a:cs typeface="Times New Roman"/>
              </a:rPr>
              <a:t>ích cho các thông tin phản hồi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HTML. </a:t>
            </a:r>
            <a:r>
              <a:rPr sz="2400" dirty="0">
                <a:latin typeface="Times New Roman"/>
                <a:cs typeface="Times New Roman"/>
              </a:rPr>
              <a:t>Mỗi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bản đồ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ảnh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609465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Nhận xét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Storyboard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Ưu </a:t>
            </a:r>
            <a:r>
              <a:rPr sz="2400" spc="-5" dirty="0">
                <a:latin typeface="Times New Roman"/>
                <a:cs typeface="Times New Roman"/>
              </a:rPr>
              <a:t>điểm: </a:t>
            </a:r>
            <a:r>
              <a:rPr sz="2400" dirty="0">
                <a:latin typeface="Times New Roman"/>
                <a:cs typeface="Times New Roman"/>
              </a:rPr>
              <a:t>Giống prototype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Nhược điểm: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Tĩnh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87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7.3. Prototype máy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426959" cy="169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Builder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HTML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.NET </a:t>
            </a:r>
            <a:r>
              <a:rPr sz="2400" spc="-5" dirty="0">
                <a:latin typeface="Times New Roman"/>
                <a:cs typeface="Times New Roman"/>
              </a:rPr>
              <a:t>Windows Forms, </a:t>
            </a:r>
            <a:r>
              <a:rPr sz="2400" dirty="0">
                <a:latin typeface="Times New Roman"/>
                <a:cs typeface="Times New Roman"/>
              </a:rPr>
              <a:t>Eclipse </a:t>
            </a:r>
            <a:r>
              <a:rPr sz="2400" spc="-5" dirty="0">
                <a:latin typeface="Times New Roman"/>
                <a:cs typeface="Times New Roman"/>
              </a:rPr>
              <a:t>Visual </a:t>
            </a:r>
            <a:r>
              <a:rPr sz="2400" dirty="0">
                <a:latin typeface="Times New Roman"/>
                <a:cs typeface="Times New Roman"/>
              </a:rPr>
              <a:t>Editor,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Borland  Jbuilder, Sun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NetBeans,…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033" y="1628902"/>
            <a:ext cx="7948295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9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2343785" algn="l"/>
                <a:tab pos="3505835" algn="l"/>
              </a:tabLst>
            </a:pPr>
            <a:r>
              <a:rPr sz="5400" dirty="0"/>
              <a:t>THIẾT	KẾ	</a:t>
            </a:r>
            <a:r>
              <a:rPr sz="5400" spc="-5" dirty="0"/>
              <a:t>BIỂU</a:t>
            </a:r>
            <a:r>
              <a:rPr sz="5400" spc="-70" dirty="0"/>
              <a:t> </a:t>
            </a:r>
            <a:r>
              <a:rPr sz="5400" dirty="0"/>
              <a:t>TƯỢNG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5505"/>
            <a:ext cx="8047355" cy="4261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Các icon (biểu tượng/ hình vẽ) được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trên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để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thực hiện sự </a:t>
            </a:r>
            <a:r>
              <a:rPr sz="2400" spc="-5" dirty="0">
                <a:latin typeface="Times New Roman"/>
                <a:cs typeface="Times New Roman"/>
              </a:rPr>
              <a:t>tương </a:t>
            </a:r>
            <a:r>
              <a:rPr sz="2400" dirty="0">
                <a:latin typeface="Times New Roman"/>
                <a:cs typeface="Times New Roman"/>
              </a:rPr>
              <a:t>tác giữa các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5" dirty="0">
                <a:latin typeface="Times New Roman"/>
                <a:cs typeface="Times New Roman"/>
              </a:rPr>
              <a:t>và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ND.</a:t>
            </a:r>
            <a:endParaRPr sz="2400">
              <a:latin typeface="Times New Roman"/>
              <a:cs typeface="Times New Roman"/>
            </a:endParaRPr>
          </a:p>
          <a:p>
            <a:pPr marL="355600" marR="24130" indent="-342900">
              <a:lnSpc>
                <a:spcPct val="10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Các biểu tượng đồ hoạ có thể cung cấp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độc lập về ngôn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ngữ  trong khi trao đổi thông tin với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phần của giao diện đồ hoạ cung cấp khả năng học,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hiểu  và ghi nhớ các phần tử chức năng của hệ thống và trợ giúp </a:t>
            </a:r>
            <a:r>
              <a:rPr sz="2400" spc="-10" dirty="0">
                <a:latin typeface="Times New Roman"/>
                <a:cs typeface="Times New Roman"/>
              </a:rPr>
              <a:t>ND  </a:t>
            </a:r>
            <a:r>
              <a:rPr sz="2400" dirty="0">
                <a:latin typeface="Times New Roman"/>
                <a:cs typeface="Times New Roman"/>
              </a:rPr>
              <a:t>khi thao tác với những phần tử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đó.</a:t>
            </a:r>
            <a:endParaRPr sz="2400">
              <a:latin typeface="Times New Roman"/>
              <a:cs typeface="Times New Roman"/>
            </a:endParaRPr>
          </a:p>
          <a:p>
            <a:pPr marL="355600" marR="90805" indent="-342900">
              <a:lnSpc>
                <a:spcPct val="10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  <a:tab pos="1477010" algn="l"/>
                <a:tab pos="6308725" algn="l"/>
                <a:tab pos="6527165" algn="l"/>
              </a:tabLst>
            </a:pPr>
            <a:r>
              <a:rPr sz="2400" spc="-5" dirty="0">
                <a:latin typeface="Times New Roman"/>
                <a:cs typeface="Times New Roman"/>
              </a:rPr>
              <a:t>Thường	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giao diện người dùng đồ hoạ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GUI	</a:t>
            </a:r>
            <a:r>
              <a:rPr sz="2400" dirty="0">
                <a:latin typeface="Times New Roman"/>
                <a:cs typeface="Times New Roman"/>
              </a:rPr>
              <a:t>sẽ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cấp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biểu </a:t>
            </a:r>
            <a:r>
              <a:rPr sz="2400" spc="-5" dirty="0">
                <a:latin typeface="Times New Roman"/>
                <a:cs typeface="Times New Roman"/>
              </a:rPr>
              <a:t>diễn </a:t>
            </a:r>
            <a:r>
              <a:rPr sz="2400" dirty="0">
                <a:latin typeface="Times New Roman"/>
                <a:cs typeface="Times New Roman"/>
              </a:rPr>
              <a:t>ẩn dụ cho các nhiệm vụ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ND.	Các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biểu  tượng có thể biểu diễn các ẩn dụ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trực tiếp, hay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đối tượng vật lí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gián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279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419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đặc trưng con người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(Human)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Nghiên </a:t>
            </a:r>
            <a:r>
              <a:rPr sz="2400" dirty="0">
                <a:latin typeface="Times New Roman"/>
                <a:cs typeface="Times New Roman"/>
              </a:rPr>
              <a:t>cứu </a:t>
            </a:r>
            <a:r>
              <a:rPr sz="2400" spc="-5" dirty="0">
                <a:latin typeface="Times New Roman"/>
                <a:cs typeface="Times New Roman"/>
              </a:rPr>
              <a:t>các </a:t>
            </a:r>
            <a:r>
              <a:rPr sz="2400" dirty="0">
                <a:latin typeface="Times New Roman"/>
                <a:cs typeface="Times New Roman"/>
              </a:rPr>
              <a:t>tính </a:t>
            </a:r>
            <a:r>
              <a:rPr sz="2400" spc="-5" dirty="0">
                <a:latin typeface="Times New Roman"/>
                <a:cs typeface="Times New Roman"/>
              </a:rPr>
              <a:t>chất </a:t>
            </a:r>
            <a:r>
              <a:rPr sz="2400" spc="-1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quá trình xử </a:t>
            </a:r>
            <a:r>
              <a:rPr sz="2400" dirty="0">
                <a:latin typeface="Times New Roman"/>
                <a:cs typeface="Times New Roman"/>
              </a:rPr>
              <a:t>lý </a:t>
            </a:r>
            <a:r>
              <a:rPr sz="2400" spc="-5" dirty="0">
                <a:latin typeface="Times New Roman"/>
                <a:cs typeface="Times New Roman"/>
              </a:rPr>
              <a:t>thông tin của  </a:t>
            </a:r>
            <a:r>
              <a:rPr sz="2400" dirty="0">
                <a:latin typeface="Times New Roman"/>
                <a:cs typeface="Times New Roman"/>
              </a:rPr>
              <a:t>con người, cấu trúc </a:t>
            </a:r>
            <a:r>
              <a:rPr sz="2400" spc="-5" dirty="0">
                <a:latin typeface="Times New Roman"/>
                <a:cs typeface="Times New Roman"/>
              </a:rPr>
              <a:t>hành </a:t>
            </a:r>
            <a:r>
              <a:rPr sz="2400" dirty="0">
                <a:latin typeface="Times New Roman"/>
                <a:cs typeface="Times New Roman"/>
              </a:rPr>
              <a:t>động, bản chất </a:t>
            </a:r>
            <a:r>
              <a:rPr sz="2400" spc="-5" dirty="0">
                <a:latin typeface="Times New Roman"/>
                <a:cs typeface="Times New Roman"/>
              </a:rPr>
              <a:t>giao </a:t>
            </a:r>
            <a:r>
              <a:rPr sz="2400" dirty="0">
                <a:latin typeface="Times New Roman"/>
                <a:cs typeface="Times New Roman"/>
              </a:rPr>
              <a:t>tiếp và </a:t>
            </a:r>
            <a:r>
              <a:rPr sz="2400" spc="-10" dirty="0">
                <a:latin typeface="Times New Roman"/>
                <a:cs typeface="Times New Roman"/>
              </a:rPr>
              <a:t>yêu  </a:t>
            </a:r>
            <a:r>
              <a:rPr sz="2400" dirty="0">
                <a:latin typeface="Times New Roman"/>
                <a:cs typeface="Times New Roman"/>
              </a:rPr>
              <a:t>cầu về vật lý, sinh lý học của con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người</a:t>
            </a:r>
            <a:endParaRPr sz="2400">
              <a:latin typeface="Times New Roman"/>
              <a:cs typeface="Times New Roman"/>
            </a:endParaRPr>
          </a:p>
          <a:p>
            <a:pPr marL="756285" marR="5715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Xử </a:t>
            </a:r>
            <a:r>
              <a:rPr sz="2400" dirty="0">
                <a:latin typeface="Times New Roman"/>
                <a:cs typeface="Times New Roman"/>
              </a:rPr>
              <a:t>lý thông tin của con người </a:t>
            </a:r>
            <a:r>
              <a:rPr sz="2400" spc="-5" dirty="0">
                <a:latin typeface="Times New Roman"/>
                <a:cs typeface="Times New Roman"/>
              </a:rPr>
              <a:t>(Human Information  </a:t>
            </a:r>
            <a:r>
              <a:rPr sz="2400" dirty="0">
                <a:latin typeface="Times New Roman"/>
                <a:cs typeface="Times New Roman"/>
              </a:rPr>
              <a:t>Processing): Đặc </a:t>
            </a:r>
            <a:r>
              <a:rPr sz="2400" spc="-5" dirty="0">
                <a:latin typeface="Times New Roman"/>
                <a:cs typeface="Times New Roman"/>
              </a:rPr>
              <a:t>trưng </a:t>
            </a:r>
            <a:r>
              <a:rPr sz="2400" dirty="0">
                <a:latin typeface="Times New Roman"/>
                <a:cs typeface="Times New Roman"/>
              </a:rPr>
              <a:t>của con người như bộ </a:t>
            </a:r>
            <a:r>
              <a:rPr sz="2400" spc="-10" dirty="0">
                <a:latin typeface="Times New Roman"/>
                <a:cs typeface="Times New Roman"/>
              </a:rPr>
              <a:t>xử </a:t>
            </a:r>
            <a:r>
              <a:rPr sz="2400" dirty="0">
                <a:latin typeface="Times New Roman"/>
                <a:cs typeface="Times New Roman"/>
              </a:rPr>
              <a:t>lý </a:t>
            </a:r>
            <a:r>
              <a:rPr sz="2400" spc="-5" dirty="0">
                <a:latin typeface="Times New Roman"/>
                <a:cs typeface="Times New Roman"/>
              </a:rPr>
              <a:t>thông  </a:t>
            </a:r>
            <a:r>
              <a:rPr sz="2400" spc="5" dirty="0"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hình nhận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thức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hình khái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niệm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Hiện </a:t>
            </a:r>
            <a:r>
              <a:rPr sz="2000" spc="-5" dirty="0">
                <a:latin typeface="Times New Roman"/>
                <a:cs typeface="Times New Roman"/>
              </a:rPr>
              <a:t>tượng </a:t>
            </a:r>
            <a:r>
              <a:rPr sz="2000" dirty="0">
                <a:latin typeface="Times New Roman"/>
                <a:cs typeface="Times New Roman"/>
              </a:rPr>
              <a:t>và </a:t>
            </a:r>
            <a:r>
              <a:rPr sz="2000" spc="-5" dirty="0">
                <a:latin typeface="Times New Roman"/>
                <a:cs typeface="Times New Roman"/>
              </a:rPr>
              <a:t>bản chất </a:t>
            </a:r>
            <a:r>
              <a:rPr sz="2000" dirty="0">
                <a:latin typeface="Times New Roman"/>
                <a:cs typeface="Times New Roman"/>
              </a:rPr>
              <a:t>nhớ, </a:t>
            </a:r>
            <a:r>
              <a:rPr sz="2000" spc="-5" dirty="0">
                <a:latin typeface="Times New Roman"/>
                <a:cs typeface="Times New Roman"/>
              </a:rPr>
              <a:t>cảm </a:t>
            </a:r>
            <a:r>
              <a:rPr sz="2000" dirty="0">
                <a:latin typeface="Times New Roman"/>
                <a:cs typeface="Times New Roman"/>
              </a:rPr>
              <a:t>nhận, </a:t>
            </a:r>
            <a:r>
              <a:rPr sz="2000" spc="-5" dirty="0">
                <a:latin typeface="Times New Roman"/>
                <a:cs typeface="Times New Roman"/>
              </a:rPr>
              <a:t>vận động, </a:t>
            </a:r>
            <a:r>
              <a:rPr sz="2000" dirty="0">
                <a:latin typeface="Times New Roman"/>
                <a:cs typeface="Times New Roman"/>
              </a:rPr>
              <a:t>học, </a:t>
            </a:r>
            <a:r>
              <a:rPr sz="2000" spc="-5" dirty="0">
                <a:latin typeface="Times New Roman"/>
                <a:cs typeface="Times New Roman"/>
              </a:rPr>
              <a:t>giải quyết  </a:t>
            </a:r>
            <a:r>
              <a:rPr sz="2000" dirty="0">
                <a:latin typeface="Times New Roman"/>
                <a:cs typeface="Times New Roman"/>
              </a:rPr>
              <a:t>vấn đề, thu thập kỹ năng,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037070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loại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Biểu diễn </a:t>
            </a:r>
            <a:r>
              <a:rPr sz="2400" dirty="0">
                <a:latin typeface="Times New Roman"/>
                <a:cs typeface="Times New Roman"/>
              </a:rPr>
              <a:t>các đối tượng vật lý như ổ đĩa,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in,…</a:t>
            </a:r>
            <a:endParaRPr sz="2400">
              <a:latin typeface="Times New Roman"/>
              <a:cs typeface="Times New Roman"/>
            </a:endParaRPr>
          </a:p>
          <a:p>
            <a:pPr marL="832485" lvl="1" indent="-3625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dirty="0">
                <a:latin typeface="Times New Roman"/>
                <a:cs typeface="Times New Roman"/>
              </a:rPr>
              <a:t>Biểu diễn các chức năng cuả HT (action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Icons)</a:t>
            </a:r>
            <a:endParaRPr sz="2400">
              <a:latin typeface="Times New Roman"/>
              <a:cs typeface="Times New Roman"/>
            </a:endParaRPr>
          </a:p>
          <a:p>
            <a:pPr marL="832485" lvl="1" indent="-3625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dirty="0">
                <a:latin typeface="Times New Roman"/>
                <a:cs typeface="Times New Roman"/>
              </a:rPr>
              <a:t>Biểu diễn các đối tượng điều khiển (control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3428956"/>
            <a:ext cx="6832245" cy="334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408679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9.1. Tổng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74878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Cấu </a:t>
            </a:r>
            <a:r>
              <a:rPr sz="2800" dirty="0">
                <a:latin typeface="Times New Roman"/>
                <a:cs typeface="Times New Roman"/>
              </a:rPr>
              <a:t>trúc </a:t>
            </a:r>
            <a:r>
              <a:rPr sz="2800" spc="-5" dirty="0">
                <a:latin typeface="Times New Roman"/>
                <a:cs typeface="Times New Roman"/>
              </a:rPr>
              <a:t>khái niệm của đối tượng biểu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tượng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057347"/>
            <a:ext cx="6400594" cy="463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590800"/>
            <a:ext cx="7772400" cy="40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779335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5807075" algn="l"/>
              </a:tabLst>
            </a:pPr>
            <a:r>
              <a:rPr sz="2800" spc="-5" dirty="0">
                <a:latin typeface="Times New Roman"/>
                <a:cs typeface="Times New Roman"/>
              </a:rPr>
              <a:t>Có nhiều chuẩn cho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đảm bảo	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tiện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(Usability)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590800"/>
            <a:ext cx="77724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1147" y="6281959"/>
            <a:ext cx="1873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07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498598"/>
            <a:ext cx="7543800" cy="528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0343" y="6281959"/>
            <a:ext cx="26797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308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8929"/>
            <a:ext cx="7959090" cy="412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Cách tiếp cận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chuẩn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59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Các chuẩn ISO hướng xử lý (Process-Oriented ISO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Standards)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20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 </a:t>
            </a:r>
            <a:r>
              <a:rPr sz="1800" dirty="0">
                <a:latin typeface="Times New Roman"/>
                <a:cs typeface="Times New Roman"/>
              </a:rPr>
              <a:t>9241-11 </a:t>
            </a:r>
            <a:r>
              <a:rPr sz="1800" spc="-5" dirty="0">
                <a:latin typeface="Times New Roman"/>
                <a:cs typeface="Times New Roman"/>
              </a:rPr>
              <a:t>Hướng </a:t>
            </a:r>
            <a:r>
              <a:rPr sz="1800" dirty="0">
                <a:latin typeface="Times New Roman"/>
                <a:cs typeface="Times New Roman"/>
              </a:rPr>
              <a:t>dẫn tính dùng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được</a:t>
            </a:r>
            <a:endParaRPr sz="18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ts val="1939"/>
              </a:lnSpc>
              <a:spcBef>
                <a:spcPts val="464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 </a:t>
            </a:r>
            <a:r>
              <a:rPr sz="1800" dirty="0">
                <a:latin typeface="Times New Roman"/>
                <a:cs typeface="Times New Roman"/>
              </a:rPr>
              <a:t>13407 : Các quá trình thiết kế </a:t>
            </a:r>
            <a:r>
              <a:rPr sz="1800" spc="-5" dirty="0">
                <a:latin typeface="Times New Roman"/>
                <a:cs typeface="Times New Roman"/>
              </a:rPr>
              <a:t>người </a:t>
            </a:r>
            <a:r>
              <a:rPr sz="1800" dirty="0">
                <a:latin typeface="Times New Roman"/>
                <a:cs typeface="Times New Roman"/>
              </a:rPr>
              <a:t>dùng trung tâm cho các hệ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thống  tương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tác</a:t>
            </a:r>
            <a:endParaRPr sz="18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055"/>
              </a:lnSpc>
              <a:spcBef>
                <a:spcPts val="185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ISO/TR </a:t>
            </a:r>
            <a:r>
              <a:rPr sz="1800" dirty="0">
                <a:latin typeface="Times New Roman"/>
                <a:cs typeface="Times New Roman"/>
              </a:rPr>
              <a:t>18529 : Công thái học cho tương tác </a:t>
            </a:r>
            <a:r>
              <a:rPr sz="1800" spc="-5" dirty="0">
                <a:latin typeface="Times New Roman"/>
                <a:cs typeface="Times New Roman"/>
              </a:rPr>
              <a:t>người </a:t>
            </a:r>
            <a:r>
              <a:rPr sz="1800" dirty="0">
                <a:latin typeface="Times New Roman"/>
                <a:cs typeface="Times New Roman"/>
              </a:rPr>
              <a:t>dùng – hệ thống 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Các</a:t>
            </a:r>
            <a:endParaRPr sz="1800">
              <a:latin typeface="Times New Roman"/>
              <a:cs typeface="Times New Roman"/>
            </a:endParaRPr>
          </a:p>
          <a:p>
            <a:pPr marL="1155700">
              <a:lnSpc>
                <a:spcPts val="2055"/>
              </a:lnSpc>
            </a:pPr>
            <a:r>
              <a:rPr sz="1800" spc="-10" dirty="0">
                <a:latin typeface="Times New Roman"/>
                <a:cs typeface="Times New Roman"/>
              </a:rPr>
              <a:t>mô </a:t>
            </a:r>
            <a:r>
              <a:rPr sz="1800" dirty="0">
                <a:latin typeface="Times New Roman"/>
                <a:cs typeface="Times New Roman"/>
              </a:rPr>
              <a:t>tả quá trình , chu trình , vòng đời </a:t>
            </a:r>
            <a:r>
              <a:rPr sz="1800" spc="-5" dirty="0">
                <a:latin typeface="Times New Roman"/>
                <a:cs typeface="Times New Roman"/>
              </a:rPr>
              <a:t>hướng người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dùng</a:t>
            </a:r>
            <a:endParaRPr sz="1800">
              <a:latin typeface="Times New Roman"/>
              <a:cs typeface="Times New Roman"/>
            </a:endParaRPr>
          </a:p>
          <a:p>
            <a:pPr marL="1155700" marR="75565" lvl="2" indent="-228600">
              <a:lnSpc>
                <a:spcPts val="1939"/>
              </a:lnSpc>
              <a:spcBef>
                <a:spcPts val="464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ISO/TR </a:t>
            </a:r>
            <a:r>
              <a:rPr sz="1800" dirty="0">
                <a:latin typeface="Times New Roman"/>
                <a:cs typeface="Times New Roman"/>
              </a:rPr>
              <a:t>16982 : Công thái học cho tương tác </a:t>
            </a:r>
            <a:r>
              <a:rPr sz="1800" spc="-5" dirty="0">
                <a:latin typeface="Times New Roman"/>
                <a:cs typeface="Times New Roman"/>
              </a:rPr>
              <a:t>người </a:t>
            </a:r>
            <a:r>
              <a:rPr sz="1800" dirty="0">
                <a:latin typeface="Times New Roman"/>
                <a:cs typeface="Times New Roman"/>
              </a:rPr>
              <a:t>dùng – hệ thống.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Các  </a:t>
            </a:r>
            <a:r>
              <a:rPr sz="1800" spc="-5" dirty="0">
                <a:latin typeface="Times New Roman"/>
                <a:cs typeface="Times New Roman"/>
              </a:rPr>
              <a:t>phương </a:t>
            </a:r>
            <a:r>
              <a:rPr sz="1800" dirty="0">
                <a:latin typeface="Times New Roman"/>
                <a:cs typeface="Times New Roman"/>
              </a:rPr>
              <a:t>pháp tính dùng </a:t>
            </a:r>
            <a:r>
              <a:rPr sz="1800" spc="-5" dirty="0">
                <a:latin typeface="Times New Roman"/>
                <a:cs typeface="Times New Roman"/>
              </a:rPr>
              <a:t>được </a:t>
            </a:r>
            <a:r>
              <a:rPr sz="1800" dirty="0">
                <a:latin typeface="Times New Roman"/>
                <a:cs typeface="Times New Roman"/>
              </a:rPr>
              <a:t>hỗ trợ cho thiết kế </a:t>
            </a:r>
            <a:r>
              <a:rPr sz="1800" spc="-5" dirty="0">
                <a:latin typeface="Times New Roman"/>
                <a:cs typeface="Times New Roman"/>
              </a:rPr>
              <a:t>hướng người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dùng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chuẩn ISO hướng sản phẩm (Produit-Oriented ISO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Standards)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2055"/>
              </a:lnSpc>
              <a:spcBef>
                <a:spcPts val="220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ISO/IEC </a:t>
            </a:r>
            <a:r>
              <a:rPr sz="1800" dirty="0">
                <a:latin typeface="Times New Roman"/>
                <a:cs typeface="Times New Roman"/>
              </a:rPr>
              <a:t>9126 – 1 : </a:t>
            </a:r>
            <a:r>
              <a:rPr sz="1800" spc="-10" dirty="0">
                <a:latin typeface="Times New Roman"/>
                <a:cs typeface="Times New Roman"/>
              </a:rPr>
              <a:t>mô </a:t>
            </a:r>
            <a:r>
              <a:rPr sz="1800" dirty="0">
                <a:latin typeface="Times New Roman"/>
                <a:cs typeface="Times New Roman"/>
              </a:rPr>
              <a:t>hình cho chất lượng của sản phẩm dựa trên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công</a:t>
            </a:r>
            <a:endParaRPr sz="1800">
              <a:latin typeface="Times New Roman"/>
              <a:cs typeface="Times New Roman"/>
            </a:endParaRPr>
          </a:p>
          <a:p>
            <a:pPr marL="1155700">
              <a:lnSpc>
                <a:spcPts val="2055"/>
              </a:lnSpc>
            </a:pPr>
            <a:r>
              <a:rPr sz="1800" dirty="0">
                <a:latin typeface="Times New Roman"/>
                <a:cs typeface="Times New Roman"/>
              </a:rPr>
              <a:t>nghệ , kỹ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thuật</a:t>
            </a:r>
            <a:endParaRPr sz="1800">
              <a:latin typeface="Times New Roman"/>
              <a:cs typeface="Times New Roman"/>
            </a:endParaRPr>
          </a:p>
          <a:p>
            <a:pPr marL="1155700" marR="384175" lvl="2" indent="-228600">
              <a:lnSpc>
                <a:spcPts val="2110"/>
              </a:lnSpc>
              <a:spcBef>
                <a:spcPts val="325"/>
              </a:spcBef>
              <a:buClr>
                <a:srgbClr val="99CC00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ISO/IEC </a:t>
            </a:r>
            <a:r>
              <a:rPr sz="1800" dirty="0">
                <a:latin typeface="Times New Roman"/>
                <a:cs typeface="Times New Roman"/>
              </a:rPr>
              <a:t>9126 – 2 : tính dùng được trong các </a:t>
            </a:r>
            <a:r>
              <a:rPr sz="1800" spc="-5" dirty="0">
                <a:latin typeface="Times New Roman"/>
                <a:cs typeface="Times New Roman"/>
              </a:rPr>
              <a:t>thước </a:t>
            </a:r>
            <a:r>
              <a:rPr sz="1800" dirty="0">
                <a:latin typeface="Times New Roman"/>
                <a:cs typeface="Times New Roman"/>
              </a:rPr>
              <a:t>đo chất lượng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bên  trong và bên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ngoài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10222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Cách </a:t>
            </a:r>
            <a:r>
              <a:rPr sz="2800" spc="-5" dirty="0">
                <a:latin typeface="Times New Roman"/>
                <a:cs typeface="Times New Roman"/>
              </a:rPr>
              <a:t>tiếp </a:t>
            </a:r>
            <a:r>
              <a:rPr sz="2800" spc="-10" dirty="0">
                <a:latin typeface="Times New Roman"/>
                <a:cs typeface="Times New Roman"/>
              </a:rPr>
              <a:t>cận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chuẩn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Chuẩn </a:t>
            </a:r>
            <a:r>
              <a:rPr sz="2400" dirty="0">
                <a:latin typeface="Times New Roman"/>
                <a:cs typeface="Times New Roman"/>
              </a:rPr>
              <a:t>ISO 9241 cho tính tiện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590736"/>
            <a:ext cx="6172200" cy="4145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28701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Cách </a:t>
            </a:r>
            <a:r>
              <a:rPr sz="2800" spc="-5" dirty="0">
                <a:latin typeface="Times New Roman"/>
                <a:cs typeface="Times New Roman"/>
              </a:rPr>
              <a:t>tiếp </a:t>
            </a:r>
            <a:r>
              <a:rPr sz="2800" spc="-10" dirty="0">
                <a:latin typeface="Times New Roman"/>
                <a:cs typeface="Times New Roman"/>
              </a:rPr>
              <a:t>cận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chuẩn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Chuẩn </a:t>
            </a:r>
            <a:r>
              <a:rPr sz="2400" dirty="0">
                <a:latin typeface="Times New Roman"/>
                <a:cs typeface="Times New Roman"/>
              </a:rPr>
              <a:t>ISO 11581 cho thiết kế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ICON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514600"/>
            <a:ext cx="6934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2514600"/>
            <a:ext cx="4328160" cy="41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785"/>
              </a:spcBef>
            </a:pPr>
            <a:r>
              <a:rPr sz="1000" spc="-5" dirty="0">
                <a:latin typeface="Verdana"/>
                <a:cs typeface="Verdana"/>
              </a:rPr>
              <a:t>312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5859145" cy="90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562610" lvl="1" indent="-3746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563245" algn="l"/>
              </a:tabLst>
            </a:pPr>
            <a:r>
              <a:rPr sz="2800" dirty="0">
                <a:latin typeface="Arial"/>
                <a:cs typeface="Arial"/>
              </a:rPr>
              <a:t>Approach Icon </a:t>
            </a:r>
            <a:r>
              <a:rPr sz="2800" spc="-5" dirty="0">
                <a:latin typeface="Arial"/>
                <a:cs typeface="Arial"/>
              </a:rPr>
              <a:t>Design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Holistically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2514600"/>
            <a:ext cx="4114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631059"/>
            <a:ext cx="3423920" cy="330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"If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need </a:t>
            </a:r>
            <a:r>
              <a:rPr sz="1800" dirty="0">
                <a:latin typeface="Arial"/>
                <a:cs typeface="Arial"/>
              </a:rPr>
              <a:t>to draw </a:t>
            </a:r>
            <a:r>
              <a:rPr sz="1800" spc="-5" dirty="0">
                <a:latin typeface="Arial"/>
                <a:cs typeface="Arial"/>
              </a:rPr>
              <a:t>several  icons,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need to </a:t>
            </a:r>
            <a:r>
              <a:rPr sz="1800" spc="-5" dirty="0">
                <a:latin typeface="Arial"/>
                <a:cs typeface="Arial"/>
              </a:rPr>
              <a:t>think </a:t>
            </a:r>
            <a:r>
              <a:rPr sz="1800" dirty="0">
                <a:latin typeface="Arial"/>
                <a:cs typeface="Arial"/>
              </a:rPr>
              <a:t>over  </a:t>
            </a:r>
            <a:r>
              <a:rPr sz="1800" spc="-5" dirty="0">
                <a:latin typeface="Arial"/>
                <a:cs typeface="Arial"/>
              </a:rPr>
              <a:t>images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spc="-5" dirty="0">
                <a:latin typeface="Arial"/>
                <a:cs typeface="Arial"/>
              </a:rPr>
              <a:t>whole </a:t>
            </a:r>
            <a:r>
              <a:rPr sz="1800" dirty="0">
                <a:latin typeface="Arial"/>
                <a:cs typeface="Arial"/>
              </a:rPr>
              <a:t>set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icons  </a:t>
            </a:r>
            <a:r>
              <a:rPr sz="1800" spc="-5" dirty="0">
                <a:latin typeface="Arial"/>
                <a:cs typeface="Arial"/>
              </a:rPr>
              <a:t>before proceeding with  illustrating activities."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one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major points made in </a:t>
            </a:r>
            <a:r>
              <a:rPr sz="1800" dirty="0">
                <a:latin typeface="Arial"/>
                <a:cs typeface="Arial"/>
              </a:rPr>
              <a:t>this  </a:t>
            </a:r>
            <a:r>
              <a:rPr sz="1800" spc="-5" dirty="0">
                <a:latin typeface="Arial"/>
                <a:cs typeface="Arial"/>
              </a:rPr>
              <a:t>article on icon design. He goes  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explain </a:t>
            </a:r>
            <a:r>
              <a:rPr sz="1800" dirty="0">
                <a:latin typeface="Arial"/>
                <a:cs typeface="Arial"/>
              </a:rPr>
              <a:t>how </a:t>
            </a:r>
            <a:r>
              <a:rPr sz="1800" spc="-5" dirty="0">
                <a:latin typeface="Arial"/>
                <a:cs typeface="Arial"/>
              </a:rPr>
              <a:t>failing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plan  </a:t>
            </a:r>
            <a:r>
              <a:rPr sz="1800" dirty="0">
                <a:latin typeface="Arial"/>
                <a:cs typeface="Arial"/>
              </a:rPr>
              <a:t>how the </a:t>
            </a:r>
            <a:r>
              <a:rPr sz="1800" spc="-10" dirty="0">
                <a:latin typeface="Arial"/>
                <a:cs typeface="Arial"/>
              </a:rPr>
              <a:t>whole </a:t>
            </a:r>
            <a:r>
              <a:rPr sz="1800" dirty="0">
                <a:latin typeface="Arial"/>
                <a:cs typeface="Arial"/>
              </a:rPr>
              <a:t>set </a:t>
            </a:r>
            <a:r>
              <a:rPr sz="1800" spc="-5" dirty="0">
                <a:latin typeface="Arial"/>
                <a:cs typeface="Arial"/>
              </a:rPr>
              <a:t>of icons </a:t>
            </a:r>
            <a:r>
              <a:rPr sz="1800" spc="-10" dirty="0">
                <a:latin typeface="Arial"/>
                <a:cs typeface="Arial"/>
              </a:rPr>
              <a:t>will  </a:t>
            </a:r>
            <a:r>
              <a:rPr sz="1800" spc="-5" dirty="0">
                <a:latin typeface="Arial"/>
                <a:cs typeface="Arial"/>
              </a:rPr>
              <a:t>work together </a:t>
            </a:r>
            <a:r>
              <a:rPr sz="1800" dirty="0">
                <a:latin typeface="Arial"/>
                <a:cs typeface="Arial"/>
              </a:rPr>
              <a:t>from the </a:t>
            </a:r>
            <a:r>
              <a:rPr sz="1800" spc="-5" dirty="0">
                <a:latin typeface="Arial"/>
                <a:cs typeface="Arial"/>
              </a:rPr>
              <a:t>beginning  will ensure a huge </a:t>
            </a:r>
            <a:r>
              <a:rPr sz="1800" spc="-10" dirty="0">
                <a:latin typeface="Arial"/>
                <a:cs typeface="Arial"/>
              </a:rPr>
              <a:t>waste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time,  </a:t>
            </a:r>
            <a:r>
              <a:rPr sz="1800" spc="-5" dirty="0">
                <a:latin typeface="Arial"/>
                <a:cs typeface="Arial"/>
              </a:rPr>
              <a:t>as redesign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inevitable.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0" y="2590800"/>
            <a:ext cx="3124200" cy="385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313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590800"/>
            <a:ext cx="31242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33473"/>
            <a:ext cx="4504055" cy="412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Arial"/>
                <a:cs typeface="Arial"/>
              </a:rPr>
              <a:t>2. Consider </a:t>
            </a:r>
            <a:r>
              <a:rPr sz="2800" spc="-70" dirty="0">
                <a:latin typeface="Arial"/>
                <a:cs typeface="Arial"/>
              </a:rPr>
              <a:t>Your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Audience</a:t>
            </a:r>
            <a:endParaRPr sz="2800">
              <a:latin typeface="Arial"/>
              <a:cs typeface="Arial"/>
            </a:endParaRPr>
          </a:p>
          <a:p>
            <a:pPr marL="88900" marR="127000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latin typeface="Arial"/>
                <a:cs typeface="Arial"/>
              </a:rPr>
              <a:t>Symbols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10" dirty="0">
                <a:latin typeface="Arial"/>
                <a:cs typeface="Arial"/>
              </a:rPr>
              <a:t>differ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  </a:t>
            </a:r>
            <a:r>
              <a:rPr sz="2400" spc="-5" dirty="0">
                <a:latin typeface="Arial"/>
                <a:cs typeface="Arial"/>
              </a:rPr>
              <a:t>elements you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your  designs.</a:t>
            </a:r>
            <a:endParaRPr sz="2400">
              <a:latin typeface="Arial"/>
              <a:cs typeface="Arial"/>
            </a:endParaRPr>
          </a:p>
          <a:p>
            <a:pPr marL="88900" marR="50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An important aspect here is  national </a:t>
            </a:r>
            <a:r>
              <a:rPr sz="2400" dirty="0">
                <a:latin typeface="Arial"/>
                <a:cs typeface="Arial"/>
              </a:rPr>
              <a:t>characteristics. </a:t>
            </a:r>
            <a:r>
              <a:rPr sz="2400" spc="-5" dirty="0">
                <a:latin typeface="Arial"/>
                <a:cs typeface="Arial"/>
              </a:rPr>
              <a:t>Cultural  traditions, surroundings and  gestures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10" dirty="0">
                <a:latin typeface="Arial"/>
                <a:cs typeface="Arial"/>
              </a:rPr>
              <a:t>differ </a:t>
            </a:r>
            <a:r>
              <a:rPr sz="2400" spc="-5" dirty="0">
                <a:latin typeface="Arial"/>
                <a:cs typeface="Arial"/>
              </a:rPr>
              <a:t>radically </a:t>
            </a:r>
            <a:r>
              <a:rPr sz="2400" dirty="0">
                <a:latin typeface="Arial"/>
                <a:cs typeface="Arial"/>
              </a:rPr>
              <a:t>from  </a:t>
            </a:r>
            <a:r>
              <a:rPr sz="2400" spc="-5" dirty="0">
                <a:latin typeface="Arial"/>
                <a:cs typeface="Arial"/>
              </a:rPr>
              <a:t>country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country."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200400"/>
            <a:ext cx="3962400" cy="211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33473"/>
            <a:ext cx="7269480" cy="320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56515" algn="just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Arial"/>
                <a:cs typeface="Arial"/>
              </a:rPr>
              <a:t>3. </a:t>
            </a:r>
            <a:r>
              <a:rPr sz="2800" dirty="0">
                <a:latin typeface="Arial"/>
                <a:cs typeface="Arial"/>
              </a:rPr>
              <a:t>Design </a:t>
            </a:r>
            <a:r>
              <a:rPr sz="2800" spc="-5" dirty="0">
                <a:latin typeface="Arial"/>
                <a:cs typeface="Arial"/>
              </a:rPr>
              <a:t>for the Size </a:t>
            </a:r>
            <a:r>
              <a:rPr sz="2800" dirty="0">
                <a:latin typeface="Arial"/>
                <a:cs typeface="Arial"/>
              </a:rPr>
              <a:t>the Icon </a:t>
            </a:r>
            <a:r>
              <a:rPr sz="2800" spc="-5" dirty="0">
                <a:latin typeface="Arial"/>
                <a:cs typeface="Arial"/>
              </a:rPr>
              <a:t>will be Used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  <a:p>
            <a:pPr marL="88900" marR="3011170" algn="just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approach </a:t>
            </a:r>
            <a:r>
              <a:rPr sz="2400" spc="-5" dirty="0">
                <a:latin typeface="Arial"/>
                <a:cs typeface="Arial"/>
              </a:rPr>
              <a:t>taken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small  icons and large icon design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dirty="0">
                <a:latin typeface="Arial"/>
                <a:cs typeface="Arial"/>
              </a:rPr>
              <a:t>immensely </a:t>
            </a:r>
            <a:r>
              <a:rPr sz="2400" spc="-5" dirty="0">
                <a:latin typeface="Arial"/>
                <a:cs typeface="Arial"/>
              </a:rPr>
              <a:t>different. Firewheel  has a good article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covers  the </a:t>
            </a:r>
            <a:r>
              <a:rPr sz="2400" dirty="0">
                <a:latin typeface="Arial"/>
                <a:cs typeface="Arial"/>
              </a:rPr>
              <a:t>scaling </a:t>
            </a:r>
            <a:r>
              <a:rPr sz="2400" spc="-5" dirty="0">
                <a:latin typeface="Arial"/>
                <a:cs typeface="Arial"/>
              </a:rPr>
              <a:t>subject called </a:t>
            </a:r>
            <a:r>
              <a:rPr sz="2400" u="heavy" dirty="0">
                <a:solidFill>
                  <a:srgbClr val="FFCC00"/>
                </a:solidFill>
                <a:latin typeface="Arial"/>
                <a:cs typeface="Arial"/>
                <a:hlinkClick r:id="rId3"/>
              </a:rPr>
              <a:t>Icon </a:t>
            </a:r>
            <a:r>
              <a:rPr sz="2400" u="heavy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3"/>
              </a:rPr>
              <a:t>Design: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</a:rPr>
              <a:t>    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3"/>
              </a:rPr>
              <a:t>Bitmap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</a:rPr>
              <a:t>    </a:t>
            </a:r>
            <a:r>
              <a:rPr sz="2400" u="heavy" dirty="0">
                <a:solidFill>
                  <a:srgbClr val="FFCC00"/>
                </a:solidFill>
                <a:latin typeface="Arial"/>
                <a:cs typeface="Arial"/>
                <a:hlinkClick r:id="rId3"/>
              </a:rPr>
              <a:t>vs</a:t>
            </a:r>
            <a:r>
              <a:rPr sz="2400" u="heavy" dirty="0">
                <a:solidFill>
                  <a:srgbClr val="FFCC00"/>
                </a:solidFill>
                <a:latin typeface="Arial"/>
                <a:cs typeface="Arial"/>
              </a:rPr>
              <a:t>  </a:t>
            </a:r>
            <a:r>
              <a:rPr sz="2400" u="heavy" spc="7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u="heavy" spc="-40" dirty="0">
                <a:solidFill>
                  <a:srgbClr val="FFCC00"/>
                </a:solidFill>
                <a:latin typeface="Arial"/>
                <a:cs typeface="Arial"/>
                <a:hlinkClick r:id="rId3"/>
              </a:rPr>
              <a:t>Vector</a:t>
            </a:r>
            <a:r>
              <a:rPr sz="2400" spc="-4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5190490"/>
            <a:ext cx="36931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8040" algn="l"/>
                <a:tab pos="2015489" algn="l"/>
                <a:tab pos="3086735" algn="l"/>
              </a:tabLst>
            </a:pPr>
            <a:r>
              <a:rPr sz="2400" u="heavy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Ico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n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</a:rPr>
              <a:t>	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D</a:t>
            </a:r>
            <a:r>
              <a:rPr sz="2400" u="heavy" spc="-1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e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sign</a:t>
            </a:r>
            <a:r>
              <a:rPr sz="2400" u="heavy" dirty="0">
                <a:solidFill>
                  <a:srgbClr val="FFCC00"/>
                </a:solidFill>
                <a:latin typeface="Arial"/>
                <a:cs typeface="Arial"/>
              </a:rPr>
              <a:t>	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S</a:t>
            </a:r>
            <a:r>
              <a:rPr sz="2400" u="heavy" spc="-10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i</a:t>
            </a:r>
            <a:r>
              <a:rPr sz="2400" u="heavy" spc="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z</a:t>
            </a:r>
            <a:r>
              <a:rPr sz="2400" u="heavy" spc="-5" dirty="0">
                <a:solidFill>
                  <a:srgbClr val="FFCC00"/>
                </a:solidFill>
                <a:latin typeface="Arial"/>
                <a:cs typeface="Arial"/>
                <a:hlinkClick r:id="rId4"/>
              </a:rPr>
              <a:t>ing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824729"/>
            <a:ext cx="418592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" algn="r">
              <a:lnSpc>
                <a:spcPct val="100000"/>
              </a:lnSpc>
              <a:tabLst>
                <a:tab pos="922019" algn="l"/>
                <a:tab pos="2045335" algn="l"/>
                <a:tab pos="2763520" algn="l"/>
                <a:tab pos="381952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o,	revi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	this	artic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5556199"/>
            <a:ext cx="4186554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5150" algn="l"/>
                <a:tab pos="2266950" algn="l"/>
                <a:tab pos="3428365" algn="l"/>
              </a:tabLst>
            </a:pPr>
            <a:r>
              <a:rPr sz="2400" spc="-5" dirty="0">
                <a:latin typeface="Arial"/>
                <a:cs typeface="Arial"/>
              </a:rPr>
              <a:t>Mezzo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lu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5" dirty="0">
                <a:latin typeface="Arial"/>
                <a:cs typeface="Arial"/>
              </a:rPr>
              <a:t>covers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5921959"/>
            <a:ext cx="418401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inherent </a:t>
            </a:r>
            <a:r>
              <a:rPr sz="2400" spc="-5" dirty="0">
                <a:latin typeface="Arial"/>
                <a:cs typeface="Arial"/>
              </a:rPr>
              <a:t>issues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6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designing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icons </a:t>
            </a:r>
            <a:r>
              <a:rPr sz="2400" dirty="0">
                <a:latin typeface="Arial"/>
                <a:cs typeface="Arial"/>
              </a:rPr>
              <a:t>for small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sizes.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289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29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025" cy="461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đặc trưng con người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(Human)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1781810" algn="l"/>
                <a:tab pos="2602230" algn="l"/>
                <a:tab pos="3474085" algn="l"/>
                <a:tab pos="4278630" algn="l"/>
                <a:tab pos="4914265" algn="l"/>
                <a:tab pos="5979795" algn="l"/>
                <a:tab pos="668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Ngôn	ngữ	giao	tiếp	và	</a:t>
            </a:r>
            <a:r>
              <a:rPr sz="2400" dirty="0">
                <a:latin typeface="Times New Roman"/>
                <a:cs typeface="Times New Roman"/>
              </a:rPr>
              <a:t>tương	</a:t>
            </a:r>
            <a:r>
              <a:rPr sz="2400" spc="-5" dirty="0">
                <a:latin typeface="Times New Roman"/>
                <a:cs typeface="Times New Roman"/>
              </a:rPr>
              <a:t>tác	(Language,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Communication)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khía cạnh của </a:t>
            </a:r>
            <a:r>
              <a:rPr sz="2000" spc="5" dirty="0">
                <a:latin typeface="Times New Roman"/>
                <a:cs typeface="Times New Roman"/>
              </a:rPr>
              <a:t>ngôn ngữ: </a:t>
            </a:r>
            <a:r>
              <a:rPr sz="2000" spc="-5" dirty="0">
                <a:latin typeface="Times New Roman"/>
                <a:cs typeface="Times New Roman"/>
              </a:rPr>
              <a:t>Cú </a:t>
            </a:r>
            <a:r>
              <a:rPr sz="2000" dirty="0">
                <a:latin typeface="Times New Roman"/>
                <a:cs typeface="Times New Roman"/>
              </a:rPr>
              <a:t>pháp, </a:t>
            </a:r>
            <a:r>
              <a:rPr sz="2000" spc="5" dirty="0">
                <a:latin typeface="Times New Roman"/>
                <a:cs typeface="Times New Roman"/>
              </a:rPr>
              <a:t>ngữ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nghĩa,...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hình </a:t>
            </a:r>
            <a:r>
              <a:rPr sz="2000" spc="5" dirty="0">
                <a:latin typeface="Times New Roman"/>
                <a:cs typeface="Times New Roman"/>
              </a:rPr>
              <a:t>ngôn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ngữ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spc="5" dirty="0">
                <a:latin typeface="Times New Roman"/>
                <a:cs typeface="Times New Roman"/>
              </a:rPr>
              <a:t>ngôn ngữ </a:t>
            </a:r>
            <a:r>
              <a:rPr sz="2000" dirty="0">
                <a:latin typeface="Times New Roman"/>
                <a:cs typeface="Times New Roman"/>
              </a:rPr>
              <a:t>chuyên </a:t>
            </a:r>
            <a:r>
              <a:rPr sz="2000" spc="5" dirty="0">
                <a:latin typeface="Times New Roman"/>
                <a:cs typeface="Times New Roman"/>
              </a:rPr>
              <a:t>dụng: </a:t>
            </a:r>
            <a:r>
              <a:rPr sz="2000" dirty="0">
                <a:latin typeface="Times New Roman"/>
                <a:cs typeface="Times New Roman"/>
              </a:rPr>
              <a:t>Truy vấn, giao </a:t>
            </a:r>
            <a:r>
              <a:rPr sz="2000" spc="-5" dirty="0">
                <a:latin typeface="Times New Roman"/>
                <a:cs typeface="Times New Roman"/>
              </a:rPr>
              <a:t>tiếp </a:t>
            </a:r>
            <a:r>
              <a:rPr sz="2000" dirty="0">
                <a:latin typeface="Times New Roman"/>
                <a:cs typeface="Times New Roman"/>
              </a:rPr>
              <a:t>đồ họa,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lệnh,...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Nghiên cứu về lao động </a:t>
            </a:r>
            <a:r>
              <a:rPr sz="2400" spc="-5" dirty="0">
                <a:latin typeface="Times New Roman"/>
                <a:cs typeface="Times New Roman"/>
              </a:rPr>
              <a:t>(ergonomics): </a:t>
            </a:r>
            <a:r>
              <a:rPr sz="2400" dirty="0">
                <a:latin typeface="Times New Roman"/>
                <a:cs typeface="Times New Roman"/>
              </a:rPr>
              <a:t>Đặc </a:t>
            </a:r>
            <a:r>
              <a:rPr sz="2400" spc="-5" dirty="0">
                <a:latin typeface="Times New Roman"/>
                <a:cs typeface="Times New Roman"/>
              </a:rPr>
              <a:t>điểm </a:t>
            </a:r>
            <a:r>
              <a:rPr sz="2400" dirty="0">
                <a:latin typeface="Times New Roman"/>
                <a:cs typeface="Times New Roman"/>
              </a:rPr>
              <a:t>nhân </a:t>
            </a:r>
            <a:r>
              <a:rPr sz="2400" spc="-5" dirty="0">
                <a:latin typeface="Times New Roman"/>
                <a:cs typeface="Times New Roman"/>
              </a:rPr>
              <a:t>trắc  </a:t>
            </a:r>
            <a:r>
              <a:rPr sz="2400" dirty="0">
                <a:latin typeface="Times New Roman"/>
                <a:cs typeface="Times New Roman"/>
              </a:rPr>
              <a:t>học, sinh lý học </a:t>
            </a:r>
            <a:r>
              <a:rPr sz="2400" spc="-5" dirty="0">
                <a:latin typeface="Times New Roman"/>
                <a:cs typeface="Times New Roman"/>
              </a:rPr>
              <a:t>của </a:t>
            </a:r>
            <a:r>
              <a:rPr sz="2400" dirty="0">
                <a:latin typeface="Times New Roman"/>
                <a:cs typeface="Times New Roman"/>
              </a:rPr>
              <a:t>con người và </a:t>
            </a:r>
            <a:r>
              <a:rPr sz="2400" spc="-5" dirty="0">
                <a:latin typeface="Times New Roman"/>
                <a:cs typeface="Times New Roman"/>
              </a:rPr>
              <a:t>quan </a:t>
            </a:r>
            <a:r>
              <a:rPr sz="2400" dirty="0">
                <a:latin typeface="Times New Roman"/>
                <a:cs typeface="Times New Roman"/>
              </a:rPr>
              <a:t>hệ giữa con người  với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spc="-5" dirty="0">
                <a:latin typeface="Times New Roman"/>
                <a:cs typeface="Times New Roman"/>
              </a:rPr>
              <a:t>trường, không </a:t>
            </a:r>
            <a:r>
              <a:rPr sz="2400" dirty="0">
                <a:latin typeface="Times New Roman"/>
                <a:cs typeface="Times New Roman"/>
              </a:rPr>
              <a:t>gian làm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Thiết kế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gian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Bố </a:t>
            </a:r>
            <a:r>
              <a:rPr sz="2000" dirty="0">
                <a:latin typeface="Times New Roman"/>
                <a:cs typeface="Times New Roman"/>
              </a:rPr>
              <a:t>trí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hình,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điều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khiển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Giới hạn của nhận thức, </a:t>
            </a:r>
            <a:r>
              <a:rPr sz="2000" spc="-5" dirty="0">
                <a:latin typeface="Times New Roman"/>
                <a:cs typeface="Times New Roman"/>
              </a:rPr>
              <a:t>cảm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biến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47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4800" y="2819400"/>
            <a:ext cx="4319270" cy="362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33473"/>
            <a:ext cx="5175885" cy="90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Arial"/>
                <a:cs typeface="Arial"/>
              </a:rPr>
              <a:t>4. Keep </a:t>
            </a:r>
            <a:r>
              <a:rPr sz="2800" dirty="0">
                <a:latin typeface="Arial"/>
                <a:cs typeface="Arial"/>
              </a:rPr>
              <a:t>Icons </a:t>
            </a:r>
            <a:r>
              <a:rPr sz="2800" spc="-5" dirty="0">
                <a:latin typeface="Arial"/>
                <a:cs typeface="Arial"/>
              </a:rPr>
              <a:t>Simple 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Iconic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2819400"/>
            <a:ext cx="4286250" cy="362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2858642"/>
            <a:ext cx="3326129" cy="367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icons below look really  cool. It requires a judgment,  though, as to whether the  loss of some of the quick  recognition of the symbol is  worth the added design  around the symbol. At a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  size it works just fine, as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  function similar to  illustrations. At smaller sizes  though, a less-dressed  solution may be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preferable.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68" y="1633473"/>
            <a:ext cx="8143875" cy="225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474980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Arial"/>
                <a:cs typeface="Arial"/>
              </a:rPr>
              <a:t>5. </a:t>
            </a:r>
            <a:r>
              <a:rPr sz="2400" spc="-5" dirty="0">
                <a:latin typeface="Arial"/>
                <a:cs typeface="Arial"/>
              </a:rPr>
              <a:t>Cast Consistent Lighting, Reflections, and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Shadows</a:t>
            </a:r>
            <a:endParaRPr sz="2400">
              <a:latin typeface="Arial"/>
              <a:cs typeface="Arial"/>
            </a:endParaRPr>
          </a:p>
          <a:p>
            <a:pPr marL="169545" marR="144145" indent="-15748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guidebook gives really specific rules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spc="-10" dirty="0">
                <a:latin typeface="Arial"/>
                <a:cs typeface="Arial"/>
              </a:rPr>
              <a:t>Vista </a:t>
            </a:r>
            <a:r>
              <a:rPr sz="1800" dirty="0">
                <a:latin typeface="Arial"/>
                <a:cs typeface="Arial"/>
              </a:rPr>
              <a:t>Icon set. This </a:t>
            </a:r>
            <a:r>
              <a:rPr sz="1800" spc="-5" dirty="0">
                <a:latin typeface="Arial"/>
                <a:cs typeface="Arial"/>
              </a:rPr>
              <a:t>gives more  exacting standards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icon designers and ensures a unified icon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system.</a:t>
            </a:r>
            <a:endParaRPr sz="1800">
              <a:latin typeface="Arial"/>
              <a:cs typeface="Arial"/>
            </a:endParaRPr>
          </a:p>
          <a:p>
            <a:pPr marL="169545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Following </a:t>
            </a:r>
            <a:r>
              <a:rPr sz="1800" spc="-5" dirty="0">
                <a:latin typeface="Arial"/>
                <a:cs typeface="Arial"/>
              </a:rPr>
              <a:t>is a specific rule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see an </a:t>
            </a:r>
            <a:r>
              <a:rPr sz="1800" spc="-10" dirty="0">
                <a:latin typeface="Arial"/>
                <a:cs typeface="Arial"/>
              </a:rPr>
              <a:t>example, </a:t>
            </a:r>
            <a:r>
              <a:rPr sz="1800" spc="-5" dirty="0">
                <a:latin typeface="Arial"/>
                <a:cs typeface="Arial"/>
              </a:rPr>
              <a:t>"Use </a:t>
            </a:r>
            <a:r>
              <a:rPr sz="1800" spc="-10" dirty="0">
                <a:latin typeface="Arial"/>
                <a:cs typeface="Arial"/>
              </a:rPr>
              <a:t>shadows </a:t>
            </a:r>
            <a:r>
              <a:rPr sz="1800" dirty="0">
                <a:latin typeface="Arial"/>
                <a:cs typeface="Arial"/>
              </a:rPr>
              <a:t>to lift </a:t>
            </a:r>
            <a:r>
              <a:rPr sz="1800" spc="-5" dirty="0">
                <a:latin typeface="Arial"/>
                <a:cs typeface="Arial"/>
              </a:rPr>
              <a:t>objects  visually </a:t>
            </a:r>
            <a:r>
              <a:rPr sz="1800" dirty="0">
                <a:latin typeface="Arial"/>
                <a:cs typeface="Arial"/>
              </a:rPr>
              <a:t>from the </a:t>
            </a:r>
            <a:r>
              <a:rPr sz="1800" spc="-5" dirty="0">
                <a:latin typeface="Arial"/>
                <a:cs typeface="Arial"/>
              </a:rPr>
              <a:t>background, and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make 3D objects appear grounded, rather  than </a:t>
            </a:r>
            <a:r>
              <a:rPr sz="1800" spc="-10" dirty="0">
                <a:latin typeface="Arial"/>
                <a:cs typeface="Arial"/>
              </a:rPr>
              <a:t>awkwardly </a:t>
            </a:r>
            <a:r>
              <a:rPr sz="1800" spc="-5" dirty="0">
                <a:latin typeface="Arial"/>
                <a:cs typeface="Arial"/>
              </a:rPr>
              <a:t>floating in space." There are many more rules in this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guide.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4419662"/>
            <a:ext cx="5791200" cy="2319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931" y="1633473"/>
            <a:ext cx="7116445" cy="198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734" indent="-343535">
              <a:lnSpc>
                <a:spcPts val="31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420370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87960">
              <a:lnSpc>
                <a:spcPts val="3195"/>
              </a:lnSpc>
            </a:pPr>
            <a:r>
              <a:rPr sz="2800" spc="-5" dirty="0">
                <a:latin typeface="Arial"/>
                <a:cs typeface="Arial"/>
              </a:rPr>
              <a:t>6. Utilize a </a:t>
            </a:r>
            <a:r>
              <a:rPr sz="2800" dirty="0">
                <a:latin typeface="Arial"/>
                <a:cs typeface="Arial"/>
              </a:rPr>
              <a:t>Limited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Perspective</a:t>
            </a:r>
            <a:endParaRPr sz="2800">
              <a:latin typeface="Arial"/>
              <a:cs typeface="Arial"/>
            </a:endParaRPr>
          </a:p>
          <a:p>
            <a:pPr marL="38100" marR="5080" indent="-26034">
              <a:lnSpc>
                <a:spcPct val="100000"/>
              </a:lnSpc>
              <a:spcBef>
                <a:spcPts val="459"/>
              </a:spcBef>
            </a:pPr>
            <a:r>
              <a:rPr sz="1800" dirty="0">
                <a:latin typeface="Arial"/>
                <a:cs typeface="Arial"/>
              </a:rPr>
              <a:t>"The </a:t>
            </a:r>
            <a:r>
              <a:rPr sz="1800" spc="-5" dirty="0">
                <a:latin typeface="Arial"/>
                <a:cs typeface="Arial"/>
              </a:rPr>
              <a:t>various perspectives are achieved by changing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position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an  imaginary camera capturing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icon."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image below </a:t>
            </a:r>
            <a:r>
              <a:rPr sz="1800" spc="-15" dirty="0">
                <a:latin typeface="Arial"/>
                <a:cs typeface="Arial"/>
              </a:rPr>
              <a:t>shows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10" dirty="0">
                <a:latin typeface="Arial"/>
                <a:cs typeface="Arial"/>
              </a:rPr>
              <a:t>difference </a:t>
            </a:r>
            <a:r>
              <a:rPr sz="1800" spc="-5" dirty="0">
                <a:latin typeface="Arial"/>
                <a:cs typeface="Arial"/>
              </a:rPr>
              <a:t>in perspective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an Application </a:t>
            </a:r>
            <a:r>
              <a:rPr sz="1800" dirty="0">
                <a:latin typeface="Arial"/>
                <a:cs typeface="Arial"/>
              </a:rPr>
              <a:t>Icon </a:t>
            </a:r>
            <a:r>
              <a:rPr sz="1800" i="1" spc="-40" dirty="0">
                <a:latin typeface="Arial"/>
                <a:cs typeface="Arial"/>
              </a:rPr>
              <a:t>(Top) </a:t>
            </a:r>
            <a:r>
              <a:rPr sz="1800" spc="-5" dirty="0">
                <a:latin typeface="Arial"/>
                <a:cs typeface="Arial"/>
              </a:rPr>
              <a:t>and a  </a:t>
            </a:r>
            <a:r>
              <a:rPr sz="1800" spc="-35" dirty="0">
                <a:latin typeface="Arial"/>
                <a:cs typeface="Arial"/>
              </a:rPr>
              <a:t>Toolbar </a:t>
            </a:r>
            <a:r>
              <a:rPr sz="1800" dirty="0">
                <a:latin typeface="Arial"/>
                <a:cs typeface="Arial"/>
              </a:rPr>
              <a:t>Icon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(Bottom)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4005261"/>
            <a:ext cx="6172200" cy="285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455" y="1633473"/>
            <a:ext cx="7297420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indent="-342900" algn="just">
              <a:lnSpc>
                <a:spcPts val="29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418465" algn="l"/>
              </a:tabLst>
            </a:pPr>
            <a:r>
              <a:rPr sz="2800" spc="-5" dirty="0">
                <a:latin typeface="Times New Roman"/>
                <a:cs typeface="Times New Roman"/>
              </a:rPr>
              <a:t>7 nguyên tắc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86055">
              <a:lnSpc>
                <a:spcPts val="2995"/>
              </a:lnSpc>
            </a:pPr>
            <a:r>
              <a:rPr sz="2800" spc="-5" dirty="0">
                <a:latin typeface="Arial"/>
                <a:cs typeface="Arial"/>
              </a:rPr>
              <a:t>7. Create </a:t>
            </a:r>
            <a:r>
              <a:rPr sz="2800" dirty="0">
                <a:latin typeface="Arial"/>
                <a:cs typeface="Arial"/>
              </a:rPr>
              <a:t>Consistent Icon </a:t>
            </a:r>
            <a:r>
              <a:rPr sz="2800" spc="-5" dirty="0">
                <a:latin typeface="Arial"/>
                <a:cs typeface="Arial"/>
              </a:rPr>
              <a:t>Set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Styles</a:t>
            </a:r>
            <a:endParaRPr sz="2800">
              <a:latin typeface="Arial"/>
              <a:cs typeface="Arial"/>
            </a:endParaRPr>
          </a:p>
          <a:p>
            <a:pPr marL="36830" marR="5080" indent="-24765" algn="just">
              <a:lnSpc>
                <a:spcPct val="100000"/>
              </a:lnSpc>
              <a:spcBef>
                <a:spcPts val="459"/>
              </a:spcBef>
            </a:pPr>
            <a:r>
              <a:rPr sz="1800" spc="-5" dirty="0">
                <a:latin typeface="Arial"/>
                <a:cs typeface="Arial"/>
              </a:rPr>
              <a:t>Lighting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Perspective certainly contribute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style of an icon,  though there </a:t>
            </a:r>
            <a:r>
              <a:rPr sz="1800" dirty="0">
                <a:latin typeface="Arial"/>
                <a:cs typeface="Arial"/>
              </a:rPr>
              <a:t>are </a:t>
            </a:r>
            <a:r>
              <a:rPr sz="1800" spc="-5" dirty="0">
                <a:latin typeface="Arial"/>
                <a:cs typeface="Arial"/>
              </a:rPr>
              <a:t>many other </a:t>
            </a:r>
            <a:r>
              <a:rPr sz="1800" dirty="0">
                <a:latin typeface="Arial"/>
                <a:cs typeface="Arial"/>
              </a:rPr>
              <a:t>factors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10" dirty="0">
                <a:latin typeface="Arial"/>
                <a:cs typeface="Arial"/>
              </a:rPr>
              <a:t>can </a:t>
            </a:r>
            <a:r>
              <a:rPr sz="1800" spc="-5" dirty="0">
                <a:latin typeface="Arial"/>
                <a:cs typeface="Arial"/>
              </a:rPr>
              <a:t>contribute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style </a:t>
            </a:r>
            <a:r>
              <a:rPr sz="1800" spc="-10" dirty="0">
                <a:latin typeface="Arial"/>
                <a:cs typeface="Arial"/>
              </a:rPr>
              <a:t>as  </a:t>
            </a:r>
            <a:r>
              <a:rPr sz="1800" spc="-5" dirty="0">
                <a:latin typeface="Arial"/>
                <a:cs typeface="Arial"/>
              </a:rPr>
              <a:t>well.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you're </a:t>
            </a:r>
            <a:r>
              <a:rPr sz="1800" spc="-5" dirty="0">
                <a:latin typeface="Arial"/>
                <a:cs typeface="Arial"/>
              </a:rPr>
              <a:t>trying </a:t>
            </a:r>
            <a:r>
              <a:rPr sz="1800" dirty="0">
                <a:latin typeface="Arial"/>
                <a:cs typeface="Arial"/>
              </a:rPr>
              <a:t>to fit </a:t>
            </a:r>
            <a:r>
              <a:rPr sz="1800" spc="-15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icon into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grunge-style </a:t>
            </a:r>
            <a:r>
              <a:rPr sz="1800" spc="-15" dirty="0">
                <a:latin typeface="Arial"/>
                <a:cs typeface="Arial"/>
              </a:rPr>
              <a:t>Web </a:t>
            </a:r>
            <a:r>
              <a:rPr sz="1800" dirty="0">
                <a:latin typeface="Arial"/>
                <a:cs typeface="Arial"/>
              </a:rPr>
              <a:t>site </a:t>
            </a:r>
            <a:r>
              <a:rPr sz="1800" spc="-5" dirty="0">
                <a:latin typeface="Arial"/>
                <a:cs typeface="Arial"/>
              </a:rPr>
              <a:t>design,  </a:t>
            </a:r>
            <a:r>
              <a:rPr sz="1800" spc="-10" dirty="0">
                <a:latin typeface="Arial"/>
                <a:cs typeface="Arial"/>
              </a:rPr>
              <a:t>you'll </a:t>
            </a:r>
            <a:r>
              <a:rPr sz="1800" spc="-5" dirty="0">
                <a:latin typeface="Arial"/>
                <a:cs typeface="Arial"/>
              </a:rPr>
              <a:t>likely be adding texture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style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icon's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design.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4064000"/>
            <a:ext cx="5410200" cy="279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17459" cy="181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5"/>
              </a:lnSpc>
            </a:pPr>
            <a:r>
              <a:rPr sz="2800" spc="-5" dirty="0">
                <a:latin typeface="Arial"/>
                <a:cs typeface="Arial"/>
              </a:rPr>
              <a:t>#1 </a:t>
            </a:r>
            <a:r>
              <a:rPr sz="2400" spc="-5" dirty="0">
                <a:latin typeface="Arial"/>
                <a:cs typeface="Arial"/>
              </a:rPr>
              <a:t>Insufficient differentiation between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icons</a:t>
            </a:r>
            <a:endParaRPr sz="2400">
              <a:latin typeface="Arial"/>
              <a:cs typeface="Arial"/>
            </a:endParaRPr>
          </a:p>
          <a:p>
            <a:pPr marL="355600" marR="5080" indent="-46355" algn="just">
              <a:lnSpc>
                <a:spcPct val="105300"/>
              </a:lnSpc>
              <a:spcBef>
                <a:spcPts val="1555"/>
              </a:spcBef>
            </a:pPr>
            <a:r>
              <a:rPr sz="1800" spc="-5" dirty="0">
                <a:latin typeface="Arial"/>
                <a:cs typeface="Arial"/>
              </a:rPr>
              <a:t>Sometimes within </a:t>
            </a:r>
            <a:r>
              <a:rPr sz="1800" dirty="0">
                <a:latin typeface="Arial"/>
                <a:cs typeface="Arial"/>
              </a:rPr>
              <a:t>one set </a:t>
            </a:r>
            <a:r>
              <a:rPr sz="1800" spc="-5" dirty="0">
                <a:latin typeface="Arial"/>
                <a:cs typeface="Arial"/>
              </a:rPr>
              <a:t>of icons, </a:t>
            </a:r>
            <a:r>
              <a:rPr sz="1800" spc="-20" dirty="0">
                <a:latin typeface="Arial"/>
                <a:cs typeface="Arial"/>
              </a:rPr>
              <a:t>we </a:t>
            </a:r>
            <a:r>
              <a:rPr sz="1800" dirty="0">
                <a:latin typeface="Arial"/>
                <a:cs typeface="Arial"/>
              </a:rPr>
              <a:t>have </a:t>
            </a:r>
            <a:r>
              <a:rPr sz="1800" spc="-5" dirty="0">
                <a:latin typeface="Arial"/>
                <a:cs typeface="Arial"/>
              </a:rPr>
              <a:t>icons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5" dirty="0">
                <a:latin typeface="Arial"/>
                <a:cs typeface="Arial"/>
              </a:rPr>
              <a:t>look alike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5" dirty="0">
                <a:latin typeface="Arial"/>
                <a:cs typeface="Arial"/>
              </a:rPr>
              <a:t>it 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hard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understand </a:t>
            </a:r>
            <a:r>
              <a:rPr sz="1800" spc="-10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is what.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miss the </a:t>
            </a:r>
            <a:r>
              <a:rPr sz="1800" spc="-5" dirty="0">
                <a:latin typeface="Arial"/>
                <a:cs typeface="Arial"/>
              </a:rPr>
              <a:t>legends, </a:t>
            </a:r>
            <a:r>
              <a:rPr sz="1800" spc="-10" dirty="0">
                <a:latin typeface="Arial"/>
                <a:cs typeface="Arial"/>
              </a:rPr>
              <a:t>you  </a:t>
            </a:r>
            <a:r>
              <a:rPr sz="1800" spc="-5" dirty="0">
                <a:latin typeface="Arial"/>
                <a:cs typeface="Arial"/>
              </a:rPr>
              <a:t>can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easily get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icons mixed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962400"/>
            <a:ext cx="6553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8533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03603"/>
            <a:ext cx="7325359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#2 </a:t>
            </a:r>
            <a:r>
              <a:rPr sz="2800" spc="-110" dirty="0">
                <a:latin typeface="Arial"/>
                <a:cs typeface="Arial"/>
              </a:rPr>
              <a:t>Too </a:t>
            </a:r>
            <a:r>
              <a:rPr sz="2800" spc="-5" dirty="0">
                <a:latin typeface="Arial"/>
                <a:cs typeface="Arial"/>
              </a:rPr>
              <a:t>many </a:t>
            </a:r>
            <a:r>
              <a:rPr sz="2800" dirty="0">
                <a:latin typeface="Arial"/>
                <a:cs typeface="Arial"/>
              </a:rPr>
              <a:t>elements </a:t>
            </a:r>
            <a:r>
              <a:rPr sz="2800" spc="-5" dirty="0">
                <a:latin typeface="Arial"/>
                <a:cs typeface="Arial"/>
              </a:rPr>
              <a:t>in one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icon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14399"/>
              </a:lnSpc>
              <a:spcBef>
                <a:spcPts val="1595"/>
              </a:spcBef>
              <a:buClr>
                <a:srgbClr val="666600"/>
              </a:buClr>
              <a:buSzPct val="131250"/>
              <a:buFont typeface="Wingdings"/>
              <a:buChar char=""/>
              <a:tabLst>
                <a:tab pos="454659" algn="l"/>
                <a:tab pos="455295" algn="l"/>
              </a:tabLst>
            </a:pPr>
            <a:r>
              <a:rPr sz="1600" spc="-5" dirty="0">
                <a:latin typeface="Arial"/>
                <a:cs typeface="Arial"/>
              </a:rPr>
              <a:t>The simpler and more laconic the icon, the </a:t>
            </a:r>
            <a:r>
              <a:rPr sz="1600" spc="-15" dirty="0">
                <a:latin typeface="Arial"/>
                <a:cs typeface="Arial"/>
              </a:rPr>
              <a:t>better. </a:t>
            </a:r>
            <a:r>
              <a:rPr sz="1600" spc="-5" dirty="0">
                <a:latin typeface="Arial"/>
                <a:cs typeface="Arial"/>
              </a:rPr>
              <a:t>It is preferable to keep the  number of objects in a single icon to 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minimum.</a:t>
            </a:r>
            <a:endParaRPr sz="1600">
              <a:latin typeface="Arial"/>
              <a:cs typeface="Arial"/>
            </a:endParaRPr>
          </a:p>
          <a:p>
            <a:pPr marL="355600" marR="10160" indent="-342900">
              <a:lnSpc>
                <a:spcPct val="105100"/>
              </a:lnSpc>
              <a:spcBef>
                <a:spcPts val="28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Nevertheless, Microsoft’s designers, inspired by the new format of icons  featured in Windows </a:t>
            </a:r>
            <a:r>
              <a:rPr sz="1600" spc="-10" dirty="0">
                <a:latin typeface="Arial"/>
                <a:cs typeface="Arial"/>
              </a:rPr>
              <a:t>Vista, </a:t>
            </a:r>
            <a:r>
              <a:rPr sz="1600" spc="-5" dirty="0">
                <a:latin typeface="Arial"/>
                <a:cs typeface="Arial"/>
              </a:rPr>
              <a:t>decided to go big and drew bloated icons to justify  their bloated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budget: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4229098"/>
            <a:ext cx="5181600" cy="26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77455" cy="251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28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#3 </a:t>
            </a:r>
            <a:r>
              <a:rPr sz="2800" dirty="0">
                <a:latin typeface="Arial"/>
                <a:cs typeface="Arial"/>
              </a:rPr>
              <a:t>Unnecessary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59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An icon should be easy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read.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fewer </a:t>
            </a:r>
            <a:r>
              <a:rPr sz="1800" spc="-5" dirty="0">
                <a:latin typeface="Arial"/>
                <a:cs typeface="Arial"/>
              </a:rPr>
              <a:t>elements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has,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20" dirty="0">
                <a:latin typeface="Arial"/>
                <a:cs typeface="Arial"/>
              </a:rPr>
              <a:t>better. </a:t>
            </a:r>
            <a:r>
              <a:rPr sz="1800" dirty="0">
                <a:latin typeface="Arial"/>
                <a:cs typeface="Arial"/>
              </a:rPr>
              <a:t>It  </a:t>
            </a:r>
            <a:r>
              <a:rPr sz="1800" spc="-5" dirty="0">
                <a:latin typeface="Arial"/>
                <a:cs typeface="Arial"/>
              </a:rPr>
              <a:t>is better </a:t>
            </a:r>
            <a:r>
              <a:rPr sz="1800" dirty="0">
                <a:latin typeface="Arial"/>
                <a:cs typeface="Arial"/>
              </a:rPr>
              <a:t>if the </a:t>
            </a:r>
            <a:r>
              <a:rPr sz="1800" spc="-15" dirty="0">
                <a:latin typeface="Arial"/>
                <a:cs typeface="Arial"/>
              </a:rPr>
              <a:t>whole </a:t>
            </a:r>
            <a:r>
              <a:rPr sz="1800" spc="-5" dirty="0">
                <a:latin typeface="Arial"/>
                <a:cs typeface="Arial"/>
              </a:rPr>
              <a:t>image is relevant and not only part </a:t>
            </a:r>
            <a:r>
              <a:rPr sz="1800" dirty="0">
                <a:latin typeface="Arial"/>
                <a:cs typeface="Arial"/>
              </a:rPr>
              <a:t>of it. </a:t>
            </a:r>
            <a:r>
              <a:rPr sz="1800" spc="-5" dirty="0">
                <a:latin typeface="Arial"/>
                <a:cs typeface="Arial"/>
              </a:rPr>
              <a:t>Therefore, 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pay attention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context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using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icons.</a:t>
            </a:r>
            <a:endParaRPr sz="1800">
              <a:latin typeface="Arial"/>
              <a:cs typeface="Arial"/>
            </a:endParaRPr>
          </a:p>
          <a:p>
            <a:pPr marL="355600" marR="283845" indent="-342900">
              <a:lnSpc>
                <a:spcPct val="100000"/>
              </a:lnSpc>
              <a:spcBef>
                <a:spcPts val="43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Let us </a:t>
            </a:r>
            <a:r>
              <a:rPr sz="1800" dirty="0">
                <a:latin typeface="Arial"/>
                <a:cs typeface="Arial"/>
              </a:rPr>
              <a:t>take for </a:t>
            </a:r>
            <a:r>
              <a:rPr sz="1800" spc="-5" dirty="0">
                <a:latin typeface="Arial"/>
                <a:cs typeface="Arial"/>
              </a:rPr>
              <a:t>instance </a:t>
            </a:r>
            <a:r>
              <a:rPr sz="1800" dirty="0">
                <a:latin typeface="Arial"/>
                <a:cs typeface="Arial"/>
              </a:rPr>
              <a:t>some </a:t>
            </a:r>
            <a:r>
              <a:rPr sz="1800" spc="-5" dirty="0">
                <a:latin typeface="Arial"/>
                <a:cs typeface="Arial"/>
              </a:rPr>
              <a:t>database icons: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simpler and more  laconic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icon,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20" dirty="0">
                <a:latin typeface="Arial"/>
                <a:cs typeface="Arial"/>
              </a:rPr>
              <a:t>better.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preferable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number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objects in a single icon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minimum.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4953000"/>
            <a:ext cx="67056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69859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21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584200" lvl="1" indent="-342900">
              <a:lnSpc>
                <a:spcPts val="200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84200" algn="l"/>
                <a:tab pos="584835" algn="l"/>
              </a:tabLst>
            </a:pPr>
            <a:r>
              <a:rPr sz="1800" dirty="0">
                <a:latin typeface="Arial"/>
                <a:cs typeface="Arial"/>
              </a:rPr>
              <a:t>But if this </a:t>
            </a:r>
            <a:r>
              <a:rPr sz="1800" spc="-5" dirty="0">
                <a:latin typeface="Arial"/>
                <a:cs typeface="Arial"/>
              </a:rPr>
              <a:t>application </a:t>
            </a:r>
            <a:r>
              <a:rPr sz="1800" dirty="0">
                <a:latin typeface="Arial"/>
                <a:cs typeface="Arial"/>
              </a:rPr>
              <a:t>(or a </a:t>
            </a:r>
            <a:r>
              <a:rPr sz="1800" spc="-5" dirty="0">
                <a:latin typeface="Arial"/>
                <a:cs typeface="Arial"/>
              </a:rPr>
              <a:t>separate toolbar) deals only </a:t>
            </a:r>
            <a:r>
              <a:rPr sz="1800" spc="-10" dirty="0">
                <a:latin typeface="Arial"/>
                <a:cs typeface="Arial"/>
              </a:rPr>
              <a:t>with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databases,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can (and should) remove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unnecessary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5533338"/>
            <a:ext cx="759079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spc="5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sense is </a:t>
            </a:r>
            <a:r>
              <a:rPr sz="1800" dirty="0">
                <a:latin typeface="Arial"/>
                <a:cs typeface="Arial"/>
              </a:rPr>
              <a:t>not lost </a:t>
            </a:r>
            <a:r>
              <a:rPr sz="1800" spc="-5" dirty="0">
                <a:latin typeface="Arial"/>
                <a:cs typeface="Arial"/>
              </a:rPr>
              <a:t>here </a:t>
            </a:r>
            <a:r>
              <a:rPr sz="1800" dirty="0">
                <a:latin typeface="Arial"/>
                <a:cs typeface="Arial"/>
              </a:rPr>
              <a:t>but the </a:t>
            </a:r>
            <a:r>
              <a:rPr sz="1800" spc="-5" dirty="0">
                <a:latin typeface="Arial"/>
                <a:cs typeface="Arial"/>
              </a:rPr>
              <a:t>icons become much </a:t>
            </a:r>
            <a:r>
              <a:rPr sz="1800" dirty="0">
                <a:latin typeface="Arial"/>
                <a:cs typeface="Arial"/>
              </a:rPr>
              <a:t>more </a:t>
            </a:r>
            <a:r>
              <a:rPr sz="1800" spc="-5" dirty="0">
                <a:latin typeface="Arial"/>
                <a:cs typeface="Arial"/>
              </a:rPr>
              <a:t>discernible  (nhận thức được rõ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hơn).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3176651"/>
            <a:ext cx="5434076" cy="238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95249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420"/>
              </a:lnSpc>
            </a:pPr>
            <a:r>
              <a:rPr sz="2400" dirty="0">
                <a:latin typeface="Arial"/>
                <a:cs typeface="Arial"/>
              </a:rPr>
              <a:t>#4 Lack of </a:t>
            </a:r>
            <a:r>
              <a:rPr sz="2400" spc="-5" dirty="0">
                <a:latin typeface="Arial"/>
                <a:cs typeface="Arial"/>
              </a:rPr>
              <a:t>unity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style within </a:t>
            </a:r>
            <a:r>
              <a:rPr sz="2400" dirty="0">
                <a:latin typeface="Arial"/>
                <a:cs typeface="Arial"/>
              </a:rPr>
              <a:t>a set 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2641219"/>
            <a:ext cx="7272020" cy="172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It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unity </a:t>
            </a:r>
            <a:r>
              <a:rPr sz="1600" spc="-5" dirty="0">
                <a:latin typeface="Arial"/>
                <a:cs typeface="Arial"/>
              </a:rPr>
              <a:t>of style </a:t>
            </a:r>
            <a:r>
              <a:rPr sz="1600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unites several icons into a </a:t>
            </a:r>
            <a:r>
              <a:rPr sz="1600" dirty="0">
                <a:latin typeface="Arial"/>
                <a:cs typeface="Arial"/>
              </a:rPr>
              <a:t>set. </a:t>
            </a:r>
            <a:r>
              <a:rPr sz="1600" spc="-5" dirty="0">
                <a:latin typeface="Arial"/>
                <a:cs typeface="Arial"/>
              </a:rPr>
              <a:t>The uniting </a:t>
            </a:r>
            <a:r>
              <a:rPr sz="1600" dirty="0">
                <a:latin typeface="Arial"/>
                <a:cs typeface="Arial"/>
              </a:rPr>
              <a:t>property </a:t>
            </a:r>
            <a:r>
              <a:rPr sz="1600" spc="-5" dirty="0">
                <a:latin typeface="Arial"/>
                <a:cs typeface="Arial"/>
              </a:rPr>
              <a:t>can  be </a:t>
            </a:r>
            <a:r>
              <a:rPr sz="1600" dirty="0">
                <a:latin typeface="Arial"/>
                <a:cs typeface="Arial"/>
              </a:rPr>
              <a:t>any of </a:t>
            </a:r>
            <a:r>
              <a:rPr sz="1600" spc="-5" dirty="0">
                <a:latin typeface="Arial"/>
                <a:cs typeface="Arial"/>
              </a:rPr>
              <a:t>the following: color scheme, perspective, size, drawing technique or a  combination of several such properties. </a:t>
            </a:r>
            <a:r>
              <a:rPr sz="1600" dirty="0">
                <a:latin typeface="Arial"/>
                <a:cs typeface="Arial"/>
              </a:rPr>
              <a:t>If there are </a:t>
            </a:r>
            <a:r>
              <a:rPr sz="1600" spc="-5" dirty="0">
                <a:latin typeface="Arial"/>
                <a:cs typeface="Arial"/>
              </a:rPr>
              <a:t>only a </a:t>
            </a:r>
            <a:r>
              <a:rPr sz="1600" dirty="0">
                <a:latin typeface="Arial"/>
                <a:cs typeface="Arial"/>
              </a:rPr>
              <a:t>few </a:t>
            </a:r>
            <a:r>
              <a:rPr sz="1600" spc="-5" dirty="0">
                <a:latin typeface="Arial"/>
                <a:cs typeface="Arial"/>
              </a:rPr>
              <a:t>icons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set,  the designer can keep some rules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his </a:t>
            </a:r>
            <a:r>
              <a:rPr sz="1600" spc="-5" dirty="0">
                <a:latin typeface="Arial"/>
                <a:cs typeface="Arial"/>
              </a:rPr>
              <a:t>head. If </a:t>
            </a:r>
            <a:r>
              <a:rPr sz="1600" dirty="0">
                <a:latin typeface="Arial"/>
                <a:cs typeface="Arial"/>
              </a:rPr>
              <a:t>there are many </a:t>
            </a:r>
            <a:r>
              <a:rPr sz="1600" spc="-5" dirty="0">
                <a:latin typeface="Arial"/>
                <a:cs typeface="Arial"/>
              </a:rPr>
              <a:t>icons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set  and </a:t>
            </a:r>
            <a:r>
              <a:rPr sz="1600" dirty="0">
                <a:latin typeface="Arial"/>
                <a:cs typeface="Arial"/>
              </a:rPr>
              <a:t>there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several </a:t>
            </a:r>
            <a:r>
              <a:rPr sz="1600" spc="-5" dirty="0">
                <a:latin typeface="Arial"/>
                <a:cs typeface="Arial"/>
              </a:rPr>
              <a:t>designers working on </a:t>
            </a:r>
            <a:r>
              <a:rPr sz="1600" dirty="0">
                <a:latin typeface="Arial"/>
                <a:cs typeface="Arial"/>
              </a:rPr>
              <a:t>them </a:t>
            </a:r>
            <a:r>
              <a:rPr sz="1600" spc="-5" dirty="0">
                <a:latin typeface="Arial"/>
                <a:cs typeface="Arial"/>
              </a:rPr>
              <a:t>(for instance, icons for an  operating </a:t>
            </a:r>
            <a:r>
              <a:rPr sz="1600" dirty="0">
                <a:latin typeface="Arial"/>
                <a:cs typeface="Arial"/>
              </a:rPr>
              <a:t>system), </a:t>
            </a:r>
            <a:r>
              <a:rPr sz="1600" spc="-5" dirty="0">
                <a:latin typeface="Arial"/>
                <a:cs typeface="Arial"/>
              </a:rPr>
              <a:t>then special instructions are created. Such instructions  describe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detail how to draw an icon </a:t>
            </a:r>
            <a:r>
              <a:rPr sz="1600" dirty="0">
                <a:latin typeface="Arial"/>
                <a:cs typeface="Arial"/>
              </a:rPr>
              <a:t>so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it </a:t>
            </a:r>
            <a:r>
              <a:rPr sz="1600" spc="-5" dirty="0">
                <a:latin typeface="Arial"/>
                <a:cs typeface="Arial"/>
              </a:rPr>
              <a:t>fits straight into the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3800" y="4495800"/>
            <a:ext cx="3657600" cy="19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31100" cy="26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05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570"/>
              </a:lnSpc>
            </a:pPr>
            <a:r>
              <a:rPr sz="2400" dirty="0">
                <a:latin typeface="Arial"/>
                <a:cs typeface="Arial"/>
              </a:rPr>
              <a:t>#5 </a:t>
            </a:r>
            <a:r>
              <a:rPr sz="2400" spc="-5" dirty="0">
                <a:latin typeface="Arial"/>
                <a:cs typeface="Arial"/>
              </a:rPr>
              <a:t>Unnecessary perspective and shadows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small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icons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899"/>
              </a:lnSpc>
              <a:spcBef>
                <a:spcPts val="625"/>
              </a:spcBef>
              <a:buClr>
                <a:srgbClr val="666600"/>
              </a:buClr>
              <a:buSzPct val="84375"/>
              <a:buFont typeface="Wingdings"/>
              <a:buChar char=""/>
              <a:tabLst>
                <a:tab pos="419734" algn="l"/>
                <a:tab pos="420370" algn="l"/>
              </a:tabLst>
            </a:pPr>
            <a:r>
              <a:rPr sz="1600" spc="-5" dirty="0">
                <a:latin typeface="Arial"/>
                <a:cs typeface="Arial"/>
              </a:rPr>
              <a:t>Progress does not stand still: interfaces have gained the potential to display  semi-transparent objects, lost the limitation on the number of colors and there is  now a trend towards 3D icons. But is it really all that useful? Not </a:t>
            </a:r>
            <a:r>
              <a:rPr sz="1600" spc="-10" dirty="0">
                <a:latin typeface="Arial"/>
                <a:cs typeface="Arial"/>
              </a:rPr>
              <a:t>always!  </a:t>
            </a:r>
            <a:r>
              <a:rPr sz="1600" spc="-5" dirty="0">
                <a:latin typeface="Arial"/>
                <a:cs typeface="Arial"/>
              </a:rPr>
              <a:t>Especially if </a:t>
            </a:r>
            <a:r>
              <a:rPr sz="1600" spc="-10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talking </a:t>
            </a:r>
            <a:r>
              <a:rPr sz="1600" spc="-5" dirty="0">
                <a:latin typeface="Arial"/>
                <a:cs typeface="Arial"/>
              </a:rPr>
              <a:t>about icons sized </a:t>
            </a:r>
            <a:r>
              <a:rPr sz="1600" spc="5" dirty="0">
                <a:latin typeface="Arial"/>
                <a:cs typeface="Arial"/>
              </a:rPr>
              <a:t>16×16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smaller.</a:t>
            </a:r>
            <a:endParaRPr sz="1600">
              <a:latin typeface="Arial"/>
              <a:cs typeface="Arial"/>
            </a:endParaRPr>
          </a:p>
          <a:p>
            <a:pPr marL="355600" marR="164465" indent="-342900">
              <a:lnSpc>
                <a:spcPct val="100000"/>
              </a:lnSpc>
              <a:spcBef>
                <a:spcPts val="38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For example, let us take the application manager from </a:t>
            </a:r>
            <a:r>
              <a:rPr sz="1600" spc="-10" dirty="0">
                <a:latin typeface="Arial"/>
                <a:cs typeface="Arial"/>
              </a:rPr>
              <a:t>GNOME </a:t>
            </a:r>
            <a:r>
              <a:rPr sz="1600" spc="-5" dirty="0">
                <a:latin typeface="Arial"/>
                <a:cs typeface="Arial"/>
              </a:rPr>
              <a:t>2.2.0 (RedHat  9):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4038600"/>
            <a:ext cx="49530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299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503363"/>
            <a:ext cx="86106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6. Mô tả vắn tắt nội dung học phần: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   </a:t>
            </a: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-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Giới thiệu về lĩnh vực HCI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     - Các mô hình, dạng thức tương tác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     - Thiết kế tương tác người máy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     - Đặc tả người dùng và phân tích nhiệm vụ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     - Thiết kế giao diện người dùng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</a:rPr>
              <a:t>     - Một số phương pháp đánh giá hệ thống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Một số mô hình nhận thức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0713" y="381000"/>
            <a:ext cx="7772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kern="0">
                <a:solidFill>
                  <a:srgbClr val="999900"/>
                </a:solidFill>
                <a:latin typeface="Times New Roman"/>
                <a:cs typeface="Times New Roman"/>
              </a:rPr>
              <a:t>GIỚI</a:t>
            </a:r>
            <a:r>
              <a:rPr lang="en-US" altLang="en-US" sz="2800" ker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kern="0">
                <a:solidFill>
                  <a:srgbClr val="999900"/>
                </a:solidFill>
                <a:latin typeface="Times New Roman"/>
                <a:cs typeface="Times New Roman"/>
              </a:rPr>
              <a:t>THIỆU MÔN HỌC</a:t>
            </a:r>
            <a:endParaRPr lang="en-US" altLang="en-US" sz="4800" b="0" kern="0" dirty="0">
              <a:solidFill>
                <a:srgbClr val="999900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5442965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Hệ </a:t>
            </a:r>
            <a:r>
              <a:rPr dirty="0"/>
              <a:t>thống </a:t>
            </a:r>
            <a:r>
              <a:rPr spc="-10" dirty="0"/>
              <a:t>máy </a:t>
            </a:r>
            <a:r>
              <a:rPr spc="-5" dirty="0"/>
              <a:t>tính </a:t>
            </a:r>
            <a:r>
              <a:rPr dirty="0"/>
              <a:t>và </a:t>
            </a:r>
            <a:r>
              <a:rPr spc="-5" dirty="0"/>
              <a:t>kiến </a:t>
            </a:r>
            <a:r>
              <a:rPr dirty="0"/>
              <a:t>trúc </a:t>
            </a:r>
            <a:r>
              <a:rPr spc="-5" dirty="0"/>
              <a:t>giao diện</a:t>
            </a:r>
            <a:r>
              <a:rPr dirty="0"/>
              <a:t> </a:t>
            </a:r>
            <a:r>
              <a:rPr spc="-5" dirty="0"/>
              <a:t>(Computer)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thiết </a:t>
            </a:r>
            <a:r>
              <a:rPr sz="2400" spc="-10" dirty="0">
                <a:latin typeface="Times New Roman"/>
                <a:cs typeface="Times New Roman"/>
              </a:rPr>
              <a:t>bị </a:t>
            </a:r>
            <a:r>
              <a:rPr sz="2400" spc="-5" dirty="0">
                <a:latin typeface="Times New Roman"/>
                <a:cs typeface="Times New Roman"/>
              </a:rPr>
              <a:t>hỗ </a:t>
            </a:r>
            <a:r>
              <a:rPr sz="2400" dirty="0">
                <a:latin typeface="Times New Roman"/>
                <a:cs typeface="Times New Roman"/>
              </a:rPr>
              <a:t>trợ vào </a:t>
            </a:r>
            <a:r>
              <a:rPr sz="2400" spc="-5" dirty="0">
                <a:latin typeface="Times New Roman"/>
                <a:cs typeface="Times New Roman"/>
              </a:rPr>
              <a:t>ra </a:t>
            </a:r>
            <a:r>
              <a:rPr sz="2400" dirty="0">
                <a:latin typeface="Times New Roman"/>
                <a:cs typeface="Times New Roman"/>
              </a:rPr>
              <a:t>(I/O </a:t>
            </a:r>
            <a:r>
              <a:rPr sz="2400" spc="-5" dirty="0">
                <a:latin typeface="Times New Roman"/>
                <a:cs typeface="Times New Roman"/>
              </a:rPr>
              <a:t>Devices): Kỹ thuật </a:t>
            </a: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dựng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các kỹ thuật hỗ trợ giao tiếp giữa người –</a:t>
            </a:r>
            <a:r>
              <a:rPr sz="2400" spc="-165" dirty="0"/>
              <a:t> </a:t>
            </a:r>
            <a:r>
              <a:rPr sz="2400" spc="-10" dirty="0"/>
              <a:t>máy</a:t>
            </a:r>
            <a:endParaRPr sz="2400"/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loại thiết bị vào/ra </a:t>
            </a:r>
            <a:r>
              <a:rPr sz="2000" spc="-10" dirty="0">
                <a:latin typeface="Times New Roman"/>
                <a:cs typeface="Times New Roman"/>
              </a:rPr>
              <a:t>máy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Tính chất của thiết bị vào/ra: trọng lượng, băng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thông,...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Thiết bị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ảo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00009" cy="157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latin typeface="Arial"/>
                <a:cs typeface="Arial"/>
              </a:rPr>
              <a:t>Perspective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icons </a:t>
            </a:r>
            <a:r>
              <a:rPr sz="2400" dirty="0">
                <a:latin typeface="Arial"/>
                <a:cs typeface="Arial"/>
              </a:rPr>
              <a:t>of such minute </a:t>
            </a:r>
            <a:r>
              <a:rPr sz="2400" spc="-5" dirty="0">
                <a:latin typeface="Arial"/>
                <a:cs typeface="Arial"/>
              </a:rPr>
              <a:t>size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unnecessary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and even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counter-productive.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And here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application manager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Windows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XP: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352800"/>
            <a:ext cx="71628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16825" cy="255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5"/>
              </a:lnSpc>
            </a:pPr>
            <a:r>
              <a:rPr sz="2800" spc="-5" dirty="0">
                <a:latin typeface="Arial"/>
                <a:cs typeface="Arial"/>
              </a:rPr>
              <a:t>#6 </a:t>
            </a:r>
            <a:r>
              <a:rPr sz="2800" dirty="0">
                <a:latin typeface="Arial"/>
                <a:cs typeface="Arial"/>
              </a:rPr>
              <a:t>Overly original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metaphors</a:t>
            </a:r>
            <a:endParaRPr sz="28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2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Selecting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to be displayed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an icon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10" dirty="0">
                <a:latin typeface="Arial"/>
                <a:cs typeface="Arial"/>
              </a:rPr>
              <a:t>always </a:t>
            </a:r>
            <a:r>
              <a:rPr sz="1600" spc="-5" dirty="0">
                <a:latin typeface="Arial"/>
                <a:cs typeface="Arial"/>
              </a:rPr>
              <a:t>a compromise between  recognizability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15" dirty="0">
                <a:latin typeface="Arial"/>
                <a:cs typeface="Arial"/>
              </a:rPr>
              <a:t>originality. </a:t>
            </a:r>
            <a:r>
              <a:rPr sz="1600" spc="-5" dirty="0">
                <a:latin typeface="Arial"/>
                <a:cs typeface="Arial"/>
              </a:rPr>
              <a:t>Before a metaphor (image)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developed for an  icon </a:t>
            </a:r>
            <a:r>
              <a:rPr sz="1600" dirty="0">
                <a:latin typeface="Arial"/>
                <a:cs typeface="Arial"/>
              </a:rPr>
              <a:t>it </a:t>
            </a:r>
            <a:r>
              <a:rPr sz="1600" spc="-10" dirty="0">
                <a:latin typeface="Arial"/>
                <a:cs typeface="Arial"/>
              </a:rPr>
              <a:t>is wise </a:t>
            </a:r>
            <a:r>
              <a:rPr sz="1600" spc="-5" dirty="0">
                <a:latin typeface="Arial"/>
                <a:cs typeface="Arial"/>
              </a:rPr>
              <a:t>to see how </a:t>
            </a:r>
            <a:r>
              <a:rPr sz="1600" dirty="0">
                <a:latin typeface="Arial"/>
                <a:cs typeface="Arial"/>
              </a:rPr>
              <a:t>it is </a:t>
            </a:r>
            <a:r>
              <a:rPr sz="1600" spc="-10" dirty="0">
                <a:latin typeface="Arial"/>
                <a:cs typeface="Arial"/>
              </a:rPr>
              <a:t>done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other products. Maybe the best solution  lies not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coming </a:t>
            </a:r>
            <a:r>
              <a:rPr sz="1600" spc="-5" dirty="0">
                <a:latin typeface="Arial"/>
                <a:cs typeface="Arial"/>
              </a:rPr>
              <a:t>up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something original but rather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adopting the existing  solution.</a:t>
            </a:r>
            <a:endParaRPr sz="16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An example of excessive originality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the bin icon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OS/2 </a:t>
            </a:r>
            <a:r>
              <a:rPr sz="1600" spc="-20" dirty="0">
                <a:latin typeface="Arial"/>
                <a:cs typeface="Arial"/>
              </a:rPr>
              <a:t>Warp </a:t>
            </a:r>
            <a:r>
              <a:rPr sz="1600" dirty="0">
                <a:latin typeface="Arial"/>
                <a:cs typeface="Arial"/>
              </a:rPr>
              <a:t>4,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not  actually a bin at all but 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shredder.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4571998"/>
            <a:ext cx="6858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75550" cy="251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Arial"/>
                <a:cs typeface="Arial"/>
              </a:rPr>
              <a:t>#7 </a:t>
            </a:r>
            <a:r>
              <a:rPr sz="2400" spc="-5" dirty="0">
                <a:latin typeface="Arial"/>
                <a:cs typeface="Arial"/>
              </a:rPr>
              <a:t>National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social </a:t>
            </a:r>
            <a:r>
              <a:rPr sz="2400" dirty="0">
                <a:latin typeface="Arial"/>
                <a:cs typeface="Arial"/>
              </a:rPr>
              <a:t>characteristics </a:t>
            </a:r>
            <a:r>
              <a:rPr sz="2400" spc="-5" dirty="0">
                <a:latin typeface="Arial"/>
                <a:cs typeface="Arial"/>
              </a:rPr>
              <a:t>not being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into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account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0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412115" algn="l"/>
                <a:tab pos="412750" algn="l"/>
              </a:tabLst>
            </a:pPr>
            <a:r>
              <a:rPr sz="1600" spc="-5" dirty="0">
                <a:latin typeface="Arial"/>
                <a:cs typeface="Arial"/>
              </a:rPr>
              <a:t>It is </a:t>
            </a:r>
            <a:r>
              <a:rPr sz="1600" spc="-10" dirty="0">
                <a:latin typeface="Arial"/>
                <a:cs typeface="Arial"/>
              </a:rPr>
              <a:t>always </a:t>
            </a:r>
            <a:r>
              <a:rPr sz="1600" spc="-5" dirty="0">
                <a:latin typeface="Arial"/>
                <a:cs typeface="Arial"/>
              </a:rPr>
              <a:t>necessary to take into account the conditions in </a:t>
            </a:r>
            <a:r>
              <a:rPr sz="1600" spc="-10" dirty="0">
                <a:latin typeface="Arial"/>
                <a:cs typeface="Arial"/>
              </a:rPr>
              <a:t>which your </a:t>
            </a:r>
            <a:r>
              <a:rPr sz="1600" spc="-5" dirty="0">
                <a:latin typeface="Arial"/>
                <a:cs typeface="Arial"/>
              </a:rPr>
              <a:t>icon is  going to be used. An important aspect here is national characteristics. Cultural  traditions, surroundings and gestures can differ radically from country to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country.</a:t>
            </a:r>
            <a:endParaRPr sz="1600">
              <a:latin typeface="Arial"/>
              <a:cs typeface="Arial"/>
            </a:endParaRPr>
          </a:p>
          <a:p>
            <a:pPr marL="355600" marR="271780" indent="-342900">
              <a:lnSpc>
                <a:spcPct val="100000"/>
              </a:lnSpc>
              <a:spcBef>
                <a:spcPts val="38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Let us suggest that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need to draw an icon for working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e-mail. </a:t>
            </a:r>
            <a:r>
              <a:rPr sz="1600" spc="-5" dirty="0">
                <a:latin typeface="Arial"/>
                <a:cs typeface="Arial"/>
              </a:rPr>
              <a:t>It makes  perfect sense to use a metaphor of real paper mail. A mailbox 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example.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33473"/>
            <a:ext cx="7504430" cy="190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indent="-342900">
              <a:lnSpc>
                <a:spcPts val="30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432434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11125">
              <a:lnSpc>
                <a:spcPts val="2615"/>
              </a:lnSpc>
            </a:pPr>
            <a:r>
              <a:rPr sz="2400" dirty="0">
                <a:latin typeface="Arial"/>
                <a:cs typeface="Arial"/>
              </a:rPr>
              <a:t>#8 </a:t>
            </a:r>
            <a:r>
              <a:rPr sz="2400" spc="-5" dirty="0">
                <a:latin typeface="Arial"/>
                <a:cs typeface="Arial"/>
              </a:rPr>
              <a:t>Images </a:t>
            </a:r>
            <a:r>
              <a:rPr sz="2400" dirty="0">
                <a:latin typeface="Arial"/>
                <a:cs typeface="Arial"/>
              </a:rPr>
              <a:t>of real interface </a:t>
            </a:r>
            <a:r>
              <a:rPr sz="2400" spc="-5" dirty="0">
                <a:latin typeface="Arial"/>
                <a:cs typeface="Arial"/>
              </a:rPr>
              <a:t>elements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icons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u="heavy" dirty="0">
                <a:solidFill>
                  <a:srgbClr val="FFCC00"/>
                </a:solidFill>
                <a:latin typeface="Arial"/>
                <a:cs typeface="Arial"/>
                <a:hlinkClick r:id="rId2"/>
              </a:rPr>
              <a:t>The </a:t>
            </a:r>
            <a:r>
              <a:rPr sz="1800" u="heavy" spc="-5" dirty="0">
                <a:solidFill>
                  <a:srgbClr val="FFCC00"/>
                </a:solidFill>
                <a:latin typeface="Arial"/>
                <a:cs typeface="Arial"/>
                <a:hlinkClick r:id="rId2"/>
              </a:rPr>
              <a:t>manual on creating icons </a:t>
            </a:r>
            <a:r>
              <a:rPr sz="1800" u="heavy" dirty="0">
                <a:solidFill>
                  <a:srgbClr val="FFCC00"/>
                </a:solidFill>
                <a:latin typeface="Arial"/>
                <a:cs typeface="Arial"/>
                <a:hlinkClick r:id="rId2"/>
              </a:rPr>
              <a:t>for Mac OS X </a:t>
            </a:r>
            <a:r>
              <a:rPr sz="1800" spc="-15" dirty="0">
                <a:latin typeface="Arial"/>
                <a:cs typeface="Arial"/>
              </a:rPr>
              <a:t>warns </a:t>
            </a:r>
            <a:r>
              <a:rPr sz="1800" dirty="0">
                <a:latin typeface="Arial"/>
                <a:cs typeface="Arial"/>
              </a:rPr>
              <a:t>us: </a:t>
            </a:r>
            <a:r>
              <a:rPr sz="1800" spc="-10" dirty="0">
                <a:latin typeface="Arial"/>
                <a:cs typeface="Arial"/>
              </a:rPr>
              <a:t>“Avoid </a:t>
            </a:r>
            <a:r>
              <a:rPr sz="1800" spc="-5" dirty="0">
                <a:latin typeface="Arial"/>
                <a:cs typeface="Arial"/>
              </a:rPr>
              <a:t>using  Aqua interface elements in </a:t>
            </a:r>
            <a:r>
              <a:rPr sz="1800" spc="-10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icons; they could be confused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actual interface.” But all in vain!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instance, </a:t>
            </a:r>
            <a:r>
              <a:rPr sz="1800" dirty="0">
                <a:latin typeface="Arial"/>
                <a:cs typeface="Arial"/>
              </a:rPr>
              <a:t>take </a:t>
            </a:r>
            <a:r>
              <a:rPr sz="1800" spc="-5" dirty="0">
                <a:latin typeface="Arial"/>
                <a:cs typeface="Arial"/>
              </a:rPr>
              <a:t>a look </a:t>
            </a:r>
            <a:r>
              <a:rPr sz="1800" dirty="0">
                <a:latin typeface="Arial"/>
                <a:cs typeface="Arial"/>
              </a:rPr>
              <a:t>at the  </a:t>
            </a:r>
            <a:r>
              <a:rPr sz="1800" spc="-10" dirty="0">
                <a:latin typeface="Arial"/>
                <a:cs typeface="Arial"/>
              </a:rPr>
              <a:t>following </a:t>
            </a:r>
            <a:r>
              <a:rPr sz="1800" spc="-5" dirty="0">
                <a:latin typeface="Arial"/>
                <a:cs typeface="Arial"/>
              </a:rPr>
              <a:t>icon: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237608"/>
            <a:ext cx="730885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Here is an interesting example </a:t>
            </a:r>
            <a:r>
              <a:rPr sz="1800" dirty="0">
                <a:latin typeface="Arial"/>
                <a:cs typeface="Arial"/>
              </a:rPr>
              <a:t>from the </a:t>
            </a:r>
            <a:r>
              <a:rPr sz="1800" spc="-10" dirty="0">
                <a:latin typeface="Arial"/>
                <a:cs typeface="Arial"/>
              </a:rPr>
              <a:t>OmniWeb browser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interface: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5181600"/>
            <a:ext cx="6858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33473"/>
            <a:ext cx="7616190" cy="271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indent="-342900">
              <a:lnSpc>
                <a:spcPts val="302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432434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111125">
              <a:lnSpc>
                <a:spcPts val="2540"/>
              </a:lnSpc>
            </a:pPr>
            <a:r>
              <a:rPr sz="2400" spc="-5" dirty="0">
                <a:latin typeface="Arial"/>
                <a:cs typeface="Arial"/>
              </a:rPr>
              <a:t>#9 </a:t>
            </a:r>
            <a:r>
              <a:rPr sz="2400" spc="-75" dirty="0">
                <a:latin typeface="Arial"/>
                <a:cs typeface="Arial"/>
              </a:rPr>
              <a:t>Text </a:t>
            </a:r>
            <a:r>
              <a:rPr sz="2400" spc="-5" dirty="0">
                <a:latin typeface="Arial"/>
                <a:cs typeface="Arial"/>
              </a:rPr>
              <a:t>inside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icons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This mistake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commonly seen in application </a:t>
            </a:r>
            <a:r>
              <a:rPr sz="1800" dirty="0">
                <a:latin typeface="Arial"/>
                <a:cs typeface="Arial"/>
              </a:rPr>
              <a:t>icons. </a:t>
            </a:r>
            <a:r>
              <a:rPr sz="1800" spc="-5" dirty="0">
                <a:latin typeface="Arial"/>
                <a:cs typeface="Arial"/>
              </a:rPr>
              <a:t>Clearly </a:t>
            </a:r>
            <a:r>
              <a:rPr sz="1800" dirty="0">
                <a:latin typeface="Arial"/>
                <a:cs typeface="Arial"/>
              </a:rPr>
              <a:t>the first  </a:t>
            </a:r>
            <a:r>
              <a:rPr sz="1800" spc="-5" dirty="0">
                <a:latin typeface="Arial"/>
                <a:cs typeface="Arial"/>
              </a:rPr>
              <a:t>thing that comes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mind </a:t>
            </a:r>
            <a:r>
              <a:rPr sz="1800" spc="-10" dirty="0">
                <a:latin typeface="Arial"/>
                <a:cs typeface="Arial"/>
              </a:rPr>
              <a:t>when working </a:t>
            </a:r>
            <a:r>
              <a:rPr sz="1800" spc="-5" dirty="0">
                <a:latin typeface="Arial"/>
                <a:cs typeface="Arial"/>
              </a:rPr>
              <a:t>on an application icon is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adapt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application’s logo. </a:t>
            </a:r>
            <a:r>
              <a:rPr sz="1800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is so bad about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text inside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icon? </a:t>
            </a:r>
            <a:r>
              <a:rPr sz="1800" spc="-20" dirty="0">
                <a:latin typeface="Arial"/>
                <a:cs typeface="Arial"/>
              </a:rPr>
              <a:t>Firstly, </a:t>
            </a:r>
            <a:r>
              <a:rPr sz="1800" spc="-5" dirty="0">
                <a:latin typeface="Arial"/>
                <a:cs typeface="Arial"/>
              </a:rPr>
              <a:t>it is directly language-related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so impedes localization.  </a:t>
            </a:r>
            <a:r>
              <a:rPr sz="1800" spc="-20" dirty="0">
                <a:latin typeface="Arial"/>
                <a:cs typeface="Arial"/>
              </a:rPr>
              <a:t>Secondly, </a:t>
            </a:r>
            <a:r>
              <a:rPr sz="1800" spc="-5" dirty="0">
                <a:latin typeface="Arial"/>
                <a:cs typeface="Arial"/>
              </a:rPr>
              <a:t>if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icon is small,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impossible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read </a:t>
            </a:r>
            <a:r>
              <a:rPr sz="1800" dirty="0">
                <a:latin typeface="Arial"/>
                <a:cs typeface="Arial"/>
              </a:rPr>
              <a:t>the text. </a:t>
            </a:r>
            <a:r>
              <a:rPr sz="1800" spc="-20" dirty="0">
                <a:latin typeface="Arial"/>
                <a:cs typeface="Arial"/>
              </a:rPr>
              <a:t>Thirdly, </a:t>
            </a:r>
            <a:r>
              <a:rPr sz="1800" dirty="0">
                <a:latin typeface="Arial"/>
                <a:cs typeface="Arial"/>
              </a:rPr>
              <a:t>in  the </a:t>
            </a:r>
            <a:r>
              <a:rPr sz="1800" spc="-5" dirty="0">
                <a:latin typeface="Arial"/>
                <a:cs typeface="Arial"/>
              </a:rPr>
              <a:t>case of application </a:t>
            </a:r>
            <a:r>
              <a:rPr sz="1800" dirty="0">
                <a:latin typeface="Arial"/>
                <a:cs typeface="Arial"/>
              </a:rPr>
              <a:t>icons, this </a:t>
            </a:r>
            <a:r>
              <a:rPr sz="1800" spc="-5" dirty="0">
                <a:latin typeface="Arial"/>
                <a:cs typeface="Arial"/>
              </a:rPr>
              <a:t>text is repeated </a:t>
            </a:r>
            <a:r>
              <a:rPr sz="1800" dirty="0">
                <a:latin typeface="Arial"/>
                <a:cs typeface="Arial"/>
              </a:rPr>
              <a:t>in the </a:t>
            </a:r>
            <a:r>
              <a:rPr sz="1800" spc="-5" dirty="0">
                <a:latin typeface="Arial"/>
                <a:cs typeface="Arial"/>
              </a:rPr>
              <a:t>name of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application.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4857750"/>
            <a:ext cx="6324600" cy="200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11695" cy="190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095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lỗi hay </a:t>
            </a:r>
            <a:r>
              <a:rPr sz="2800" spc="-10" dirty="0">
                <a:latin typeface="Times New Roman"/>
                <a:cs typeface="Times New Roman"/>
              </a:rPr>
              <a:t>mắc </a:t>
            </a:r>
            <a:r>
              <a:rPr sz="2800" spc="-5" dirty="0">
                <a:latin typeface="Times New Roman"/>
                <a:cs typeface="Times New Roman"/>
              </a:rPr>
              <a:t>phải khi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42545">
              <a:lnSpc>
                <a:spcPts val="2615"/>
              </a:lnSpc>
            </a:pPr>
            <a:r>
              <a:rPr sz="2400" spc="-5" dirty="0">
                <a:latin typeface="Arial"/>
                <a:cs typeface="Arial"/>
              </a:rPr>
              <a:t>#10 </a:t>
            </a:r>
            <a:r>
              <a:rPr sz="2400" dirty="0">
                <a:latin typeface="Arial"/>
                <a:cs typeface="Arial"/>
              </a:rPr>
              <a:t>Outside the </a:t>
            </a:r>
            <a:r>
              <a:rPr sz="2400" spc="-5" dirty="0">
                <a:latin typeface="Arial"/>
                <a:cs typeface="Arial"/>
              </a:rPr>
              <a:t>pixel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framework</a:t>
            </a:r>
            <a:endParaRPr sz="2400">
              <a:latin typeface="Arial"/>
              <a:cs typeface="Arial"/>
            </a:endParaRPr>
          </a:p>
          <a:p>
            <a:pPr marL="203200" marR="5080" indent="-16510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a rule,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problem occurs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use a vector editor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drawing  </a:t>
            </a:r>
            <a:r>
              <a:rPr sz="1800" spc="-5" dirty="0">
                <a:latin typeface="Arial"/>
                <a:cs typeface="Arial"/>
              </a:rPr>
              <a:t>icons.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large size everything looks pretty and clear; but in reality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icons are small, and under rasterization anti-aliasing </a:t>
            </a:r>
            <a:r>
              <a:rPr sz="1800" dirty="0">
                <a:latin typeface="Arial"/>
                <a:cs typeface="Arial"/>
              </a:rPr>
              <a:t>frets the </a:t>
            </a:r>
            <a:r>
              <a:rPr sz="1800" spc="-5" dirty="0">
                <a:latin typeface="Arial"/>
                <a:cs typeface="Arial"/>
              </a:rPr>
              <a:t>objects’  borders.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4114800"/>
            <a:ext cx="6477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466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9.2. Các chuẩn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5505"/>
            <a:ext cx="8067040" cy="355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Lời khuyênGet </a:t>
            </a:r>
            <a:r>
              <a:rPr sz="2400" spc="-5" dirty="0">
                <a:latin typeface="Times New Roman"/>
                <a:cs typeface="Times New Roman"/>
              </a:rPr>
              <a:t>Started </a:t>
            </a:r>
            <a:r>
              <a:rPr sz="2400" dirty="0">
                <a:latin typeface="Times New Roman"/>
                <a:cs typeface="Times New Roman"/>
              </a:rPr>
              <a:t>with Icon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marL="756285" marR="118110" lvl="1" indent="-286385">
              <a:lnSpc>
                <a:spcPct val="100000"/>
              </a:lnSpc>
              <a:spcBef>
                <a:spcPts val="50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Designing icons for </a:t>
            </a:r>
            <a:r>
              <a:rPr sz="2000" spc="5" dirty="0">
                <a:latin typeface="Times New Roman"/>
                <a:cs typeface="Times New Roman"/>
              </a:rPr>
              <a:t>Web </a:t>
            </a:r>
            <a:r>
              <a:rPr sz="2000" spc="-5" dirty="0">
                <a:latin typeface="Times New Roman"/>
                <a:cs typeface="Times New Roman"/>
              </a:rPr>
              <a:t>sites </a:t>
            </a:r>
            <a:r>
              <a:rPr sz="2000" dirty="0">
                <a:latin typeface="Times New Roman"/>
                <a:cs typeface="Times New Roman"/>
              </a:rPr>
              <a:t>is a good way to get </a:t>
            </a:r>
            <a:r>
              <a:rPr sz="2000" spc="-5" dirty="0">
                <a:latin typeface="Times New Roman"/>
                <a:cs typeface="Times New Roman"/>
              </a:rPr>
              <a:t>started </a:t>
            </a:r>
            <a:r>
              <a:rPr sz="2000" dirty="0">
                <a:latin typeface="Times New Roman"/>
                <a:cs typeface="Times New Roman"/>
              </a:rPr>
              <a:t>with icon  design. Often there are only a few icons needed for a </a:t>
            </a:r>
            <a:r>
              <a:rPr sz="2000" spc="-5" dirty="0">
                <a:latin typeface="Times New Roman"/>
                <a:cs typeface="Times New Roman"/>
              </a:rPr>
              <a:t>site </a:t>
            </a:r>
            <a:r>
              <a:rPr sz="2000" dirty="0">
                <a:latin typeface="Times New Roman"/>
                <a:cs typeface="Times New Roman"/>
              </a:rPr>
              <a:t>design. Start  </a:t>
            </a:r>
            <a:r>
              <a:rPr sz="2000" spc="-5" dirty="0">
                <a:latin typeface="Times New Roman"/>
                <a:cs typeface="Times New Roman"/>
              </a:rPr>
              <a:t>simple </a:t>
            </a:r>
            <a:r>
              <a:rPr sz="2000" dirty="0">
                <a:latin typeface="Times New Roman"/>
                <a:cs typeface="Times New Roman"/>
              </a:rPr>
              <a:t>with a </a:t>
            </a: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spc="5" dirty="0">
                <a:latin typeface="Times New Roman"/>
                <a:cs typeface="Times New Roman"/>
              </a:rPr>
              <a:t>Web </a:t>
            </a:r>
            <a:r>
              <a:rPr sz="2000" spc="-5" dirty="0">
                <a:latin typeface="Times New Roman"/>
                <a:cs typeface="Times New Roman"/>
              </a:rPr>
              <a:t>site </a:t>
            </a:r>
            <a:r>
              <a:rPr sz="2000" dirty="0">
                <a:latin typeface="Times New Roman"/>
                <a:cs typeface="Times New Roman"/>
              </a:rPr>
              <a:t>design project where you are required to  design only a handful of icons or </a:t>
            </a:r>
            <a:r>
              <a:rPr sz="2000" spc="-5" dirty="0">
                <a:latin typeface="Times New Roman"/>
                <a:cs typeface="Times New Roman"/>
              </a:rPr>
              <a:t>less. </a:t>
            </a:r>
            <a:r>
              <a:rPr sz="2000" dirty="0">
                <a:latin typeface="Times New Roman"/>
                <a:cs typeface="Times New Roman"/>
              </a:rPr>
              <a:t>This is a </a:t>
            </a:r>
            <a:r>
              <a:rPr sz="2000" spc="5" dirty="0">
                <a:latin typeface="Times New Roman"/>
                <a:cs typeface="Times New Roman"/>
              </a:rPr>
              <a:t>good </a:t>
            </a:r>
            <a:r>
              <a:rPr sz="2000" dirty="0">
                <a:latin typeface="Times New Roman"/>
                <a:cs typeface="Times New Roman"/>
              </a:rPr>
              <a:t>way to gain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some  </a:t>
            </a:r>
            <a:r>
              <a:rPr sz="2000" dirty="0">
                <a:latin typeface="Times New Roman"/>
                <a:cs typeface="Times New Roman"/>
              </a:rPr>
              <a:t>experience with </a:t>
            </a:r>
            <a:r>
              <a:rPr sz="2000" spc="-5" dirty="0">
                <a:latin typeface="Times New Roman"/>
                <a:cs typeface="Times New Roman"/>
              </a:rPr>
              <a:t>icon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design.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Start the </a:t>
            </a:r>
            <a:r>
              <a:rPr sz="2000" spc="-5" dirty="0">
                <a:latin typeface="Times New Roman"/>
                <a:cs typeface="Times New Roman"/>
              </a:rPr>
              <a:t>icon </a:t>
            </a:r>
            <a:r>
              <a:rPr sz="2000" dirty="0">
                <a:latin typeface="Times New Roman"/>
                <a:cs typeface="Times New Roman"/>
              </a:rPr>
              <a:t>design process with research. Consider the </a:t>
            </a:r>
            <a:r>
              <a:rPr sz="2000" spc="-10" dirty="0">
                <a:latin typeface="Times New Roman"/>
                <a:cs typeface="Times New Roman"/>
              </a:rPr>
              <a:t>common  </a:t>
            </a:r>
            <a:r>
              <a:rPr sz="2000" spc="-5" dirty="0">
                <a:latin typeface="Times New Roman"/>
                <a:cs typeface="Times New Roman"/>
              </a:rPr>
              <a:t>symbolic metaphor </a:t>
            </a:r>
            <a:r>
              <a:rPr sz="2000" dirty="0">
                <a:latin typeface="Times New Roman"/>
                <a:cs typeface="Times New Roman"/>
              </a:rPr>
              <a:t>used to describe the </a:t>
            </a:r>
            <a:r>
              <a:rPr sz="2000" spc="-5" dirty="0">
                <a:latin typeface="Times New Roman"/>
                <a:cs typeface="Times New Roman"/>
              </a:rPr>
              <a:t>icon you're </a:t>
            </a:r>
            <a:r>
              <a:rPr sz="2000" dirty="0">
                <a:latin typeface="Times New Roman"/>
                <a:cs typeface="Times New Roman"/>
              </a:rPr>
              <a:t>looking to </a:t>
            </a:r>
            <a:r>
              <a:rPr sz="2000" spc="-5" dirty="0">
                <a:latin typeface="Times New Roman"/>
                <a:cs typeface="Times New Roman"/>
              </a:rPr>
              <a:t>make.  </a:t>
            </a:r>
            <a:r>
              <a:rPr sz="2000" dirty="0">
                <a:latin typeface="Times New Roman"/>
                <a:cs typeface="Times New Roman"/>
              </a:rPr>
              <a:t>Sketch as </a:t>
            </a:r>
            <a:r>
              <a:rPr sz="2000" spc="-5" dirty="0">
                <a:latin typeface="Times New Roman"/>
                <a:cs typeface="Times New Roman"/>
              </a:rPr>
              <a:t>much </a:t>
            </a:r>
            <a:r>
              <a:rPr sz="2000" dirty="0">
                <a:latin typeface="Times New Roman"/>
                <a:cs typeface="Times New Roman"/>
              </a:rPr>
              <a:t>as necessary to lock down the concept. </a:t>
            </a:r>
            <a:r>
              <a:rPr sz="2000" spc="-5" dirty="0">
                <a:latin typeface="Times New Roman"/>
                <a:cs typeface="Times New Roman"/>
              </a:rPr>
              <a:t>Compliment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</a:t>
            </a:r>
            <a:r>
              <a:rPr sz="2000" spc="-5" dirty="0">
                <a:latin typeface="Times New Roman"/>
                <a:cs typeface="Times New Roman"/>
              </a:rPr>
              <a:t>style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icon </a:t>
            </a:r>
            <a:r>
              <a:rPr sz="2000" dirty="0">
                <a:latin typeface="Times New Roman"/>
                <a:cs typeface="Times New Roman"/>
              </a:rPr>
              <a:t>designs with the </a:t>
            </a:r>
            <a:r>
              <a:rPr sz="2000" spc="5" dirty="0">
                <a:latin typeface="Times New Roman"/>
                <a:cs typeface="Times New Roman"/>
              </a:rPr>
              <a:t>Web </a:t>
            </a:r>
            <a:r>
              <a:rPr sz="2000" spc="-5" dirty="0">
                <a:latin typeface="Times New Roman"/>
                <a:cs typeface="Times New Roman"/>
              </a:rPr>
              <a:t>site </a:t>
            </a:r>
            <a:r>
              <a:rPr sz="2000" dirty="0">
                <a:latin typeface="Times New Roman"/>
                <a:cs typeface="Times New Roman"/>
              </a:rPr>
              <a:t>design </a:t>
            </a:r>
            <a:r>
              <a:rPr sz="2000" spc="-5" dirty="0">
                <a:latin typeface="Times New Roman"/>
                <a:cs typeface="Times New Roman"/>
              </a:rPr>
              <a:t>you'll </a:t>
            </a:r>
            <a:r>
              <a:rPr sz="2000" dirty="0">
                <a:latin typeface="Times New Roman"/>
                <a:cs typeface="Times New Roman"/>
              </a:rPr>
              <a:t>be using them  on. Consider the color, perspective, and graphic look of the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33770" cy="264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bước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Thu thập các yêu cầu , tìm hiểu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-5" dirty="0">
                <a:latin typeface="Times New Roman"/>
                <a:cs typeface="Times New Roman"/>
              </a:rPr>
              <a:t>dựng </a:t>
            </a:r>
            <a:r>
              <a:rPr sz="2400" dirty="0">
                <a:latin typeface="Times New Roman"/>
                <a:cs typeface="Times New Roman"/>
              </a:rPr>
              <a:t>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tưởng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cỡ của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Sử dụng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hợp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33770" cy="264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bước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Thu thập các yêu cầu , tìm hiểu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-5" dirty="0">
                <a:latin typeface="Times New Roman"/>
                <a:cs typeface="Times New Roman"/>
              </a:rPr>
              <a:t>dựng </a:t>
            </a:r>
            <a:r>
              <a:rPr sz="2400" dirty="0">
                <a:latin typeface="Times New Roman"/>
                <a:cs typeface="Times New Roman"/>
              </a:rPr>
              <a:t>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tưởng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cỡ của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Sử dụng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hợp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38440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Thu </a:t>
            </a:r>
            <a:r>
              <a:rPr sz="2800" dirty="0">
                <a:latin typeface="Times New Roman"/>
                <a:cs typeface="Times New Roman"/>
              </a:rPr>
              <a:t>thập </a:t>
            </a:r>
            <a:r>
              <a:rPr sz="2800" spc="-5" dirty="0">
                <a:latin typeface="Times New Roman"/>
                <a:cs typeface="Times New Roman"/>
              </a:rPr>
              <a:t>yêu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cầu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Đây là </a:t>
            </a:r>
            <a:r>
              <a:rPr sz="2400" spc="-5" dirty="0">
                <a:latin typeface="Times New Roman"/>
                <a:cs typeface="Times New Roman"/>
              </a:rPr>
              <a:t>bước </a:t>
            </a:r>
            <a:r>
              <a:rPr sz="2400" dirty="0">
                <a:latin typeface="Times New Roman"/>
                <a:cs typeface="Times New Roman"/>
              </a:rPr>
              <a:t>đầu tiên. Icon cần biểu diễn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</a:t>
            </a:r>
            <a:endParaRPr sz="2400">
              <a:latin typeface="Times New Roman"/>
              <a:cs typeface="Times New Roman"/>
            </a:endParaRPr>
          </a:p>
          <a:p>
            <a:pPr marL="756285" marR="445134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Thí dụ: Khi phải thiết kế kho lưu trữ thông tin thì với  </a:t>
            </a:r>
            <a:r>
              <a:rPr sz="2400" spc="-5" dirty="0">
                <a:latin typeface="Times New Roman"/>
                <a:cs typeface="Times New Roman"/>
              </a:rPr>
              <a:t>KSPM </a:t>
            </a:r>
            <a:r>
              <a:rPr sz="2400" dirty="0">
                <a:latin typeface="Times New Roman"/>
                <a:cs typeface="Times New Roman"/>
              </a:rPr>
              <a:t>đó có thể là ổ đĩa; ngược lại với nhân viên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Văn  </a:t>
            </a:r>
            <a:r>
              <a:rPr sz="2400" spc="-5" dirty="0">
                <a:latin typeface="Times New Roman"/>
                <a:cs typeface="Times New Roman"/>
              </a:rPr>
              <a:t>phòng đó </a:t>
            </a:r>
            <a:r>
              <a:rPr sz="2400" dirty="0">
                <a:latin typeface="Times New Roman"/>
                <a:cs typeface="Times New Roman"/>
              </a:rPr>
              <a:t>lại </a:t>
            </a:r>
            <a:r>
              <a:rPr sz="2400" spc="-5" dirty="0">
                <a:latin typeface="Times New Roman"/>
                <a:cs typeface="Times New Roman"/>
              </a:rPr>
              <a:t>là tủ đựng </a:t>
            </a:r>
            <a:r>
              <a:rPr sz="2400" dirty="0">
                <a:latin typeface="Times New Roman"/>
                <a:cs typeface="Times New Roman"/>
              </a:rPr>
              <a:t>tài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liệu.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4191000"/>
            <a:ext cx="1962150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4114800"/>
            <a:ext cx="1724025" cy="212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309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Hệ </a:t>
            </a:r>
            <a:r>
              <a:rPr dirty="0"/>
              <a:t>thống </a:t>
            </a:r>
            <a:r>
              <a:rPr spc="-10" dirty="0"/>
              <a:t>máy </a:t>
            </a:r>
            <a:r>
              <a:rPr spc="-5" dirty="0"/>
              <a:t>tính </a:t>
            </a:r>
            <a:r>
              <a:rPr dirty="0"/>
              <a:t>và </a:t>
            </a:r>
            <a:r>
              <a:rPr spc="-5" dirty="0"/>
              <a:t>kiến </a:t>
            </a:r>
            <a:r>
              <a:rPr dirty="0"/>
              <a:t>trúc </a:t>
            </a:r>
            <a:r>
              <a:rPr spc="-5" dirty="0"/>
              <a:t>giao diện</a:t>
            </a:r>
            <a:r>
              <a:rPr dirty="0"/>
              <a:t> </a:t>
            </a:r>
            <a:r>
              <a:rPr spc="-5" dirty="0"/>
              <a:t>(Computer)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Kỹ thuât đối thoại (Dialogue Techniques): </a:t>
            </a:r>
            <a:r>
              <a:rPr sz="2400" dirty="0">
                <a:latin typeface="Times New Roman"/>
                <a:cs typeface="Times New Roman"/>
              </a:rPr>
              <a:t>Kiến </a:t>
            </a:r>
            <a:r>
              <a:rPr sz="2400" spc="-5" dirty="0">
                <a:latin typeface="Times New Roman"/>
                <a:cs typeface="Times New Roman"/>
              </a:rPr>
              <a:t>trúc   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phần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10" dirty="0"/>
              <a:t>mềm </a:t>
            </a:r>
            <a:r>
              <a:rPr sz="2400" dirty="0"/>
              <a:t>cơ sở và kỹ thuật để tương tác với người </a:t>
            </a:r>
            <a:r>
              <a:rPr sz="2400" spc="-5" dirty="0"/>
              <a:t>sử</a:t>
            </a:r>
            <a:r>
              <a:rPr sz="2400" spc="-95" dirty="0"/>
              <a:t> </a:t>
            </a:r>
            <a:r>
              <a:rPr sz="2400" dirty="0"/>
              <a:t>dụng</a:t>
            </a:r>
            <a:endParaRPr sz="2400"/>
          </a:p>
          <a:p>
            <a:pPr marL="1155700" marR="5080" lvl="2" indent="-2286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</a:t>
            </a:r>
            <a:r>
              <a:rPr sz="2000" dirty="0">
                <a:latin typeface="Times New Roman"/>
                <a:cs typeface="Times New Roman"/>
              </a:rPr>
              <a:t>đối </a:t>
            </a:r>
            <a:r>
              <a:rPr sz="2000" spc="-5" dirty="0">
                <a:latin typeface="Times New Roman"/>
                <a:cs typeface="Times New Roman"/>
              </a:rPr>
              <a:t>thoại </a:t>
            </a:r>
            <a:r>
              <a:rPr sz="2000" dirty="0">
                <a:latin typeface="Times New Roman"/>
                <a:cs typeface="Times New Roman"/>
              </a:rPr>
              <a:t>vào: Kỹ thuật sử dụng </a:t>
            </a:r>
            <a:r>
              <a:rPr sz="2000" spc="-5" dirty="0">
                <a:latin typeface="Times New Roman"/>
                <a:cs typeface="Times New Roman"/>
              </a:rPr>
              <a:t>bàn phím </a:t>
            </a:r>
            <a:r>
              <a:rPr sz="2000" dirty="0">
                <a:latin typeface="Times New Roman"/>
                <a:cs typeface="Times New Roman"/>
              </a:rPr>
              <a:t>(lệnh,  </a:t>
            </a:r>
            <a:r>
              <a:rPr sz="2000" spc="-5" dirty="0">
                <a:latin typeface="Times New Roman"/>
                <a:cs typeface="Times New Roman"/>
              </a:rPr>
              <a:t>menu),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</a:t>
            </a:r>
            <a:r>
              <a:rPr sz="2000" dirty="0">
                <a:latin typeface="Times New Roman"/>
                <a:cs typeface="Times New Roman"/>
              </a:rPr>
              <a:t>sử dụng </a:t>
            </a:r>
            <a:r>
              <a:rPr sz="2000" spc="-5" dirty="0">
                <a:latin typeface="Times New Roman"/>
                <a:cs typeface="Times New Roman"/>
              </a:rPr>
              <a:t>chuột (nhấp chuột),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</a:t>
            </a:r>
            <a:r>
              <a:rPr sz="2000" dirty="0">
                <a:latin typeface="Times New Roman"/>
                <a:cs typeface="Times New Roman"/>
              </a:rPr>
              <a:t>sử dụng </a:t>
            </a:r>
            <a:r>
              <a:rPr sz="2000" spc="-10" dirty="0">
                <a:latin typeface="Times New Roman"/>
                <a:cs typeface="Times New Roman"/>
              </a:rPr>
              <a:t>bút  </a:t>
            </a:r>
            <a:r>
              <a:rPr sz="2000" dirty="0">
                <a:latin typeface="Times New Roman"/>
                <a:cs typeface="Times New Roman"/>
              </a:rPr>
              <a:t>(nhận dạng ký tự, điệu bộ), kỹ thuật sử dụng </a:t>
            </a:r>
            <a:r>
              <a:rPr sz="2000" spc="-5" dirty="0">
                <a:latin typeface="Times New Roman"/>
                <a:cs typeface="Times New Roman"/>
              </a:rPr>
              <a:t>tiếng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nói,...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thuật </a:t>
            </a:r>
            <a:r>
              <a:rPr sz="2000" spc="5" dirty="0">
                <a:latin typeface="Times New Roman"/>
                <a:cs typeface="Times New Roman"/>
              </a:rPr>
              <a:t>đối </a:t>
            </a:r>
            <a:r>
              <a:rPr sz="2000" dirty="0">
                <a:latin typeface="Times New Roman"/>
                <a:cs typeface="Times New Roman"/>
              </a:rPr>
              <a:t>thoại </a:t>
            </a:r>
            <a:r>
              <a:rPr sz="2000" spc="-5" dirty="0">
                <a:latin typeface="Times New Roman"/>
                <a:cs typeface="Times New Roman"/>
              </a:rPr>
              <a:t>ra: </a:t>
            </a:r>
            <a:r>
              <a:rPr sz="2000" dirty="0">
                <a:latin typeface="Times New Roman"/>
                <a:cs typeface="Times New Roman"/>
              </a:rPr>
              <a:t>Trượt </a:t>
            </a:r>
            <a:r>
              <a:rPr sz="2000" spc="-10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hình, cửa sổ, hoạt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hình,...</a:t>
            </a:r>
            <a:endParaRPr sz="2000">
              <a:latin typeface="Times New Roman"/>
              <a:cs typeface="Times New Roman"/>
            </a:endParaRPr>
          </a:p>
          <a:p>
            <a:pPr marL="1155700" marR="5715" lvl="2" indent="-2286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</a:t>
            </a:r>
            <a:r>
              <a:rPr sz="2000" dirty="0">
                <a:latin typeface="Times New Roman"/>
                <a:cs typeface="Times New Roman"/>
              </a:rPr>
              <a:t>đối </a:t>
            </a:r>
            <a:r>
              <a:rPr sz="2000" spc="-5" dirty="0">
                <a:latin typeface="Times New Roman"/>
                <a:cs typeface="Times New Roman"/>
              </a:rPr>
              <a:t>thoại tương tác: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chữ </a:t>
            </a:r>
            <a:r>
              <a:rPr sz="2000" dirty="0">
                <a:latin typeface="Times New Roman"/>
                <a:cs typeface="Times New Roman"/>
              </a:rPr>
              <a:t>số, </a:t>
            </a:r>
            <a:r>
              <a:rPr sz="2000" spc="-5" dirty="0">
                <a:latin typeface="Times New Roman"/>
                <a:cs typeface="Times New Roman"/>
              </a:rPr>
              <a:t>điền </a:t>
            </a:r>
            <a:r>
              <a:rPr sz="2000" spc="-10" dirty="0">
                <a:latin typeface="Times New Roman"/>
                <a:cs typeface="Times New Roman"/>
              </a:rPr>
              <a:t>form, </a:t>
            </a:r>
            <a:r>
              <a:rPr sz="2000" dirty="0">
                <a:latin typeface="Times New Roman"/>
                <a:cs typeface="Times New Roman"/>
              </a:rPr>
              <a:t>chọn  </a:t>
            </a:r>
            <a:r>
              <a:rPr sz="2000" spc="-5" dirty="0">
                <a:latin typeface="Times New Roman"/>
                <a:cs typeface="Times New Roman"/>
              </a:rPr>
              <a:t>lệnh trong menu, biểu </a:t>
            </a:r>
            <a:r>
              <a:rPr sz="2000" dirty="0">
                <a:latin typeface="Times New Roman"/>
                <a:cs typeface="Times New Roman"/>
              </a:rPr>
              <a:t>tượng, ngôn ngữ </a:t>
            </a:r>
            <a:r>
              <a:rPr sz="2000" spc="-10" dirty="0">
                <a:latin typeface="Times New Roman"/>
                <a:cs typeface="Times New Roman"/>
              </a:rPr>
              <a:t>tự </a:t>
            </a:r>
            <a:r>
              <a:rPr sz="2000" spc="-5" dirty="0">
                <a:latin typeface="Times New Roman"/>
                <a:cs typeface="Times New Roman"/>
              </a:rPr>
              <a:t>nhiên. Các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dẫn  </a:t>
            </a:r>
            <a:r>
              <a:rPr sz="2000" dirty="0">
                <a:latin typeface="Times New Roman"/>
                <a:cs typeface="Times New Roman"/>
              </a:rPr>
              <a:t>đường. Quản </a:t>
            </a:r>
            <a:r>
              <a:rPr sz="2000" spc="-5" dirty="0">
                <a:latin typeface="Times New Roman"/>
                <a:cs typeface="Times New Roman"/>
              </a:rPr>
              <a:t>lý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lỗi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42250" cy="264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Xây </a:t>
            </a:r>
            <a:r>
              <a:rPr sz="2800" dirty="0">
                <a:latin typeface="Times New Roman"/>
                <a:cs typeface="Times New Roman"/>
              </a:rPr>
              <a:t>dựng </a:t>
            </a:r>
            <a:r>
              <a:rPr sz="2800" spc="-5" dirty="0">
                <a:latin typeface="Times New Roman"/>
                <a:cs typeface="Times New Roman"/>
              </a:rPr>
              <a:t>ý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tưởng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Liệt kê danh sách các biểu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tượng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Lựa </a:t>
            </a:r>
            <a:r>
              <a:rPr sz="2400" dirty="0">
                <a:latin typeface="Times New Roman"/>
                <a:cs typeface="Times New Roman"/>
              </a:rPr>
              <a:t>chọn hình ảnh để thể hiện nội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Thí dụ nếu là Icon cho </a:t>
            </a:r>
            <a:r>
              <a:rPr sz="2400" spc="-10" dirty="0">
                <a:latin typeface="Times New Roman"/>
                <a:cs typeface="Times New Roman"/>
              </a:rPr>
              <a:t>Web </a:t>
            </a:r>
            <a:r>
              <a:rPr sz="2400" dirty="0">
                <a:latin typeface="Times New Roman"/>
                <a:cs typeface="Times New Roman"/>
              </a:rPr>
              <a:t>thì có thể chọn quả địa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cầu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Chú </a:t>
            </a:r>
            <a:r>
              <a:rPr sz="2400" dirty="0">
                <a:latin typeface="Times New Roman"/>
                <a:cs typeface="Times New Roman"/>
              </a:rPr>
              <a:t>ý: Hình ảnh có thể chiếm đến 80% thông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Cuối cùng là kết hợp Logo của hãng với hình ảnh đã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chọn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53680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Xác định kích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4172585" algn="l"/>
              </a:tabLst>
            </a:pPr>
            <a:r>
              <a:rPr sz="2400" dirty="0">
                <a:latin typeface="Times New Roman"/>
                <a:cs typeface="Times New Roman"/>
              </a:rPr>
              <a:t>Kích cỡ có ảnh</a:t>
            </a:r>
            <a:r>
              <a:rPr sz="2400" spc="-5" dirty="0">
                <a:latin typeface="Times New Roman"/>
                <a:cs typeface="Times New Roman"/>
              </a:rPr>
              <a:t> hưởng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lớn:	Sự thu hút phụ thuộc vào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kích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cỡ.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Kích cỡ còn phụ thuộc vào độ phân giải của </a:t>
            </a:r>
            <a:r>
              <a:rPr sz="2400" spc="-10" dirty="0">
                <a:latin typeface="Times New Roman"/>
                <a:cs typeface="Times New Roman"/>
              </a:rPr>
              <a:t>màn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hình: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1600 </a:t>
            </a:r>
            <a:r>
              <a:rPr sz="2400" dirty="0">
                <a:latin typeface="Times New Roman"/>
                <a:cs typeface="Times New Roman"/>
              </a:rPr>
              <a:t>x </a:t>
            </a:r>
            <a:r>
              <a:rPr sz="2400" spc="-5" dirty="0">
                <a:latin typeface="Times New Roman"/>
                <a:cs typeface="Times New Roman"/>
              </a:rPr>
              <a:t>1200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1280 </a:t>
            </a:r>
            <a:r>
              <a:rPr sz="2400" dirty="0">
                <a:latin typeface="Times New Roman"/>
                <a:cs typeface="Times New Roman"/>
              </a:rPr>
              <a:t>x </a:t>
            </a:r>
            <a:r>
              <a:rPr sz="2400" spc="-5" dirty="0">
                <a:latin typeface="Times New Roman"/>
                <a:cs typeface="Times New Roman"/>
              </a:rPr>
              <a:t>1024,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1024x768</a:t>
            </a:r>
            <a:endParaRPr sz="2400">
              <a:latin typeface="Times New Roman"/>
              <a:cs typeface="Times New Roman"/>
            </a:endParaRPr>
          </a:p>
          <a:p>
            <a:pPr marL="756285" marR="17335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Cỡ là 40 x 40 hoặc 48 x 48 vừa thể hiện hình ảnh chi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tiết  hơn đồng thời giúp Icon đẹp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3695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Màu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sắc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ISO đã qui định khá rõ. TD gam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nóng </a:t>
            </a:r>
            <a:r>
              <a:rPr sz="2400" spc="-5" dirty="0">
                <a:latin typeface="Times New Roman"/>
                <a:cs typeface="Times New Roman"/>
              </a:rPr>
              <a:t>như </a:t>
            </a:r>
            <a:r>
              <a:rPr sz="2400" dirty="0">
                <a:latin typeface="Times New Roman"/>
                <a:cs typeface="Times New Roman"/>
              </a:rPr>
              <a:t>đỏ thể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nguy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hiểm.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Bộ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của Icon sẽ phụ thuộc vào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bit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thể hiện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hệ thống dùng sao cho hài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hoà.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41945" cy="198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hợp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pháp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5438140" algn="l"/>
              </a:tabLst>
            </a:pPr>
            <a:r>
              <a:rPr sz="2400" spc="-5" dirty="0">
                <a:latin typeface="Times New Roman"/>
                <a:cs typeface="Times New Roman"/>
              </a:rPr>
              <a:t>Thông </a:t>
            </a:r>
            <a:r>
              <a:rPr sz="2400" dirty="0">
                <a:latin typeface="Times New Roman"/>
                <a:cs typeface="Times New Roman"/>
              </a:rPr>
              <a:t>thường thì Icon có thể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chúng ta </a:t>
            </a: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lại </a:t>
            </a:r>
            <a:r>
              <a:rPr sz="2400" spc="-5" dirty="0">
                <a:latin typeface="Times New Roman"/>
                <a:cs typeface="Times New Roman"/>
              </a:rPr>
              <a:t>miễn  </a:t>
            </a:r>
            <a:r>
              <a:rPr sz="2400" dirty="0">
                <a:latin typeface="Times New Roman"/>
                <a:cs typeface="Times New Roman"/>
              </a:rPr>
              <a:t>phí tuy nhiên đối với </a:t>
            </a:r>
            <a:r>
              <a:rPr sz="2400" spc="-5" dirty="0">
                <a:latin typeface="Times New Roman"/>
                <a:cs typeface="Times New Roman"/>
              </a:rPr>
              <a:t>một số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nước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thì	luật pháp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  việc trả tiền bản quyền khi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dụng. </a:t>
            </a:r>
            <a:r>
              <a:rPr sz="2400" spc="-5" dirty="0">
                <a:latin typeface="Times New Roman"/>
                <a:cs typeface="Times New Roman"/>
              </a:rPr>
              <a:t>Vd </a:t>
            </a:r>
            <a:r>
              <a:rPr sz="2400" dirty="0">
                <a:latin typeface="Times New Roman"/>
                <a:cs typeface="Times New Roman"/>
              </a:rPr>
              <a:t>như hãng IBM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  Mĩ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92415" cy="359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yêu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cầu</a:t>
            </a:r>
            <a:endParaRPr sz="2800">
              <a:latin typeface="Times New Roman"/>
              <a:cs typeface="Times New Roman"/>
            </a:endParaRPr>
          </a:p>
          <a:p>
            <a:pPr marL="756285" marR="4572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của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biểu tượng khi biểu diễn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trạng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thái  hoặc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chế độ của hệ thống </a:t>
            </a:r>
            <a:r>
              <a:rPr sz="2400" spc="-10" dirty="0">
                <a:latin typeface="Times New Roman"/>
                <a:cs typeface="Times New Roman"/>
              </a:rPr>
              <a:t>máy </a:t>
            </a:r>
            <a:r>
              <a:rPr sz="2400" dirty="0">
                <a:latin typeface="Times New Roman"/>
                <a:cs typeface="Times New Roman"/>
              </a:rPr>
              <a:t>tính sẽ được phân biệt  rõ ràng với biểu diễn của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trạng thái hoặc chế độ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khác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6216650" algn="l"/>
              </a:tabLst>
            </a:pPr>
            <a:r>
              <a:rPr sz="2400" dirty="0">
                <a:latin typeface="Times New Roman"/>
                <a:cs typeface="Times New Roman"/>
              </a:rPr>
              <a:t>Một icon sẽ vẫn dễ hiểu và dễ phân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biệt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khi	có bất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kỳ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 thay đổi nào về giao diện do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đổi về trạng thái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hoặc  chế độ, trong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nó được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Tất cả các biểu tượng sẽ tuân theo </a:t>
            </a:r>
            <a:r>
              <a:rPr sz="2400" spc="-5" dirty="0">
                <a:latin typeface="Times New Roman"/>
                <a:cs typeface="Times New Roman"/>
              </a:rPr>
              <a:t>mệnh </a:t>
            </a:r>
            <a:r>
              <a:rPr sz="2400" dirty="0">
                <a:latin typeface="Times New Roman"/>
                <a:cs typeface="Times New Roman"/>
              </a:rPr>
              <a:t>đề 4, 5 trong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ISO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9241-3:1992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9580" cy="395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yêu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cầu</a:t>
            </a:r>
            <a:endParaRPr sz="2800">
              <a:latin typeface="Times New Roman"/>
              <a:cs typeface="Times New Roman"/>
            </a:endParaRPr>
          </a:p>
          <a:p>
            <a:pPr marL="756285" marR="8191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Bất cứ </a:t>
            </a:r>
            <a:r>
              <a:rPr sz="2400" spc="-5" dirty="0">
                <a:latin typeface="Times New Roman"/>
                <a:cs typeface="Times New Roman"/>
              </a:rPr>
              <a:t>khi </a:t>
            </a:r>
            <a:r>
              <a:rPr sz="2400" dirty="0">
                <a:latin typeface="Times New Roman"/>
                <a:cs typeface="Times New Roman"/>
              </a:rPr>
              <a:t>nào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biểu </a:t>
            </a:r>
            <a:r>
              <a:rPr sz="2400" spc="-5" dirty="0">
                <a:latin typeface="Times New Roman"/>
                <a:cs typeface="Times New Roman"/>
              </a:rPr>
              <a:t>tượng được </a:t>
            </a:r>
            <a:r>
              <a:rPr sz="2400" dirty="0">
                <a:latin typeface="Times New Roman"/>
                <a:cs typeface="Times New Roman"/>
              </a:rPr>
              <a:t>di chuyển đè lên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biểu tượng khác, </a:t>
            </a:r>
            <a:r>
              <a:rPr sz="2400" spc="-5" dirty="0">
                <a:latin typeface="Times New Roman"/>
                <a:cs typeface="Times New Roman"/>
              </a:rPr>
              <a:t>nhưng </a:t>
            </a:r>
            <a:r>
              <a:rPr sz="2400" dirty="0">
                <a:latin typeface="Times New Roman"/>
                <a:cs typeface="Times New Roman"/>
              </a:rPr>
              <a:t>không phải là kích hoạt bất kỳ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vùng nhạy cảm nào, thì vùng nhạy cảm xếp chồng của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  dịch chuyển sẽ ở trên các icon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khác.</a:t>
            </a:r>
            <a:endParaRPr sz="2400">
              <a:latin typeface="Times New Roman"/>
              <a:cs typeface="Times New Roman"/>
            </a:endParaRPr>
          </a:p>
          <a:p>
            <a:pPr marL="756285" marR="42989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1878964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tương tác với các icon sẽ không xoá đi bất cứ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dữ  liệu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nào	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không được phép của </a:t>
            </a:r>
            <a:r>
              <a:rPr sz="2400" spc="-5" dirty="0">
                <a:latin typeface="Times New Roman"/>
                <a:cs typeface="Times New Roman"/>
              </a:rPr>
              <a:t>người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dùng.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Màu sắc sẽ không được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như là các phần tử thông  tin duy nhất để phân biệt giữa các icon trừ khi biểu diễn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của  </a:t>
            </a:r>
            <a:r>
              <a:rPr sz="2400" dirty="0">
                <a:latin typeface="Times New Roman"/>
                <a:cs typeface="Times New Roman"/>
              </a:rPr>
              <a:t>phần tử chức năng chính là </a:t>
            </a:r>
            <a:r>
              <a:rPr sz="2400" spc="-10" dirty="0">
                <a:latin typeface="Times New Roman"/>
                <a:cs typeface="Times New Roman"/>
              </a:rPr>
              <a:t>màu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24470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yêu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cầu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Khi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icon đồ hoạ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sử dụng như là các thành phần  của các icon khác, ý nghĩa tạo nên bởi các phần tử sẽ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nhất  quán với tất cả các công dụng của từng phần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114800"/>
            <a:ext cx="58674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88884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yêu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cầu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chi tiết phụ có thể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kết </a:t>
            </a:r>
            <a:r>
              <a:rPr sz="2400" spc="-5" dirty="0">
                <a:latin typeface="Times New Roman"/>
                <a:cs typeface="Times New Roman"/>
              </a:rPr>
              <a:t>hợp </a:t>
            </a:r>
            <a:r>
              <a:rPr sz="2400" dirty="0">
                <a:latin typeface="Times New Roman"/>
                <a:cs typeface="Times New Roman"/>
              </a:rPr>
              <a:t>vào các icon để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  hiện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chi tiết hơn các chức năng, tuy nhiên vẫn  đảm bảo tính dễ nhận biết của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4038600"/>
            <a:ext cx="60198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49870" cy="315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khuyến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nghị</a:t>
            </a:r>
            <a:endParaRPr sz="2800">
              <a:latin typeface="Times New Roman"/>
              <a:cs typeface="Times New Roman"/>
            </a:endParaRPr>
          </a:p>
          <a:p>
            <a:pPr marL="756285" marR="33083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của các icon nên nhất quán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tập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  icon, nghĩa là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tập các icon nên được hiển thị  cùng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kiểu đồ hoạ giống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Nếu các icon được biểu diễn ở các kích cỡ khác nhau trên 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hình, thì thiết kế của icon nên vẫn đảm bảo được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  dễ hiểu và dễ nhìn, đảm bảo các thành phần chính của nó  vẫn xuất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3695" cy="394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khuyến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nghị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3889375" algn="l"/>
              </a:tabLst>
            </a:pPr>
            <a:r>
              <a:rPr sz="2400" dirty="0">
                <a:latin typeface="Times New Roman"/>
                <a:cs typeface="Times New Roman"/>
              </a:rPr>
              <a:t>Nếu các icon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sử dụng trên các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khác nhau  làm cho các icon được hiển thị với những tỷ lệ 2 cạnh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khác  nhau, thì các phương pháp thiết kế nên quan tâm đến việc  tạo ra giao diện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 icon	sao cho nó luôn tương tự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như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hình ảnh thiết kế ban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đầu.</a:t>
            </a:r>
            <a:endParaRPr sz="2400">
              <a:latin typeface="Times New Roman"/>
              <a:cs typeface="Times New Roman"/>
            </a:endParaRPr>
          </a:p>
          <a:p>
            <a:pPr marL="756285" marR="241300" lvl="1" indent="-286385">
              <a:lnSpc>
                <a:spcPct val="100000"/>
              </a:lnSpc>
              <a:spcBef>
                <a:spcPts val="6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Tất cả các icon đã có sẵn nên dễ hiểu. Khi tính dễ hiểu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  lần quan sát đầu tiên không phải 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yêu cầu về tính  dùng </a:t>
            </a:r>
            <a:r>
              <a:rPr sz="2400" spc="-5" dirty="0">
                <a:latin typeface="Times New Roman"/>
                <a:cs typeface="Times New Roman"/>
              </a:rPr>
              <a:t>được, </a:t>
            </a:r>
            <a:r>
              <a:rPr sz="2400" dirty="0">
                <a:latin typeface="Times New Roman"/>
                <a:cs typeface="Times New Roman"/>
              </a:rPr>
              <a:t>thì các icon nên có khả năng học và dễ nhận  biết.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319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35595" cy="315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10" dirty="0">
                <a:latin typeface="Times New Roman"/>
                <a:cs typeface="Times New Roman"/>
              </a:rPr>
              <a:t>máy </a:t>
            </a: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kiến </a:t>
            </a:r>
            <a:r>
              <a:rPr sz="2800" dirty="0">
                <a:latin typeface="Times New Roman"/>
                <a:cs typeface="Times New Roman"/>
              </a:rPr>
              <a:t>trúc </a:t>
            </a:r>
            <a:r>
              <a:rPr sz="2800" spc="-5" dirty="0">
                <a:latin typeface="Times New Roman"/>
                <a:cs typeface="Times New Roman"/>
              </a:rPr>
              <a:t>giao diện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(Computer)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Ẩn dụ </a:t>
            </a:r>
            <a:r>
              <a:rPr sz="2400" dirty="0">
                <a:latin typeface="Times New Roman"/>
                <a:cs typeface="Times New Roman"/>
              </a:rPr>
              <a:t>giao tiếp (Interface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Metaphor)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Ẩn dụ tương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tác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Ẩn dụ </a:t>
            </a:r>
            <a:r>
              <a:rPr sz="2000" spc="5" dirty="0">
                <a:latin typeface="Times New Roman"/>
                <a:cs typeface="Times New Roman"/>
              </a:rPr>
              <a:t>nội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dung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đồ họa (Graphic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Design):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Hình </a:t>
            </a:r>
            <a:r>
              <a:rPr sz="2000" spc="5" dirty="0">
                <a:latin typeface="Times New Roman"/>
                <a:cs typeface="Times New Roman"/>
              </a:rPr>
              <a:t>học 2D, 3D, </a:t>
            </a:r>
            <a:r>
              <a:rPr sz="2000" dirty="0">
                <a:latin typeface="Times New Roman"/>
                <a:cs typeface="Times New Roman"/>
              </a:rPr>
              <a:t>biến </a:t>
            </a:r>
            <a:r>
              <a:rPr sz="2000" spc="5" dirty="0">
                <a:latin typeface="Times New Roman"/>
                <a:cs typeface="Times New Roman"/>
              </a:rPr>
              <a:t>đổi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Biểu </a:t>
            </a:r>
            <a:r>
              <a:rPr sz="2000" dirty="0">
                <a:latin typeface="Times New Roman"/>
                <a:cs typeface="Times New Roman"/>
              </a:rPr>
              <a:t>diễn thuộc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5" dirty="0">
                <a:latin typeface="Times New Roman"/>
                <a:cs typeface="Times New Roman"/>
              </a:rPr>
              <a:t>đối </a:t>
            </a:r>
            <a:r>
              <a:rPr sz="2000" dirty="0">
                <a:latin typeface="Times New Roman"/>
                <a:cs typeface="Times New Roman"/>
              </a:rPr>
              <a:t>tượng đồ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họa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hình </a:t>
            </a:r>
            <a:r>
              <a:rPr sz="2000" spc="5" dirty="0">
                <a:latin typeface="Times New Roman"/>
                <a:cs typeface="Times New Roman"/>
              </a:rPr>
              <a:t>hóa </a:t>
            </a:r>
            <a:r>
              <a:rPr sz="2000" dirty="0">
                <a:latin typeface="Times New Roman"/>
                <a:cs typeface="Times New Roman"/>
              </a:rPr>
              <a:t>vật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thể,...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33359" cy="278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khuyến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nghị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Vị trí của các nhãn liên kết với icon có thể thay đổi bởi  người dùng nên nhất quán bên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hoặc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tập các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được thiết kế để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cùng  nhau.</a:t>
            </a:r>
            <a:endParaRPr sz="2400">
              <a:latin typeface="Times New Roman"/>
              <a:cs typeface="Times New Roman"/>
            </a:endParaRPr>
          </a:p>
          <a:p>
            <a:pPr marL="756285" marR="20637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Hoạt hình không được làm giảm tính dễ hiểu và dễ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  biết của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icon </a:t>
            </a:r>
            <a:r>
              <a:rPr sz="2400" spc="-5" dirty="0">
                <a:latin typeface="Times New Roman"/>
                <a:cs typeface="Times New Roman"/>
              </a:rPr>
              <a:t>(mục </a:t>
            </a:r>
            <a:r>
              <a:rPr sz="2400" dirty="0">
                <a:latin typeface="Times New Roman"/>
                <a:cs typeface="Times New Roman"/>
              </a:rPr>
              <a:t>5 of </a:t>
            </a:r>
            <a:r>
              <a:rPr sz="2400" spc="-5" dirty="0">
                <a:latin typeface="Times New Roman"/>
                <a:cs typeface="Times New Roman"/>
              </a:rPr>
              <a:t>ISO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9241-3:1992)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29880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biến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biến thể toàn cục cho các thuộc tính </a:t>
            </a:r>
            <a:r>
              <a:rPr sz="2400" spc="-5" dirty="0">
                <a:latin typeface="Times New Roman"/>
                <a:cs typeface="Times New Roman"/>
              </a:rPr>
              <a:t>đường </a:t>
            </a:r>
            <a:r>
              <a:rPr sz="2400" dirty="0">
                <a:latin typeface="Times New Roman"/>
                <a:cs typeface="Times New Roman"/>
              </a:rPr>
              <a:t>thẳng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như: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kiểu, độ rộng, điểm kết thúc, liên thông,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mẫu,…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733800"/>
            <a:ext cx="64008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9409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biến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biến thể toàn cục cho các thuộc tính canh góc là: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cong,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vuông, và liên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352672"/>
            <a:ext cx="6858000" cy="151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7909559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biến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735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Mức độ chi tiết có thể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tăng lên để thêm vào tính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thực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tế.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97629"/>
            <a:ext cx="7138034" cy="144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2735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Bề </a:t>
            </a:r>
            <a:r>
              <a:rPr sz="2400" spc="-10" dirty="0">
                <a:latin typeface="Times New Roman"/>
                <a:cs typeface="Times New Roman"/>
              </a:rPr>
              <a:t>mặt </a:t>
            </a: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10" dirty="0">
                <a:latin typeface="Times New Roman"/>
                <a:cs typeface="Times New Roman"/>
              </a:rPr>
              <a:t>mẫu </a:t>
            </a:r>
            <a:r>
              <a:rPr sz="2400" dirty="0">
                <a:latin typeface="Times New Roman"/>
                <a:cs typeface="Times New Roman"/>
              </a:rPr>
              <a:t>hoặc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sắc có thể khác nhau toàn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bộ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ts val="2735"/>
              </a:lnSpc>
            </a:pPr>
            <a:r>
              <a:rPr sz="2400" spc="-5" dirty="0">
                <a:latin typeface="Times New Roman"/>
                <a:cs typeface="Times New Roman"/>
              </a:rPr>
              <a:t>nhưng không </a:t>
            </a:r>
            <a:r>
              <a:rPr sz="2400" dirty="0">
                <a:latin typeface="Times New Roman"/>
                <a:cs typeface="Times New Roman"/>
              </a:rPr>
              <a:t>làm giảm tính dễ hiểu của các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2590"/>
              </a:lnSpc>
              <a:spcBef>
                <a:spcPts val="61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Các phần tử đồ hoạ được thêm vào không nên làm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giảm  tính dễ nhận dạng của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2819400"/>
            <a:ext cx="60960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9693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hình ảnh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167001"/>
            <a:ext cx="6477000" cy="31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5276786"/>
            <a:ext cx="6477000" cy="1493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9693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hình ảnh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209736"/>
            <a:ext cx="6553200" cy="4326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9693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hình ảnh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286000"/>
            <a:ext cx="6553200" cy="443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9693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hình ảnh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286063"/>
            <a:ext cx="6629400" cy="4329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612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9.3. Quy trình thiết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9693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</a:t>
            </a:r>
            <a:r>
              <a:rPr sz="2800" spc="-5" dirty="0">
                <a:latin typeface="Times New Roman"/>
                <a:cs typeface="Times New Roman"/>
              </a:rPr>
              <a:t>hình ảnh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Icons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052701"/>
            <a:ext cx="7162800" cy="366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0353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9.4. Đánh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93331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Thường </a:t>
            </a:r>
            <a:r>
              <a:rPr sz="2800" dirty="0">
                <a:latin typeface="Times New Roman"/>
                <a:cs typeface="Times New Roman"/>
              </a:rPr>
              <a:t>dùng </a:t>
            </a:r>
            <a:r>
              <a:rPr sz="2800" spc="-5" dirty="0">
                <a:latin typeface="Times New Roman"/>
                <a:cs typeface="Times New Roman"/>
              </a:rPr>
              <a:t>kỹ thuật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Heuristic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2244725"/>
            <a:ext cx="4916551" cy="461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329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12430" cy="338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Tiến trình phát triển (Development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Process)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tiệm cận thiết kế (Design Approaches): Tiến trình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kế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Cơ sở thiết kế đồ họa: Ngôn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thiết kế, kỹ thuật in, sử dụng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màu,  </a:t>
            </a:r>
            <a:r>
              <a:rPr sz="2000" dirty="0">
                <a:latin typeface="Times New Roman"/>
                <a:cs typeface="Times New Roman"/>
              </a:rPr>
              <a:t>tổ chức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gian 2D và 3D, trình tự thời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nhiệm vụ, định vị nhiệm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vụ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đặc tả thiết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phân </a:t>
            </a:r>
            <a:r>
              <a:rPr sz="2000" spc="-5" dirty="0">
                <a:latin typeface="Times New Roman"/>
                <a:cs typeface="Times New Roman"/>
              </a:rPr>
              <a:t>tích thiết </a:t>
            </a:r>
            <a:r>
              <a:rPr sz="2000" dirty="0">
                <a:latin typeface="Times New Roman"/>
                <a:cs typeface="Times New Roman"/>
              </a:rPr>
              <a:t>kế: </a:t>
            </a:r>
            <a:r>
              <a:rPr sz="2000" spc="5" dirty="0">
                <a:latin typeface="Times New Roman"/>
                <a:cs typeface="Times New Roman"/>
              </a:rPr>
              <a:t>Đối </a:t>
            </a:r>
            <a:r>
              <a:rPr sz="2000" dirty="0">
                <a:latin typeface="Times New Roman"/>
                <a:cs typeface="Times New Roman"/>
              </a:rPr>
              <a:t>tượng, hành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Thiết kế </a:t>
            </a:r>
            <a:r>
              <a:rPr sz="2000" spc="-10" dirty="0">
                <a:latin typeface="Times New Roman"/>
                <a:cs typeface="Times New Roman"/>
              </a:rPr>
              <a:t>mẫu </a:t>
            </a:r>
            <a:r>
              <a:rPr sz="2000" dirty="0">
                <a:latin typeface="Times New Roman"/>
                <a:cs typeface="Times New Roman"/>
              </a:rPr>
              <a:t>(Case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Study)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0353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9.4. Đánh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02270" cy="308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</a:t>
            </a:r>
            <a:r>
              <a:rPr sz="2800" spc="-5" dirty="0">
                <a:latin typeface="Times New Roman"/>
                <a:cs typeface="Times New Roman"/>
              </a:rPr>
              <a:t>Icon theo </a:t>
            </a:r>
            <a:r>
              <a:rPr sz="2800" dirty="0">
                <a:latin typeface="Times New Roman"/>
                <a:cs typeface="Times New Roman"/>
              </a:rPr>
              <a:t>thuộc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Để đánh giá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Icon ta sẽ đánh giá </a:t>
            </a:r>
            <a:r>
              <a:rPr sz="2400" spc="-5" dirty="0">
                <a:latin typeface="Times New Roman"/>
                <a:cs typeface="Times New Roman"/>
              </a:rPr>
              <a:t>dựa </a:t>
            </a:r>
            <a:r>
              <a:rPr sz="2400" dirty="0">
                <a:latin typeface="Times New Roman"/>
                <a:cs typeface="Times New Roman"/>
              </a:rPr>
              <a:t>trên hình ảnh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  nó,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đã là đánh giá theo hình ảnh của Icon thì chíng ta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sẽ  dựa vào 4 tính chất cơ bản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sau: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Viền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(boder)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1706880" algn="l"/>
              </a:tabLst>
            </a:pPr>
            <a:r>
              <a:rPr sz="2000" dirty="0">
                <a:latin typeface="Times New Roman"/>
                <a:cs typeface="Times New Roman"/>
              </a:rPr>
              <a:t>Nền	(Background)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Ảnh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(Image)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Nhãn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(label)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3352736"/>
            <a:ext cx="4800600" cy="2916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546" y="1628902"/>
            <a:ext cx="6905625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10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2343785" algn="l"/>
                <a:tab pos="3505835" algn="l"/>
              </a:tabLst>
            </a:pPr>
            <a:r>
              <a:rPr sz="5400" dirty="0"/>
              <a:t>THIẾT	KẾ	TRỢ</a:t>
            </a:r>
            <a:r>
              <a:rPr sz="5400" spc="-90" dirty="0"/>
              <a:t> </a:t>
            </a:r>
            <a:r>
              <a:rPr sz="5400" dirty="0"/>
              <a:t>GIÚP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Khái</a:t>
            </a:r>
            <a:r>
              <a:rPr spc="-80" dirty="0"/>
              <a:t> </a:t>
            </a:r>
            <a:r>
              <a:rPr spc="-5" dirty="0"/>
              <a:t>niệm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1212215" algn="l"/>
                <a:tab pos="1633855" algn="l"/>
                <a:tab pos="2461895" algn="l"/>
                <a:tab pos="3138805" algn="l"/>
                <a:tab pos="3588385" algn="l"/>
                <a:tab pos="4438650" algn="l"/>
                <a:tab pos="5259070" algn="l"/>
                <a:tab pos="5682615" algn="l"/>
                <a:tab pos="6272530" algn="l"/>
                <a:tab pos="7049770" algn="l"/>
                <a:tab pos="7591425" algn="l"/>
              </a:tabLst>
            </a:pP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à	</a:t>
            </a: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ệ	thố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	giúp	</a:t>
            </a:r>
            <a:r>
              <a:rPr sz="2400" spc="-5" dirty="0">
                <a:latin typeface="Times New Roman"/>
                <a:cs typeface="Times New Roman"/>
              </a:rPr>
              <a:t>đ</a:t>
            </a:r>
            <a:r>
              <a:rPr sz="2400" dirty="0">
                <a:latin typeface="Times New Roman"/>
                <a:cs typeface="Times New Roman"/>
              </a:rPr>
              <a:t>ỡ	ng</a:t>
            </a:r>
            <a:r>
              <a:rPr sz="2400" spc="-10" dirty="0">
                <a:latin typeface="Times New Roman"/>
                <a:cs typeface="Times New Roman"/>
              </a:rPr>
              <a:t>ư</a:t>
            </a:r>
            <a:r>
              <a:rPr sz="2400" dirty="0">
                <a:latin typeface="Times New Roman"/>
                <a:cs typeface="Times New Roman"/>
              </a:rPr>
              <a:t>ời	</a:t>
            </a:r>
            <a:r>
              <a:rPr sz="2400" spc="-5" dirty="0">
                <a:latin typeface="Times New Roman"/>
                <a:cs typeface="Times New Roman"/>
              </a:rPr>
              <a:t>dùng</a:t>
            </a:r>
            <a:r>
              <a:rPr sz="2400" dirty="0">
                <a:latin typeface="Times New Roman"/>
                <a:cs typeface="Times New Roman"/>
              </a:rPr>
              <a:t>,	có	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ặt	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ng	các	ứ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dụng phần </a:t>
            </a:r>
            <a:r>
              <a:rPr sz="2400" spc="-10" dirty="0"/>
              <a:t>mềm, </a:t>
            </a:r>
            <a:r>
              <a:rPr sz="2400" dirty="0"/>
              <a:t>ứng dụng </a:t>
            </a:r>
            <a:r>
              <a:rPr sz="2400" spc="-5" dirty="0"/>
              <a:t>Web-based,</a:t>
            </a:r>
            <a:r>
              <a:rPr sz="2400" spc="-25" dirty="0"/>
              <a:t> </a:t>
            </a:r>
            <a:r>
              <a:rPr sz="2400" dirty="0"/>
              <a:t>intranet</a:t>
            </a:r>
            <a:endParaRPr sz="2400"/>
          </a:p>
          <a:p>
            <a:pPr marL="908685" lvl="1" indent="-438784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08685" algn="l"/>
                <a:tab pos="909319" algn="l"/>
              </a:tabLst>
            </a:pPr>
            <a:r>
              <a:rPr sz="2400" dirty="0">
                <a:latin typeface="Times New Roman"/>
                <a:cs typeface="Times New Roman"/>
              </a:rPr>
              <a:t>“Help” đôi khi còn được gọi là “online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Help”</a:t>
            </a:r>
            <a:endParaRPr sz="2400">
              <a:latin typeface="Times New Roman"/>
              <a:cs typeface="Times New Roman"/>
            </a:endParaRPr>
          </a:p>
          <a:p>
            <a:pPr marL="832485" lvl="1" indent="-3625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trợ giúp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thiết </a:t>
            </a:r>
            <a:r>
              <a:rPr sz="2400" spc="-5" dirty="0">
                <a:latin typeface="Times New Roman"/>
                <a:cs typeface="Times New Roman"/>
              </a:rPr>
              <a:t>kế tốt </a:t>
            </a:r>
            <a:r>
              <a:rPr sz="2400" dirty="0">
                <a:latin typeface="Times New Roman"/>
                <a:cs typeface="Times New Roman"/>
              </a:rPr>
              <a:t>giúp </a:t>
            </a:r>
            <a:r>
              <a:rPr sz="2400" spc="-5" dirty="0">
                <a:latin typeface="Times New Roman"/>
                <a:cs typeface="Times New Roman"/>
              </a:rPr>
              <a:t>người dùng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 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phần</a:t>
            </a:r>
            <a:r>
              <a:rPr sz="2400" spc="-100" dirty="0"/>
              <a:t> </a:t>
            </a:r>
            <a:r>
              <a:rPr sz="2400" spc="-10" dirty="0"/>
              <a:t>mềm.</a:t>
            </a:r>
            <a:endParaRPr sz="2400"/>
          </a:p>
          <a:p>
            <a:pPr marL="832485" lvl="1" indent="-3625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spc="-5" dirty="0">
                <a:latin typeface="Times New Roman"/>
                <a:cs typeface="Times New Roman"/>
              </a:rPr>
              <a:t>Là </a:t>
            </a:r>
            <a:r>
              <a:rPr sz="2400" dirty="0">
                <a:latin typeface="Times New Roman"/>
                <a:cs typeface="Times New Roman"/>
              </a:rPr>
              <a:t>nơi đầu tiên người dùng tìm đến khi cần giúp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đỡ.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Mục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đích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đích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chính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Help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để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trả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lời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các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câu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hỏi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người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dùng gặp phải trong quá trình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đích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xa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của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là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đưa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tài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liệu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toàn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diện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để người dùng </a:t>
            </a:r>
            <a:r>
              <a:rPr sz="2400" dirty="0">
                <a:latin typeface="Times New Roman"/>
                <a:cs typeface="Times New Roman"/>
              </a:rPr>
              <a:t>tham khảo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nghiên cứu sâu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65440" cy="223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Sự hữu ích của </a:t>
            </a:r>
            <a:r>
              <a:rPr sz="2800" spc="-15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hệ trợ </a:t>
            </a:r>
            <a:r>
              <a:rPr sz="2800" dirty="0">
                <a:latin typeface="Times New Roman"/>
                <a:cs typeface="Times New Roman"/>
              </a:rPr>
              <a:t>giúp </a:t>
            </a:r>
            <a:r>
              <a:rPr sz="2800" spc="-5" dirty="0">
                <a:latin typeface="Times New Roman"/>
                <a:cs typeface="Times New Roman"/>
              </a:rPr>
              <a:t>phụ </a:t>
            </a:r>
            <a:r>
              <a:rPr sz="2800" dirty="0">
                <a:latin typeface="Times New Roman"/>
                <a:cs typeface="Times New Roman"/>
              </a:rPr>
              <a:t>thuộc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cách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phân phối, </a:t>
            </a:r>
            <a:r>
              <a:rPr sz="2800" spc="-5" dirty="0">
                <a:latin typeface="Times New Roman"/>
                <a:cs typeface="Times New Roman"/>
              </a:rPr>
              <a:t>tổ chức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  <a:tab pos="6314440" algn="l"/>
              </a:tabLst>
            </a:pPr>
            <a:r>
              <a:rPr sz="2800" spc="-5" dirty="0">
                <a:latin typeface="Times New Roman"/>
                <a:cs typeface="Times New Roman"/>
              </a:rPr>
              <a:t>Người dùng muốn hệ trợ </a:t>
            </a:r>
            <a:r>
              <a:rPr sz="2800" dirty="0">
                <a:latin typeface="Times New Roman"/>
                <a:cs typeface="Times New Roman"/>
              </a:rPr>
              <a:t>giúp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trực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tuyến	đưa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  những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dirty="0">
                <a:latin typeface="Times New Roman"/>
                <a:cs typeface="Times New Roman"/>
              </a:rPr>
              <a:t>trả </a:t>
            </a:r>
            <a:r>
              <a:rPr sz="2800" spc="-5" dirty="0">
                <a:latin typeface="Times New Roman"/>
                <a:cs typeface="Times New Roman"/>
              </a:rPr>
              <a:t>lời nhanh cho các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dirty="0">
                <a:latin typeface="Times New Roman"/>
                <a:cs typeface="Times New Roman"/>
              </a:rPr>
              <a:t>hỏi, </a:t>
            </a:r>
            <a:r>
              <a:rPr sz="2800" spc="-5" dirty="0">
                <a:latin typeface="Times New Roman"/>
                <a:cs typeface="Times New Roman"/>
              </a:rPr>
              <a:t>và họ </a:t>
            </a:r>
            <a:r>
              <a:rPr sz="2800" dirty="0">
                <a:latin typeface="Times New Roman"/>
                <a:cs typeface="Times New Roman"/>
              </a:rPr>
              <a:t>không  </a:t>
            </a:r>
            <a:r>
              <a:rPr sz="2800" spc="-5" dirty="0">
                <a:latin typeface="Times New Roman"/>
                <a:cs typeface="Times New Roman"/>
              </a:rPr>
              <a:t>muốn </a:t>
            </a:r>
            <a:r>
              <a:rPr sz="2800" dirty="0">
                <a:latin typeface="Times New Roman"/>
                <a:cs typeface="Times New Roman"/>
              </a:rPr>
              <a:t>phải </a:t>
            </a:r>
            <a:r>
              <a:rPr sz="2800" spc="-5" dirty="0">
                <a:latin typeface="Times New Roman"/>
                <a:cs typeface="Times New Roman"/>
              </a:rPr>
              <a:t>đào sâu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hệ trợ giúp để tìm ra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nó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78445" cy="223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cơ </a:t>
            </a:r>
            <a:r>
              <a:rPr sz="2800" spc="-10" dirty="0">
                <a:latin typeface="Times New Roman"/>
                <a:cs typeface="Times New Roman"/>
              </a:rPr>
              <a:t>chế </a:t>
            </a:r>
            <a:r>
              <a:rPr sz="2800" spc="-5" dirty="0">
                <a:latin typeface="Times New Roman"/>
                <a:cs typeface="Times New Roman"/>
              </a:rPr>
              <a:t>trong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định </a:t>
            </a:r>
            <a:r>
              <a:rPr sz="2800" spc="-5" dirty="0">
                <a:latin typeface="Times New Roman"/>
                <a:cs typeface="Times New Roman"/>
              </a:rPr>
              <a:t>dạng </a:t>
            </a:r>
            <a:r>
              <a:rPr sz="2800" spc="-10" dirty="0">
                <a:latin typeface="Times New Roman"/>
                <a:cs typeface="Times New Roman"/>
              </a:rPr>
              <a:t>Help cho </a:t>
            </a:r>
            <a:r>
              <a:rPr sz="2800" spc="-5" dirty="0">
                <a:latin typeface="Times New Roman"/>
                <a:cs typeface="Times New Roman"/>
              </a:rPr>
              <a:t>phép chỉ ra  cho người </a:t>
            </a:r>
            <a:r>
              <a:rPr sz="2800" dirty="0">
                <a:latin typeface="Times New Roman"/>
                <a:cs typeface="Times New Roman"/>
              </a:rPr>
              <a:t>dùng những thông </a:t>
            </a:r>
            <a:r>
              <a:rPr sz="2800" spc="-5" dirty="0">
                <a:latin typeface="Times New Roman"/>
                <a:cs typeface="Times New Roman"/>
              </a:rPr>
              <a:t>tin </a:t>
            </a:r>
            <a:r>
              <a:rPr sz="2800" dirty="0">
                <a:latin typeface="Times New Roman"/>
                <a:cs typeface="Times New Roman"/>
              </a:rPr>
              <a:t>phù </a:t>
            </a:r>
            <a:r>
              <a:rPr sz="2800" spc="-5" dirty="0">
                <a:latin typeface="Times New Roman"/>
                <a:cs typeface="Times New Roman"/>
              </a:rPr>
              <a:t>hợp cho công  </a:t>
            </a:r>
            <a:r>
              <a:rPr sz="2800" dirty="0">
                <a:latin typeface="Times New Roman"/>
                <a:cs typeface="Times New Roman"/>
              </a:rPr>
              <a:t>việc </a:t>
            </a:r>
            <a:r>
              <a:rPr sz="2800" spc="-5" dirty="0">
                <a:latin typeface="Times New Roman"/>
                <a:cs typeface="Times New Roman"/>
              </a:rPr>
              <a:t>hiện </a:t>
            </a:r>
            <a:r>
              <a:rPr sz="2800" dirty="0">
                <a:latin typeface="Times New Roman"/>
                <a:cs typeface="Times New Roman"/>
              </a:rPr>
              <a:t>thời 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443865" algn="l"/>
                <a:tab pos="444500" algn="l"/>
              </a:tabLst>
            </a:pPr>
            <a:r>
              <a:rPr sz="2800" spc="-5" dirty="0">
                <a:latin typeface="Times New Roman"/>
                <a:cs typeface="Times New Roman"/>
              </a:rPr>
              <a:t>Cung cấp </a:t>
            </a:r>
            <a:r>
              <a:rPr sz="2800" spc="-10" dirty="0">
                <a:latin typeface="Times New Roman"/>
                <a:cs typeface="Times New Roman"/>
              </a:rPr>
              <a:t>một cách </a:t>
            </a:r>
            <a:r>
              <a:rPr sz="2800" spc="-5" dirty="0">
                <a:latin typeface="Times New Roman"/>
                <a:cs typeface="Times New Roman"/>
              </a:rPr>
              <a:t>tiếp </a:t>
            </a:r>
            <a:r>
              <a:rPr sz="2800" spc="-10" dirty="0">
                <a:latin typeface="Times New Roman"/>
                <a:cs typeface="Times New Roman"/>
              </a:rPr>
              <a:t>cận </a:t>
            </a:r>
            <a:r>
              <a:rPr sz="2800" spc="-5" dirty="0">
                <a:latin typeface="Times New Roman"/>
                <a:cs typeface="Times New Roman"/>
              </a:rPr>
              <a:t>nhanh tới những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tin bổ </a:t>
            </a:r>
            <a:r>
              <a:rPr sz="2800" dirty="0">
                <a:latin typeface="Times New Roman"/>
                <a:cs typeface="Times New Roman"/>
              </a:rPr>
              <a:t>sung trong </a:t>
            </a:r>
            <a:r>
              <a:rPr sz="2800" spc="-5" dirty="0">
                <a:latin typeface="Times New Roman"/>
                <a:cs typeface="Times New Roman"/>
              </a:rPr>
              <a:t>tập các </a:t>
            </a:r>
            <a:r>
              <a:rPr sz="2800" dirty="0">
                <a:latin typeface="Times New Roman"/>
                <a:cs typeface="Times New Roman"/>
              </a:rPr>
              <a:t>tài </a:t>
            </a:r>
            <a:r>
              <a:rPr sz="2800" spc="-5" dirty="0">
                <a:latin typeface="Times New Roman"/>
                <a:cs typeface="Times New Roman"/>
              </a:rPr>
              <a:t>liệu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lớn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56195" cy="308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Yêu cầu </a:t>
            </a:r>
            <a:r>
              <a:rPr sz="2800" dirty="0">
                <a:latin typeface="Times New Roman"/>
                <a:cs typeface="Times New Roman"/>
              </a:rPr>
              <a:t>đối </a:t>
            </a:r>
            <a:r>
              <a:rPr sz="2800" spc="-5" dirty="0">
                <a:latin typeface="Times New Roman"/>
                <a:cs typeface="Times New Roman"/>
              </a:rPr>
              <a:t>với </a:t>
            </a:r>
            <a:r>
              <a:rPr sz="2800" dirty="0">
                <a:latin typeface="Times New Roman"/>
                <a:cs typeface="Times New Roman"/>
              </a:rPr>
              <a:t>hệ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sẵn </a:t>
            </a: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Availability.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chính xác và đầy đủ - Accuracy and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Completeness.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nhất quán –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Consistency.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</a:t>
            </a:r>
            <a:r>
              <a:rPr sz="2400" spc="-5" dirty="0">
                <a:latin typeface="Times New Roman"/>
                <a:cs typeface="Times New Roman"/>
              </a:rPr>
              <a:t>khỏe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Robustness.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linh hoạt –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Flexibility.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không tương tranh –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Unobtrusiveness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670040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Tham khảo nhanh - </a:t>
            </a:r>
            <a:r>
              <a:rPr sz="2400" i="1" spc="-5" dirty="0">
                <a:latin typeface="Times New Roman"/>
                <a:cs typeface="Times New Roman"/>
              </a:rPr>
              <a:t>Quick</a:t>
            </a:r>
            <a:r>
              <a:rPr sz="2400" i="1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reference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Trợ giúp cho từng công việc - </a:t>
            </a:r>
            <a:r>
              <a:rPr sz="2400" i="1" spc="-5" dirty="0">
                <a:latin typeface="Times New Roman"/>
                <a:cs typeface="Times New Roman"/>
              </a:rPr>
              <a:t>Task </a:t>
            </a:r>
            <a:r>
              <a:rPr sz="2400" i="1" dirty="0">
                <a:latin typeface="Times New Roman"/>
                <a:cs typeface="Times New Roman"/>
              </a:rPr>
              <a:t>specific</a:t>
            </a:r>
            <a:r>
              <a:rPr sz="2400" i="1" spc="-1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Giải thích đầy đủ - </a:t>
            </a:r>
            <a:r>
              <a:rPr sz="2400" i="1" dirty="0">
                <a:latin typeface="Times New Roman"/>
                <a:cs typeface="Times New Roman"/>
              </a:rPr>
              <a:t>Full</a:t>
            </a:r>
            <a:r>
              <a:rPr sz="2400" i="1" spc="-1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explanation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Hướng </a:t>
            </a:r>
            <a:r>
              <a:rPr sz="2400" dirty="0">
                <a:latin typeface="Times New Roman"/>
                <a:cs typeface="Times New Roman"/>
              </a:rPr>
              <a:t>dẫn –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Tutorial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75463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057400"/>
            <a:ext cx="5562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339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Tiến trình phát triển (Development</a:t>
            </a:r>
            <a:r>
              <a:rPr spc="35" dirty="0"/>
              <a:t> </a:t>
            </a:r>
            <a:r>
              <a:rPr spc="-5" dirty="0"/>
              <a:t>Process)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Kỹ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thuật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và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công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cụ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cài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đặt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(Implementation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Techniques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and Tools): Thủ thuật và công cụ cài đặt phần</a:t>
            </a:r>
            <a:r>
              <a:rPr sz="2400" spc="-180" dirty="0"/>
              <a:t> </a:t>
            </a:r>
            <a:r>
              <a:rPr sz="2400" spc="-10" dirty="0"/>
              <a:t>mềm</a:t>
            </a:r>
            <a:endParaRPr sz="2400"/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Quan hệ giữa thiết kế, đánh giá và </a:t>
            </a:r>
            <a:r>
              <a:rPr sz="2000" spc="-5" dirty="0">
                <a:latin typeface="Times New Roman"/>
                <a:cs typeface="Times New Roman"/>
              </a:rPr>
              <a:t>cài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đặt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kỹ </a:t>
            </a:r>
            <a:r>
              <a:rPr sz="2000" spc="-5" dirty="0">
                <a:latin typeface="Times New Roman"/>
                <a:cs typeface="Times New Roman"/>
              </a:rPr>
              <a:t>thuật làm </a:t>
            </a:r>
            <a:r>
              <a:rPr sz="2000" dirty="0">
                <a:latin typeface="Times New Roman"/>
                <a:cs typeface="Times New Roman"/>
              </a:rPr>
              <a:t>bản </a:t>
            </a:r>
            <a:r>
              <a:rPr sz="2000" spc="-5" dirty="0">
                <a:latin typeface="Times New Roman"/>
                <a:cs typeface="Times New Roman"/>
              </a:rPr>
              <a:t>mẫu: </a:t>
            </a:r>
            <a:r>
              <a:rPr sz="2000" dirty="0">
                <a:latin typeface="Times New Roman"/>
                <a:cs typeface="Times New Roman"/>
              </a:rPr>
              <a:t>Sản xuất phim hoạt </a:t>
            </a:r>
            <a:r>
              <a:rPr sz="2000" spc="-5" dirty="0">
                <a:latin typeface="Times New Roman"/>
                <a:cs typeface="Times New Roman"/>
              </a:rPr>
              <a:t>hình, phần </a:t>
            </a:r>
            <a:r>
              <a:rPr sz="2000" spc="-10" dirty="0">
                <a:latin typeface="Times New Roman"/>
                <a:cs typeface="Times New Roman"/>
              </a:rPr>
              <a:t>mềm  máy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tính,...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công </a:t>
            </a:r>
            <a:r>
              <a:rPr sz="2000" spc="-5" dirty="0">
                <a:latin typeface="Times New Roman"/>
                <a:cs typeface="Times New Roman"/>
              </a:rPr>
              <a:t>cụ </a:t>
            </a:r>
            <a:r>
              <a:rPr sz="2000" dirty="0">
                <a:latin typeface="Times New Roman"/>
                <a:cs typeface="Times New Roman"/>
              </a:rPr>
              <a:t>phần </a:t>
            </a:r>
            <a:r>
              <a:rPr sz="2000" spc="-10" dirty="0">
                <a:latin typeface="Times New Roman"/>
                <a:cs typeface="Times New Roman"/>
              </a:rPr>
              <a:t>mềm </a:t>
            </a:r>
            <a:r>
              <a:rPr sz="2000" dirty="0">
                <a:latin typeface="Times New Roman"/>
                <a:cs typeface="Times New Roman"/>
              </a:rPr>
              <a:t>phát </a:t>
            </a:r>
            <a:r>
              <a:rPr sz="2000" spc="-5" dirty="0">
                <a:latin typeface="Times New Roman"/>
                <a:cs typeface="Times New Roman"/>
              </a:rPr>
              <a:t>triển </a:t>
            </a:r>
            <a:r>
              <a:rPr sz="2000" spc="5" dirty="0">
                <a:latin typeface="Times New Roman"/>
                <a:cs typeface="Times New Roman"/>
              </a:rPr>
              <a:t>đối </a:t>
            </a:r>
            <a:r>
              <a:rPr sz="2000" dirty="0">
                <a:latin typeface="Times New Roman"/>
                <a:cs typeface="Times New Roman"/>
              </a:rPr>
              <a:t>thoại: </a:t>
            </a:r>
            <a:r>
              <a:rPr sz="2000" spc="5" dirty="0">
                <a:latin typeface="Times New Roman"/>
                <a:cs typeface="Times New Roman"/>
              </a:rPr>
              <a:t>GUI </a:t>
            </a:r>
            <a:r>
              <a:rPr sz="2000" dirty="0">
                <a:latin typeface="Times New Roman"/>
                <a:cs typeface="Times New Roman"/>
              </a:rPr>
              <a:t>Design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Studio,...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Phương pháp hướng </a:t>
            </a:r>
            <a:r>
              <a:rPr sz="2000" spc="5" dirty="0">
                <a:latin typeface="Times New Roman"/>
                <a:cs typeface="Times New Roman"/>
              </a:rPr>
              <a:t>đối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tượng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Trình diễn dữ </a:t>
            </a:r>
            <a:r>
              <a:rPr sz="2000" spc="-5" dirty="0">
                <a:latin typeface="Times New Roman"/>
                <a:cs typeface="Times New Roman"/>
              </a:rPr>
              <a:t>liệu </a:t>
            </a:r>
            <a:r>
              <a:rPr sz="2000" dirty="0">
                <a:latin typeface="Times New Roman"/>
                <a:cs typeface="Times New Roman"/>
              </a:rPr>
              <a:t>và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thuật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toán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70190" cy="247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Hệ trợ giúp là các bản </a:t>
            </a:r>
            <a:r>
              <a:rPr sz="2400" spc="-5" dirty="0">
                <a:latin typeface="Times New Roman"/>
                <a:cs typeface="Times New Roman"/>
              </a:rPr>
              <a:t>hướng </a:t>
            </a:r>
            <a:r>
              <a:rPr sz="2400" dirty="0">
                <a:latin typeface="Times New Roman"/>
                <a:cs typeface="Times New Roman"/>
              </a:rPr>
              <a:t>dẫn sử dụng </a:t>
            </a:r>
            <a:r>
              <a:rPr sz="2400" spc="-5" dirty="0">
                <a:latin typeface="Times New Roman"/>
                <a:cs typeface="Times New Roman"/>
              </a:rPr>
              <a:t>(User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guide)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được viết hoàn toàn trên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giấy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6700"/>
              </a:lnSpc>
              <a:spcBef>
                <a:spcPts val="3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hệ trợ giúp trực tuyến đầu tiên có lẽ là các panel trợ  giúp - các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tả ngữ cảnh ngắn gọn của các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ứng 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34655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Hệ trợ giúp chẩn đoán 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chương trình nhỏ </a:t>
            </a:r>
            <a:r>
              <a:rPr sz="2400" spc="-5" dirty="0">
                <a:latin typeface="Times New Roman"/>
                <a:cs typeface="Times New Roman"/>
              </a:rPr>
              <a:t>(được </a:t>
            </a:r>
            <a:r>
              <a:rPr sz="2400" dirty="0">
                <a:latin typeface="Times New Roman"/>
                <a:cs typeface="Times New Roman"/>
              </a:rPr>
              <a:t>thêm  vào ứng dụng phần </a:t>
            </a:r>
            <a:r>
              <a:rPr sz="2400" spc="-10" dirty="0">
                <a:latin typeface="Times New Roman"/>
                <a:cs typeface="Times New Roman"/>
              </a:rPr>
              <a:t>mềm) </a:t>
            </a:r>
            <a:r>
              <a:rPr sz="2400" dirty="0">
                <a:latin typeface="Times New Roman"/>
                <a:cs typeface="Times New Roman"/>
              </a:rPr>
              <a:t>hướng dẫn người dùng thông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loạt các câu hỏi để có thể đi đến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chỉ dẫn hoặc giải  pháp</a:t>
            </a:r>
            <a:endParaRPr sz="2400">
              <a:latin typeface="Times New Roman"/>
              <a:cs typeface="Times New Roman"/>
            </a:endParaRPr>
          </a:p>
          <a:p>
            <a:pPr marL="832485" lvl="1" indent="-362585">
              <a:lnSpc>
                <a:spcPct val="100000"/>
              </a:lnSpc>
              <a:spcBef>
                <a:spcPts val="105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dirty="0">
                <a:latin typeface="Times New Roman"/>
                <a:cs typeface="Times New Roman"/>
              </a:rPr>
              <a:t>Phát triển trong các hệ trợ giúp ra quyết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81315" cy="278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Trợ giúp cảm ngữ cảnh (Context – sensitive Help): Là chế  độ trợ giúp cho </a:t>
            </a: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 hiển thị lên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những  </a:t>
            </a:r>
            <a:r>
              <a:rPr sz="2400" dirty="0">
                <a:latin typeface="Times New Roman"/>
                <a:cs typeface="Times New Roman"/>
              </a:rPr>
              <a:t>tài liệu có liên quan với lệnh, chế độ, hoặc động tác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họ  đang thực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hiện</a:t>
            </a:r>
            <a:endParaRPr sz="2400">
              <a:latin typeface="Times New Roman"/>
              <a:cs typeface="Times New Roman"/>
            </a:endParaRPr>
          </a:p>
          <a:p>
            <a:pPr marL="756285" marR="464184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Giảm bớt thời gian và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lần gõ phím để có được </a:t>
            </a:r>
            <a:r>
              <a:rPr sz="2400" spc="-5" dirty="0">
                <a:latin typeface="Times New Roman"/>
                <a:cs typeface="Times New Roman"/>
              </a:rPr>
              <a:t>sự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trợ  giúp trên </a:t>
            </a:r>
            <a:r>
              <a:rPr sz="2400" spc="-10" dirty="0">
                <a:latin typeface="Times New Roman"/>
                <a:cs typeface="Times New Roman"/>
              </a:rPr>
              <a:t>màn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09890" cy="283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marR="1085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CUA </a:t>
            </a:r>
            <a:r>
              <a:rPr sz="2400" spc="-10" dirty="0">
                <a:latin typeface="Times New Roman"/>
                <a:cs typeface="Times New Roman"/>
              </a:rPr>
              <a:t>(Common </a:t>
            </a:r>
            <a:r>
              <a:rPr sz="2400" dirty="0">
                <a:latin typeface="Times New Roman"/>
                <a:cs typeface="Times New Roman"/>
              </a:rPr>
              <a:t>User Access) - IBM lần đầu tiên </a:t>
            </a:r>
            <a:r>
              <a:rPr sz="2400" spc="-5" dirty="0">
                <a:latin typeface="Times New Roman"/>
                <a:cs typeface="Times New Roman"/>
              </a:rPr>
              <a:t>đưa </a:t>
            </a:r>
            <a:r>
              <a:rPr sz="2400" dirty="0">
                <a:latin typeface="Times New Roman"/>
                <a:cs typeface="Times New Roman"/>
              </a:rPr>
              <a:t>ra  khái niệm các khuôn dạng trợ giúp cơ bản được chuẩn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hoá  cho tất cả các ứng dụng phần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mềm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6700"/>
              </a:lnSpc>
              <a:spcBef>
                <a:spcPts val="3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Tập hợp tiêu chuẩn về các đề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của trình đơn cơ sở, về  cách tổ chức các đề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trên trình đơn đó, và về các tổ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  phím cơ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25434" cy="29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trợ giúp chuyên gia hay còn gọi là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wizard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Tool </a:t>
            </a:r>
            <a:r>
              <a:rPr sz="2400" dirty="0">
                <a:latin typeface="Times New Roman"/>
                <a:cs typeface="Times New Roman"/>
              </a:rPr>
              <a:t>tip, </a:t>
            </a:r>
            <a:r>
              <a:rPr sz="2400" spc="-5" dirty="0">
                <a:latin typeface="Times New Roman"/>
                <a:cs typeface="Times New Roman"/>
              </a:rPr>
              <a:t>What’s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Point-and-click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Trợ </a:t>
            </a:r>
            <a:r>
              <a:rPr sz="2400" dirty="0">
                <a:latin typeface="Times New Roman"/>
                <a:cs typeface="Times New Roman"/>
              </a:rPr>
              <a:t>giúp bằng ngôn ngữ tự nhiên: </a:t>
            </a:r>
            <a:r>
              <a:rPr sz="2400" spc="-5" dirty="0">
                <a:latin typeface="Times New Roman"/>
                <a:cs typeface="Times New Roman"/>
              </a:rPr>
              <a:t>AnswerWork </a:t>
            </a:r>
            <a:r>
              <a:rPr sz="2400" dirty="0">
                <a:latin typeface="Times New Roman"/>
                <a:cs typeface="Times New Roman"/>
              </a:rPr>
              <a:t>trong  </a:t>
            </a:r>
            <a:r>
              <a:rPr sz="2400" spc="-5" dirty="0">
                <a:latin typeface="Times New Roman"/>
                <a:cs typeface="Times New Roman"/>
              </a:rPr>
              <a:t>WinHelp </a:t>
            </a:r>
            <a:r>
              <a:rPr sz="2400" dirty="0">
                <a:latin typeface="Times New Roman"/>
                <a:cs typeface="Times New Roman"/>
              </a:rPr>
              <a:t>cho phép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gọi đến trợ giúp bằng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tiếng  nói (thông qua phần </a:t>
            </a:r>
            <a:r>
              <a:rPr sz="2400" spc="-10" dirty="0">
                <a:latin typeface="Times New Roman"/>
                <a:cs typeface="Times New Roman"/>
              </a:rPr>
              <a:t>mềm </a:t>
            </a:r>
            <a:r>
              <a:rPr sz="2400" dirty="0">
                <a:latin typeface="Times New Roman"/>
                <a:cs typeface="Times New Roman"/>
              </a:rPr>
              <a:t>nhận biết tiếng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nói)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84770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loại </a:t>
            </a:r>
            <a:r>
              <a:rPr sz="2800" spc="-5" dirty="0">
                <a:latin typeface="Times New Roman"/>
                <a:cs typeface="Times New Roman"/>
              </a:rPr>
              <a:t>trợ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Trợ giúp tương tác </a:t>
            </a:r>
            <a:r>
              <a:rPr sz="2400" spc="-5" dirty="0">
                <a:latin typeface="Times New Roman"/>
                <a:cs typeface="Times New Roman"/>
              </a:rPr>
              <a:t>(Interactive </a:t>
            </a:r>
            <a:r>
              <a:rPr sz="2400" dirty="0">
                <a:latin typeface="Times New Roman"/>
                <a:cs typeface="Times New Roman"/>
              </a:rPr>
              <a:t>Help): không </a:t>
            </a:r>
            <a:r>
              <a:rPr sz="2400" spc="-5" dirty="0">
                <a:latin typeface="Times New Roman"/>
                <a:cs typeface="Times New Roman"/>
              </a:rPr>
              <a:t>đợi </a:t>
            </a:r>
            <a:r>
              <a:rPr sz="2400" dirty="0">
                <a:latin typeface="Times New Roman"/>
                <a:cs typeface="Times New Roman"/>
              </a:rPr>
              <a:t>đến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được hỏi </a:t>
            </a:r>
            <a:r>
              <a:rPr sz="2400" spc="-10" dirty="0">
                <a:latin typeface="Times New Roman"/>
                <a:cs typeface="Times New Roman"/>
              </a:rPr>
              <a:t>mới </a:t>
            </a:r>
            <a:r>
              <a:rPr sz="2400" dirty="0">
                <a:latin typeface="Times New Roman"/>
                <a:cs typeface="Times New Roman"/>
              </a:rPr>
              <a:t>đưa ra trợ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giúp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63205" cy="29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Trợ </a:t>
            </a:r>
            <a:r>
              <a:rPr sz="2800" dirty="0">
                <a:latin typeface="Times New Roman"/>
                <a:cs typeface="Times New Roman"/>
              </a:rPr>
              <a:t>giúp </a:t>
            </a:r>
            <a:r>
              <a:rPr sz="2800" spc="-5" dirty="0">
                <a:latin typeface="Times New Roman"/>
                <a:cs typeface="Times New Roman"/>
              </a:rPr>
              <a:t>theo lệnh – </a:t>
            </a:r>
            <a:r>
              <a:rPr sz="2800" spc="-10" dirty="0">
                <a:latin typeface="Times New Roman"/>
                <a:cs typeface="Times New Roman"/>
              </a:rPr>
              <a:t>Command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assistance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Cung </a:t>
            </a:r>
            <a:r>
              <a:rPr sz="2400" dirty="0">
                <a:latin typeface="Times New Roman"/>
                <a:cs typeface="Times New Roman"/>
              </a:rPr>
              <a:t>cấp trợ giúp qua các dòng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lệnh.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Được sử </a:t>
            </a:r>
            <a:r>
              <a:rPr sz="2400" dirty="0">
                <a:latin typeface="Times New Roman"/>
                <a:cs typeface="Times New Roman"/>
              </a:rPr>
              <a:t>dụng trong </a:t>
            </a:r>
            <a:r>
              <a:rPr sz="2400" spc="-5" dirty="0">
                <a:latin typeface="Times New Roman"/>
                <a:cs typeface="Times New Roman"/>
              </a:rPr>
              <a:t>UNIX </a:t>
            </a:r>
            <a:r>
              <a:rPr sz="2400" dirty="0">
                <a:latin typeface="Times New Roman"/>
                <a:cs typeface="Times New Roman"/>
              </a:rPr>
              <a:t>với lệnh </a:t>
            </a:r>
            <a:r>
              <a:rPr sz="2400" b="1" i="1" spc="-5" dirty="0">
                <a:latin typeface="Times New Roman"/>
                <a:cs typeface="Times New Roman"/>
              </a:rPr>
              <a:t>man </a:t>
            </a:r>
            <a:r>
              <a:rPr sz="2400" dirty="0">
                <a:latin typeface="Times New Roman"/>
                <a:cs typeface="Times New Roman"/>
              </a:rPr>
              <a:t>khi </a:t>
            </a:r>
            <a:r>
              <a:rPr sz="2400" spc="-5" dirty="0">
                <a:latin typeface="Times New Roman"/>
                <a:cs typeface="Times New Roman"/>
              </a:rPr>
              <a:t>muốn </a:t>
            </a:r>
            <a:r>
              <a:rPr sz="2400" dirty="0">
                <a:latin typeface="Times New Roman"/>
                <a:cs typeface="Times New Roman"/>
              </a:rPr>
              <a:t>hướng  dẫn và lệnh </a:t>
            </a:r>
            <a:r>
              <a:rPr sz="2400" b="1" i="1" dirty="0">
                <a:latin typeface="Times New Roman"/>
                <a:cs typeface="Times New Roman"/>
              </a:rPr>
              <a:t>help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Đơn giản và khá hiệu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quả</a:t>
            </a:r>
            <a:endParaRPr sz="2400">
              <a:latin typeface="Times New Roman"/>
              <a:cs typeface="Times New Roman"/>
            </a:endParaRPr>
          </a:p>
          <a:p>
            <a:pPr marL="756285" marR="4889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Giới hạn từ khi người dùng không thể biết trước hết tất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cả  các câu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lệnh.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4343400"/>
            <a:ext cx="3429000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184390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dấu nhắc câu lệnh – </a:t>
            </a:r>
            <a:r>
              <a:rPr sz="2800" spc="-10" dirty="0">
                <a:latin typeface="Times New Roman"/>
                <a:cs typeface="Times New Roman"/>
              </a:rPr>
              <a:t>Command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Prompts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Cung </a:t>
            </a:r>
            <a:r>
              <a:rPr sz="2400" dirty="0">
                <a:latin typeface="Times New Roman"/>
                <a:cs typeface="Times New Roman"/>
              </a:rPr>
              <a:t>cấp sự trợ giúp khi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bắt gặp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Thường </a:t>
            </a:r>
            <a:r>
              <a:rPr sz="2400" dirty="0">
                <a:latin typeface="Times New Roman"/>
                <a:cs typeface="Times New Roman"/>
              </a:rPr>
              <a:t>ở trong dạng dấu nhắc </a:t>
            </a:r>
            <a:r>
              <a:rPr sz="2400" spc="-5" dirty="0">
                <a:latin typeface="Times New Roman"/>
                <a:cs typeface="Times New Roman"/>
              </a:rPr>
              <a:t>sửa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Thường </a:t>
            </a:r>
            <a:r>
              <a:rPr sz="2400" dirty="0">
                <a:latin typeface="Times New Roman"/>
                <a:cs typeface="Times New Roman"/>
              </a:rPr>
              <a:t>có trong lập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460750"/>
            <a:ext cx="3962400" cy="271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3460750"/>
            <a:ext cx="4181475" cy="267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58100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Trợ </a:t>
            </a:r>
            <a:r>
              <a:rPr sz="2800" dirty="0">
                <a:latin typeface="Times New Roman"/>
                <a:cs typeface="Times New Roman"/>
              </a:rPr>
              <a:t>giúp </a:t>
            </a:r>
            <a:r>
              <a:rPr sz="2800" spc="-5" dirty="0">
                <a:latin typeface="Times New Roman"/>
                <a:cs typeface="Times New Roman"/>
              </a:rPr>
              <a:t>ngữ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cảnh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Cung </a:t>
            </a:r>
            <a:r>
              <a:rPr sz="2400" dirty="0">
                <a:latin typeface="Times New Roman"/>
                <a:cs typeface="Times New Roman"/>
              </a:rPr>
              <a:t>cấp các khóa hay chức năng </a:t>
            </a:r>
            <a:r>
              <a:rPr sz="2400" spc="-15" dirty="0">
                <a:latin typeface="Times New Roman"/>
                <a:cs typeface="Times New Roman"/>
              </a:rPr>
              <a:t>mà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thông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dịch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3645535" algn="l"/>
              </a:tabLst>
            </a:pPr>
            <a:r>
              <a:rPr sz="2400" dirty="0">
                <a:latin typeface="Times New Roman"/>
                <a:cs typeface="Times New Roman"/>
              </a:rPr>
              <a:t>Trợ giúp</a:t>
            </a:r>
            <a:r>
              <a:rPr sz="2400" spc="-10" dirty="0">
                <a:latin typeface="Times New Roman"/>
                <a:cs typeface="Times New Roman"/>
              </a:rPr>
              <a:t> mức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window	Hiển thị các Topic khi ấn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F1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hay  các nút trợ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giúp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Trợ giúp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vùng Hiện các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ToolTip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3962463"/>
            <a:ext cx="3933825" cy="254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73645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hướng dẫn </a:t>
            </a:r>
            <a:r>
              <a:rPr sz="2800" dirty="0">
                <a:latin typeface="Times New Roman"/>
                <a:cs typeface="Times New Roman"/>
              </a:rPr>
              <a:t>trực </a:t>
            </a:r>
            <a:r>
              <a:rPr sz="2800" spc="-5" dirty="0">
                <a:latin typeface="Times New Roman"/>
                <a:cs typeface="Times New Roman"/>
              </a:rPr>
              <a:t>tuyến OnLine Tutorial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Cho </a:t>
            </a:r>
            <a:r>
              <a:rPr sz="2400" dirty="0">
                <a:latin typeface="Times New Roman"/>
                <a:cs typeface="Times New Roman"/>
              </a:rPr>
              <a:t>phép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làm việc với </a:t>
            </a: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trợ giúp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ngay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trong ứng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Hệ hướng dẫn thông </a:t>
            </a:r>
            <a:r>
              <a:rPr sz="2400" spc="-5" dirty="0">
                <a:latin typeface="Times New Roman"/>
                <a:cs typeface="Times New Roman"/>
              </a:rPr>
              <a:t>minh </a:t>
            </a:r>
            <a:r>
              <a:rPr sz="2400" dirty="0">
                <a:latin typeface="Times New Roman"/>
                <a:cs typeface="Times New Roman"/>
              </a:rPr>
              <a:t>( Cung cấp các đề </a:t>
            </a:r>
            <a:r>
              <a:rPr sz="2400" spc="-10" dirty="0">
                <a:latin typeface="Times New Roman"/>
                <a:cs typeface="Times New Roman"/>
              </a:rPr>
              <a:t>mục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hoạt)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733800"/>
            <a:ext cx="4048125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713162"/>
            <a:ext cx="3657600" cy="276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349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74763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1.5.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Nội </a:t>
            </a: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dung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nghiên cứu của</a:t>
            </a:r>
            <a:r>
              <a:rPr sz="4400" b="0" spc="-17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771640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Tiến trình phát triển (Development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Process)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kỹ </a:t>
            </a:r>
            <a:r>
              <a:rPr sz="2400" dirty="0">
                <a:latin typeface="Times New Roman"/>
                <a:cs typeface="Times New Roman"/>
              </a:rPr>
              <a:t>thuật đánh giá (Evaluation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Techniques)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thước đo đánh giá (thời gian, lỗi,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spc="5" dirty="0">
                <a:latin typeface="Times New Roman"/>
                <a:cs typeface="Times New Roman"/>
              </a:rPr>
              <a:t>học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được,...)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kiểm thử của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sử </a:t>
            </a:r>
            <a:r>
              <a:rPr sz="2000" spc="5" dirty="0">
                <a:latin typeface="Times New Roman"/>
                <a:cs typeface="Times New Roman"/>
              </a:rPr>
              <a:t>dụng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31480" cy="256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tài liệu </a:t>
            </a:r>
            <a:r>
              <a:rPr sz="2800" dirty="0">
                <a:latin typeface="Times New Roman"/>
                <a:cs typeface="Times New Roman"/>
              </a:rPr>
              <a:t>trực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tuyến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Bao </a:t>
            </a:r>
            <a:r>
              <a:rPr sz="2400" spc="-5" dirty="0">
                <a:latin typeface="Times New Roman"/>
                <a:cs typeface="Times New Roman"/>
              </a:rPr>
              <a:t>gồm </a:t>
            </a:r>
            <a:r>
              <a:rPr sz="2400" dirty="0">
                <a:latin typeface="Times New Roman"/>
                <a:cs typeface="Times New Roman"/>
              </a:rPr>
              <a:t>các tài liệu và tài nguyên trực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tuyến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Cung cấp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lượng lớn các thông tin không phụ thuộc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vào  vấn đề riêng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nào.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Như </a:t>
            </a:r>
            <a:r>
              <a:rPr sz="2400" dirty="0">
                <a:latin typeface="Times New Roman"/>
                <a:cs typeface="Times New Roman"/>
              </a:rPr>
              <a:t>là nguồn tham khảo lớn và đầy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đủ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Ngày càng được phát triển với rất nhiều chủng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loại.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600" y="3352862"/>
            <a:ext cx="3794760" cy="3408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379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7869555" cy="169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WinHelp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Là hệ thống trợ giúp ban đầu cho Microsoft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Windows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Tất cả các version của Microsoft </a:t>
            </a:r>
            <a:r>
              <a:rPr sz="2400" spc="-5" dirty="0">
                <a:latin typeface="Times New Roman"/>
                <a:cs typeface="Times New Roman"/>
              </a:rPr>
              <a:t>Windows </a:t>
            </a:r>
            <a:r>
              <a:rPr sz="2400" dirty="0">
                <a:latin typeface="Times New Roman"/>
                <a:cs typeface="Times New Roman"/>
              </a:rPr>
              <a:t>vẫn tiếp tục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hỗ  trợ trợ giúp theo định dạng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WinHelp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3352798"/>
            <a:ext cx="3459226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3352862"/>
            <a:ext cx="3581400" cy="340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85125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HTML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Help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ra đời vào năm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1997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Chạy trên nền </a:t>
            </a:r>
            <a:r>
              <a:rPr sz="2400" spc="-5" dirty="0">
                <a:latin typeface="Times New Roman"/>
                <a:cs typeface="Times New Roman"/>
              </a:rPr>
              <a:t>Window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32-bit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sẽ rất thân thiện với </a:t>
            </a:r>
            <a:r>
              <a:rPr sz="2400" spc="-5" dirty="0">
                <a:latin typeface="Times New Roman"/>
                <a:cs typeface="Times New Roman"/>
              </a:rPr>
              <a:t>người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dùng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Phải cài trình duyệt Internet Explorer 4.0 hoặc cao hơn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nữa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3794125"/>
            <a:ext cx="4800600" cy="306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5455285" cy="428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Web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Help</a:t>
            </a:r>
            <a:endParaRPr sz="2800">
              <a:latin typeface="Times New Roman"/>
              <a:cs typeface="Times New Roman"/>
            </a:endParaRPr>
          </a:p>
          <a:p>
            <a:pPr marL="756285" marR="233679" lvl="1" indent="-286385">
              <a:lnSpc>
                <a:spcPts val="2590"/>
              </a:lnSpc>
              <a:spcBef>
                <a:spcPts val="63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1196340" algn="l"/>
              </a:tabLst>
            </a:pP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dạng </a:t>
            </a:r>
            <a:r>
              <a:rPr sz="2400" spc="-5" dirty="0">
                <a:latin typeface="Times New Roman"/>
                <a:cs typeface="Times New Roman"/>
              </a:rPr>
              <a:t>HTML </a:t>
            </a:r>
            <a:r>
              <a:rPr sz="2400" dirty="0">
                <a:latin typeface="Times New Roman"/>
                <a:cs typeface="Times New Roman"/>
              </a:rPr>
              <a:t>Help </a:t>
            </a:r>
            <a:r>
              <a:rPr sz="2400" spc="-5" dirty="0">
                <a:latin typeface="Times New Roman"/>
                <a:cs typeface="Times New Roman"/>
              </a:rPr>
              <a:t>được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  kế	để chạy trên </a:t>
            </a:r>
            <a:r>
              <a:rPr sz="2400" spc="-5" dirty="0">
                <a:latin typeface="Times New Roman"/>
                <a:cs typeface="Times New Roman"/>
              </a:rPr>
              <a:t>những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trình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duyệt  rộng và đa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dạng</a:t>
            </a:r>
            <a:endParaRPr sz="2400">
              <a:latin typeface="Times New Roman"/>
              <a:cs typeface="Times New Roman"/>
            </a:endParaRPr>
          </a:p>
          <a:p>
            <a:pPr marL="756285" marR="339090" lvl="1" indent="-286385">
              <a:lnSpc>
                <a:spcPts val="259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trên rất nhiều hệ điều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  khác nhau như </a:t>
            </a:r>
            <a:r>
              <a:rPr sz="2400" spc="-5" dirty="0">
                <a:latin typeface="Times New Roman"/>
                <a:cs typeface="Times New Roman"/>
              </a:rPr>
              <a:t>Window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UNIX 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MACINTOSH </a:t>
            </a:r>
            <a:r>
              <a:rPr sz="2400" dirty="0">
                <a:latin typeface="Times New Roman"/>
                <a:cs typeface="Times New Roman"/>
              </a:rPr>
              <a:t>hay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LINUX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90000"/>
              </a:lnSpc>
              <a:spcBef>
                <a:spcPts val="53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WEB </a:t>
            </a:r>
            <a:r>
              <a:rPr sz="2400" dirty="0">
                <a:latin typeface="Times New Roman"/>
                <a:cs typeface="Times New Roman"/>
              </a:rPr>
              <a:t>help sẽ tạo ra các file định dạng  </a:t>
            </a:r>
            <a:r>
              <a:rPr sz="2400" spc="-5" dirty="0">
                <a:latin typeface="Times New Roman"/>
                <a:cs typeface="Times New Roman"/>
              </a:rPr>
              <a:t>HTML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XML </a:t>
            </a:r>
            <a:r>
              <a:rPr sz="2400" dirty="0">
                <a:latin typeface="Times New Roman"/>
                <a:cs typeface="Times New Roman"/>
              </a:rPr>
              <a:t>. . . và các file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imagine,  </a:t>
            </a:r>
            <a:r>
              <a:rPr sz="2400" dirty="0">
                <a:latin typeface="Times New Roman"/>
                <a:cs typeface="Times New Roman"/>
              </a:rPr>
              <a:t>chúng sẽ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phân bổ trên các thư 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của </a:t>
            </a: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 hoặc trên </a:t>
            </a:r>
            <a:r>
              <a:rPr sz="2400" spc="-10" dirty="0">
                <a:latin typeface="Times New Roman"/>
                <a:cs typeface="Times New Roman"/>
              </a:rPr>
              <a:t>một  </a:t>
            </a:r>
            <a:r>
              <a:rPr sz="2400" dirty="0">
                <a:latin typeface="Times New Roman"/>
                <a:cs typeface="Times New Roman"/>
              </a:rPr>
              <a:t>server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209673"/>
            <a:ext cx="3047999" cy="269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33995" cy="29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Flash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Help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Nâng cấp từ </a:t>
            </a:r>
            <a:r>
              <a:rPr sz="2400" spc="-10" dirty="0">
                <a:latin typeface="Times New Roman"/>
                <a:cs typeface="Times New Roman"/>
              </a:rPr>
              <a:t>WEB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  <a:p>
            <a:pPr marL="756285" marR="3556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Tìm kiếm nhanh , hiệu quả khi phải qua firewalls và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băng  thông kết nối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thấp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Tìm theo yêu cầu của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Help động, có tích hợp các Flash sinh động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bao  gồm cả âm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4267200"/>
            <a:ext cx="38862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Java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Help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thiết kế cho các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5" dirty="0">
                <a:latin typeface="Times New Roman"/>
                <a:cs typeface="Times New Roman"/>
              </a:rPr>
              <a:t>viết </a:t>
            </a:r>
            <a:r>
              <a:rPr sz="2400" dirty="0">
                <a:latin typeface="Times New Roman"/>
                <a:cs typeface="Times New Roman"/>
              </a:rPr>
              <a:t>bằng ngôn ngữ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lập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trình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Java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Có </a:t>
            </a:r>
            <a:r>
              <a:rPr sz="2400" dirty="0">
                <a:latin typeface="Times New Roman"/>
                <a:cs typeface="Times New Roman"/>
              </a:rPr>
              <a:t>thể </a:t>
            </a:r>
            <a:r>
              <a:rPr sz="2400" spc="-5" dirty="0">
                <a:latin typeface="Times New Roman"/>
                <a:cs typeface="Times New Roman"/>
              </a:rPr>
              <a:t>chạy </a:t>
            </a:r>
            <a:r>
              <a:rPr sz="2400" dirty="0">
                <a:latin typeface="Times New Roman"/>
                <a:cs typeface="Times New Roman"/>
              </a:rPr>
              <a:t>được trên </a:t>
            </a:r>
            <a:r>
              <a:rPr sz="2400" spc="-5" dirty="0">
                <a:latin typeface="Times New Roman"/>
                <a:cs typeface="Times New Roman"/>
              </a:rPr>
              <a:t>hầu hết </a:t>
            </a: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10" dirty="0">
                <a:latin typeface="Times New Roman"/>
                <a:cs typeface="Times New Roman"/>
              </a:rPr>
              <a:t>hệ </a:t>
            </a:r>
            <a:r>
              <a:rPr sz="2400" spc="-5" dirty="0">
                <a:latin typeface="Times New Roman"/>
                <a:cs typeface="Times New Roman"/>
              </a:rPr>
              <a:t>điều hành </a:t>
            </a:r>
            <a:r>
              <a:rPr sz="2400" dirty="0">
                <a:latin typeface="Times New Roman"/>
                <a:cs typeface="Times New Roman"/>
              </a:rPr>
              <a:t>khác  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(Window, UNIX, </a:t>
            </a:r>
            <a:r>
              <a:rPr sz="2400" dirty="0">
                <a:latin typeface="Times New Roman"/>
                <a:cs typeface="Times New Roman"/>
              </a:rPr>
              <a:t>Macintosh , </a:t>
            </a:r>
            <a:r>
              <a:rPr sz="2400" spc="-5" dirty="0">
                <a:latin typeface="Times New Roman"/>
                <a:cs typeface="Times New Roman"/>
              </a:rPr>
              <a:t>LINUX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657663"/>
            <a:ext cx="3657600" cy="298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380104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10.2. Phân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loại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23530" cy="29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Robo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Help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Robo Help </a:t>
            </a: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công cụ tạo ra các Help trợ giúp cho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ứng dụng chạy trên desktop cũng như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web-based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Hỗ </a:t>
            </a:r>
            <a:r>
              <a:rPr sz="2400" dirty="0">
                <a:latin typeface="Times New Roman"/>
                <a:cs typeface="Times New Roman"/>
              </a:rPr>
              <a:t>trợ 10 loại ngôn ngữ khác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Bộ công cụ </a:t>
            </a:r>
            <a:r>
              <a:rPr sz="2400" spc="-5" dirty="0">
                <a:latin typeface="Times New Roman"/>
                <a:cs typeface="Times New Roman"/>
              </a:rPr>
              <a:t>Robo </a:t>
            </a:r>
            <a:r>
              <a:rPr sz="2400" dirty="0">
                <a:latin typeface="Times New Roman"/>
                <a:cs typeface="Times New Roman"/>
              </a:rPr>
              <a:t>Help do hãng </a:t>
            </a:r>
            <a:r>
              <a:rPr sz="2400" spc="-5" dirty="0">
                <a:latin typeface="Times New Roman"/>
                <a:cs typeface="Times New Roman"/>
              </a:rPr>
              <a:t>Macromedia </a:t>
            </a:r>
            <a:r>
              <a:rPr sz="2400" dirty="0">
                <a:latin typeface="Times New Roman"/>
                <a:cs typeface="Times New Roman"/>
              </a:rPr>
              <a:t>sản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xuất</a:t>
            </a:r>
            <a:endParaRPr sz="2400">
              <a:latin typeface="Times New Roman"/>
              <a:cs typeface="Times New Roman"/>
            </a:endParaRPr>
          </a:p>
          <a:p>
            <a:pPr marL="756285" marR="9207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Robo </a:t>
            </a:r>
            <a:r>
              <a:rPr sz="2400" spc="-5" dirty="0">
                <a:latin typeface="Times New Roman"/>
                <a:cs typeface="Times New Roman"/>
              </a:rPr>
              <a:t>Help sử </a:t>
            </a:r>
            <a:r>
              <a:rPr sz="2400" dirty="0">
                <a:latin typeface="Times New Roman"/>
                <a:cs typeface="Times New Roman"/>
              </a:rPr>
              <a:t>dụng bộ công cụ soạn thảo Microsoft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Word  </a:t>
            </a:r>
            <a:r>
              <a:rPr sz="2400" dirty="0">
                <a:latin typeface="Times New Roman"/>
                <a:cs typeface="Times New Roman"/>
              </a:rPr>
              <a:t>để tạo và hiệu chỉnh các file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972300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bước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Tạo các Help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Topic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các cửa </a:t>
            </a:r>
            <a:r>
              <a:rPr sz="2400" spc="-5" dirty="0">
                <a:latin typeface="Times New Roman"/>
                <a:cs typeface="Times New Roman"/>
              </a:rPr>
              <a:t>sổ </a:t>
            </a:r>
            <a:r>
              <a:rPr sz="2400" dirty="0">
                <a:latin typeface="Times New Roman"/>
                <a:cs typeface="Times New Roman"/>
              </a:rPr>
              <a:t>để hiển thị Help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Topic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</a:t>
            </a:r>
            <a:r>
              <a:rPr sz="2400" spc="-5" dirty="0">
                <a:latin typeface="Times New Roman"/>
                <a:cs typeface="Times New Roman"/>
              </a:rPr>
              <a:t>phương </a:t>
            </a:r>
            <a:r>
              <a:rPr sz="2400" dirty="0">
                <a:latin typeface="Times New Roman"/>
                <a:cs typeface="Times New Roman"/>
              </a:rPr>
              <a:t>pháp định </a:t>
            </a:r>
            <a:r>
              <a:rPr sz="2400" spc="-5" dirty="0">
                <a:latin typeface="Times New Roman"/>
                <a:cs typeface="Times New Roman"/>
              </a:rPr>
              <a:t>hướng </a:t>
            </a:r>
            <a:r>
              <a:rPr sz="2400" dirty="0">
                <a:latin typeface="Times New Roman"/>
                <a:cs typeface="Times New Roman"/>
              </a:rPr>
              <a:t>các Help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10" dirty="0"/>
              <a:t>Tạo các </a:t>
            </a:r>
            <a:r>
              <a:rPr spc="-5" dirty="0"/>
              <a:t>Help</a:t>
            </a:r>
            <a:r>
              <a:rPr spc="-20" dirty="0"/>
              <a:t> </a:t>
            </a:r>
            <a:r>
              <a:rPr spc="-5" dirty="0"/>
              <a:t>Topic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Help </a:t>
            </a:r>
            <a:r>
              <a:rPr sz="2400" spc="-5" dirty="0">
                <a:latin typeface="Times New Roman"/>
                <a:cs typeface="Times New Roman"/>
              </a:rPr>
              <a:t>Topic </a:t>
            </a:r>
            <a:r>
              <a:rPr sz="2400" dirty="0">
                <a:latin typeface="Times New Roman"/>
                <a:cs typeface="Times New Roman"/>
              </a:rPr>
              <a:t>là đơn </a:t>
            </a:r>
            <a:r>
              <a:rPr sz="2400" spc="-10" dirty="0">
                <a:latin typeface="Times New Roman"/>
                <a:cs typeface="Times New Roman"/>
              </a:rPr>
              <a:t>vị </a:t>
            </a:r>
            <a:r>
              <a:rPr sz="2400" dirty="0">
                <a:latin typeface="Times New Roman"/>
                <a:cs typeface="Times New Roman"/>
              </a:rPr>
              <a:t>tổ chức cơ bản trong </a:t>
            </a:r>
            <a:r>
              <a:rPr sz="2400" spc="-10" dirty="0">
                <a:latin typeface="Times New Roman"/>
                <a:cs typeface="Times New Roman"/>
              </a:rPr>
              <a:t>một hệ </a:t>
            </a:r>
            <a:r>
              <a:rPr sz="2400" spc="-5" dirty="0">
                <a:latin typeface="Times New Roman"/>
                <a:cs typeface="Times New Roman"/>
              </a:rPr>
              <a:t>trợ 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giúp,</a:t>
            </a:r>
            <a:endParaRPr sz="2400">
              <a:latin typeface="Times New Roman"/>
              <a:cs typeface="Times New Roman"/>
            </a:endParaRPr>
          </a:p>
          <a:p>
            <a:pPr marL="562610" algn="ctr">
              <a:lnSpc>
                <a:spcPct val="100000"/>
              </a:lnSpc>
            </a:pPr>
            <a:r>
              <a:rPr sz="2400" dirty="0"/>
              <a:t>chứa đựng tất cả những thông tin </a:t>
            </a:r>
            <a:r>
              <a:rPr sz="2400" spc="-10" dirty="0"/>
              <a:t>mà </a:t>
            </a:r>
            <a:r>
              <a:rPr sz="2400" dirty="0"/>
              <a:t>người dùng tìm</a:t>
            </a:r>
            <a:r>
              <a:rPr sz="2400" spc="-145" dirty="0"/>
              <a:t> </a:t>
            </a:r>
            <a:r>
              <a:rPr sz="2400" dirty="0"/>
              <a:t>kiếm</a:t>
            </a:r>
            <a:endParaRPr sz="2400"/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2035175" algn="l"/>
                <a:tab pos="2974340" algn="l"/>
                <a:tab pos="3609340" algn="l"/>
                <a:tab pos="4025900" algn="l"/>
                <a:tab pos="4594225" algn="l"/>
                <a:tab pos="5177790" algn="l"/>
                <a:tab pos="5949315" algn="l"/>
                <a:tab pos="6550025" algn="l"/>
                <a:tab pos="6965950" algn="l"/>
                <a:tab pos="744347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Welcome	</a:t>
            </a:r>
            <a:r>
              <a:rPr sz="2400" b="1" i="1" spc="-15" dirty="0">
                <a:latin typeface="Times New Roman"/>
                <a:cs typeface="Times New Roman"/>
              </a:rPr>
              <a:t>T</a:t>
            </a:r>
            <a:r>
              <a:rPr sz="2400" b="1" i="1" dirty="0">
                <a:latin typeface="Times New Roman"/>
                <a:cs typeface="Times New Roman"/>
              </a:rPr>
              <a:t>opi</a:t>
            </a:r>
            <a:r>
              <a:rPr sz="2400" b="1" i="1" spc="-5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:	</a:t>
            </a:r>
            <a:r>
              <a:rPr sz="2400" dirty="0">
                <a:latin typeface="Times New Roman"/>
                <a:cs typeface="Times New Roman"/>
              </a:rPr>
              <a:t>Chủ	đề	đầu	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ên	trong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ột	hệ	trợ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iúp,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biểu diễn </a:t>
            </a:r>
            <a:r>
              <a:rPr sz="2400" spc="-10" dirty="0"/>
              <a:t>mục </a:t>
            </a:r>
            <a:r>
              <a:rPr sz="2400" dirty="0"/>
              <a:t>đích tổng thể của </a:t>
            </a:r>
            <a:r>
              <a:rPr sz="2400" spc="-10" dirty="0"/>
              <a:t>một </a:t>
            </a:r>
            <a:r>
              <a:rPr sz="2400" spc="-5" dirty="0"/>
              <a:t>hệ </a:t>
            </a:r>
            <a:r>
              <a:rPr sz="2400" dirty="0"/>
              <a:t>trợ</a:t>
            </a:r>
            <a:r>
              <a:rPr sz="2400" spc="-100" dirty="0"/>
              <a:t> </a:t>
            </a:r>
            <a:r>
              <a:rPr sz="2400" dirty="0"/>
              <a:t>giúp</a:t>
            </a:r>
            <a:endParaRPr sz="2400"/>
          </a:p>
          <a:p>
            <a:pPr marL="756285" marR="4876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Overview style topic: </a:t>
            </a:r>
            <a:r>
              <a:rPr sz="2400" dirty="0">
                <a:latin typeface="Times New Roman"/>
                <a:cs typeface="Times New Roman"/>
              </a:rPr>
              <a:t>cung cấp thông tin </a:t>
            </a:r>
            <a:r>
              <a:rPr sz="2400" spc="-5" dirty="0">
                <a:latin typeface="Times New Roman"/>
                <a:cs typeface="Times New Roman"/>
              </a:rPr>
              <a:t>mang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khái  niệm và nền tảng về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chủ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10" dirty="0"/>
              <a:t>Tạo các </a:t>
            </a:r>
            <a:r>
              <a:rPr spc="-5" dirty="0"/>
              <a:t>Help</a:t>
            </a:r>
            <a:r>
              <a:rPr spc="-20" dirty="0"/>
              <a:t> </a:t>
            </a:r>
            <a:r>
              <a:rPr spc="-5" dirty="0"/>
              <a:t>Topic</a:t>
            </a: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Procedure </a:t>
            </a:r>
            <a:r>
              <a:rPr sz="2400" b="1" i="1" spc="-5" dirty="0">
                <a:latin typeface="Times New Roman"/>
                <a:cs typeface="Times New Roman"/>
              </a:rPr>
              <a:t>style topic: </a:t>
            </a:r>
            <a:r>
              <a:rPr sz="2400" spc="-5" dirty="0">
                <a:latin typeface="Times New Roman"/>
                <a:cs typeface="Times New Roman"/>
              </a:rPr>
              <a:t>biểu diễn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chuỗi các bước </a:t>
            </a:r>
            <a:r>
              <a:rPr sz="2400" dirty="0">
                <a:latin typeface="Times New Roman"/>
                <a:cs typeface="Times New Roman"/>
              </a:rPr>
              <a:t>giúp  người dùng hoàn </a:t>
            </a:r>
            <a:r>
              <a:rPr sz="2400" spc="-5" dirty="0">
                <a:latin typeface="Times New Roman"/>
                <a:cs typeface="Times New Roman"/>
              </a:rPr>
              <a:t>thành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nhiệm vụ cụ thể, </a:t>
            </a:r>
            <a:r>
              <a:rPr sz="2400" spc="-5" dirty="0">
                <a:latin typeface="Times New Roman"/>
                <a:cs typeface="Times New Roman"/>
              </a:rPr>
              <a:t>bắt đầu với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tiêu </a:t>
            </a:r>
            <a:r>
              <a:rPr sz="2400" spc="-10" dirty="0">
                <a:latin typeface="Times New Roman"/>
                <a:cs typeface="Times New Roman"/>
              </a:rPr>
              <a:t>đề mô </a:t>
            </a:r>
            <a:r>
              <a:rPr sz="2400" dirty="0">
                <a:latin typeface="Times New Roman"/>
                <a:cs typeface="Times New Roman"/>
              </a:rPr>
              <a:t>tả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vài </a:t>
            </a:r>
            <a:r>
              <a:rPr sz="2400" spc="-5" dirty="0">
                <a:latin typeface="Times New Roman"/>
                <a:cs typeface="Times New Roman"/>
              </a:rPr>
              <a:t>loại hoạt </a:t>
            </a:r>
            <a:r>
              <a:rPr sz="2400" dirty="0">
                <a:latin typeface="Times New Roman"/>
                <a:cs typeface="Times New Roman"/>
              </a:rPr>
              <a:t>động, ví </a:t>
            </a:r>
            <a:r>
              <a:rPr sz="2400" spc="-5" dirty="0">
                <a:latin typeface="Times New Roman"/>
                <a:cs typeface="Times New Roman"/>
              </a:rPr>
              <a:t>dụ: “Creating </a:t>
            </a:r>
            <a:r>
              <a:rPr sz="2400" dirty="0">
                <a:latin typeface="Times New Roman"/>
                <a:cs typeface="Times New Roman"/>
              </a:rPr>
              <a:t>a  Topic”, hoặc </a:t>
            </a:r>
            <a:r>
              <a:rPr sz="2400" spc="-5" dirty="0">
                <a:latin typeface="Times New Roman"/>
                <a:cs typeface="Times New Roman"/>
              </a:rPr>
              <a:t>“To </a:t>
            </a:r>
            <a:r>
              <a:rPr sz="2400" dirty="0">
                <a:latin typeface="Times New Roman"/>
                <a:cs typeface="Times New Roman"/>
              </a:rPr>
              <a:t>create a Topic inside the Project Tab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 marL="756285" marR="635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Definition style topics: </a:t>
            </a:r>
            <a:r>
              <a:rPr sz="2400" spc="-5" dirty="0">
                <a:latin typeface="Times New Roman"/>
                <a:cs typeface="Times New Roman"/>
              </a:rPr>
              <a:t>là các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tả ngắn gọn </a:t>
            </a:r>
            <a:r>
              <a:rPr sz="2400" spc="-5" dirty="0">
                <a:latin typeface="Times New Roman"/>
                <a:cs typeface="Times New Roman"/>
              </a:rPr>
              <a:t>thường </a:t>
            </a:r>
            <a:r>
              <a:rPr sz="2400" dirty="0">
                <a:latin typeface="Times New Roman"/>
                <a:cs typeface="Times New Roman"/>
              </a:rPr>
              <a:t>được  hiển thị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cửa </a:t>
            </a:r>
            <a:r>
              <a:rPr sz="2400" spc="-5" dirty="0">
                <a:latin typeface="Times New Roman"/>
                <a:cs typeface="Times New Roman"/>
              </a:rPr>
              <a:t>sổ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pop-up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359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5119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1.6.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Các yếu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tố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cần quan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tâm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Khi </a:t>
            </a:r>
            <a:r>
              <a:rPr dirty="0"/>
              <a:t>thiết kế </a:t>
            </a:r>
            <a:r>
              <a:rPr spc="-5" dirty="0"/>
              <a:t>HCI </a:t>
            </a:r>
            <a:r>
              <a:rPr spc="-10" dirty="0"/>
              <a:t>cần </a:t>
            </a:r>
            <a:r>
              <a:rPr spc="-5" dirty="0"/>
              <a:t>quan tâm đến </a:t>
            </a:r>
            <a:r>
              <a:rPr spc="-10" dirty="0"/>
              <a:t>các </a:t>
            </a:r>
            <a:r>
              <a:rPr spc="-5" dirty="0"/>
              <a:t>yếu tố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yếu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tổ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chức: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Huấn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luyện,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thiết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kế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công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việc,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chính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sách, vai trò và tổ chức công</a:t>
            </a:r>
            <a:r>
              <a:rPr sz="2400" spc="-135" dirty="0"/>
              <a:t> </a:t>
            </a:r>
            <a:r>
              <a:rPr sz="2400" dirty="0"/>
              <a:t>việc</a:t>
            </a:r>
            <a:endParaRPr sz="2400"/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yếu tố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(nhiễu, nóng, chiếu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sáng,...)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Yếu tố </a:t>
            </a:r>
            <a:r>
              <a:rPr sz="2400" spc="-1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sức khỏe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toàn: stress, </a:t>
            </a:r>
            <a:r>
              <a:rPr sz="2400" dirty="0">
                <a:latin typeface="Times New Roman"/>
                <a:cs typeface="Times New Roman"/>
              </a:rPr>
              <a:t>đau đầu, </a:t>
            </a:r>
            <a:r>
              <a:rPr sz="2400" spc="-10" dirty="0">
                <a:latin typeface="Times New Roman"/>
                <a:cs typeface="Times New Roman"/>
              </a:rPr>
              <a:t>mỏi mệt  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cơ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–</a:t>
            </a:r>
            <a:r>
              <a:rPr sz="2400" spc="-60" dirty="0"/>
              <a:t> </a:t>
            </a:r>
            <a:r>
              <a:rPr sz="2400" spc="-5" dirty="0"/>
              <a:t>xương,...</a:t>
            </a:r>
            <a:endParaRPr sz="2400"/>
          </a:p>
          <a:p>
            <a:pPr marL="756285" marR="571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dụng: Động cơ, thỏa </a:t>
            </a:r>
            <a:r>
              <a:rPr sz="2400" spc="-5" dirty="0">
                <a:latin typeface="Times New Roman"/>
                <a:cs typeface="Times New Roman"/>
              </a:rPr>
              <a:t>mãn, thích </a:t>
            </a:r>
            <a:r>
              <a:rPr sz="2400" dirty="0">
                <a:latin typeface="Times New Roman"/>
                <a:cs typeface="Times New Roman"/>
              </a:rPr>
              <a:t>thú,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kinh  </a:t>
            </a:r>
            <a:r>
              <a:rPr sz="2400" spc="-5" dirty="0">
                <a:latin typeface="Times New Roman"/>
                <a:cs typeface="Times New Roman"/>
              </a:rPr>
              <a:t>nghiệm,...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Yếu tố thuận tiên: </a:t>
            </a:r>
            <a:r>
              <a:rPr sz="2400" spc="-5" dirty="0">
                <a:latin typeface="Times New Roman"/>
                <a:cs typeface="Times New Roman"/>
              </a:rPr>
              <a:t>Tư </a:t>
            </a:r>
            <a:r>
              <a:rPr sz="2400" dirty="0">
                <a:latin typeface="Times New Roman"/>
                <a:cs typeface="Times New Roman"/>
              </a:rPr>
              <a:t>thế ngồi, </a:t>
            </a:r>
            <a:r>
              <a:rPr sz="2400" spc="-5" dirty="0">
                <a:latin typeface="Times New Roman"/>
                <a:cs typeface="Times New Roman"/>
              </a:rPr>
              <a:t>bố </a:t>
            </a:r>
            <a:r>
              <a:rPr sz="2400" dirty="0">
                <a:latin typeface="Times New Roman"/>
                <a:cs typeface="Times New Roman"/>
              </a:rPr>
              <a:t>trí thiết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bị,...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10" dirty="0"/>
              <a:t>Tạo các </a:t>
            </a:r>
            <a:r>
              <a:rPr spc="-5" dirty="0"/>
              <a:t>Help</a:t>
            </a:r>
            <a:r>
              <a:rPr spc="-20" dirty="0"/>
              <a:t> </a:t>
            </a:r>
            <a:r>
              <a:rPr spc="-5" dirty="0"/>
              <a:t>Topic</a:t>
            </a: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What’s </a:t>
            </a:r>
            <a:r>
              <a:rPr sz="2400" b="1" i="1" spc="-5" dirty="0">
                <a:latin typeface="Times New Roman"/>
                <a:cs typeface="Times New Roman"/>
              </a:rPr>
              <a:t>This? </a:t>
            </a:r>
            <a:r>
              <a:rPr sz="2400" b="1" i="1" dirty="0">
                <a:latin typeface="Times New Roman"/>
                <a:cs typeface="Times New Roman"/>
              </a:rPr>
              <a:t>Style topics: </a:t>
            </a:r>
            <a:r>
              <a:rPr sz="2400" dirty="0">
                <a:latin typeface="Times New Roman"/>
                <a:cs typeface="Times New Roman"/>
              </a:rPr>
              <a:t>là </a:t>
            </a: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topic </a:t>
            </a:r>
            <a:r>
              <a:rPr sz="2400" spc="-5" dirty="0">
                <a:latin typeface="Times New Roman"/>
                <a:cs typeface="Times New Roman"/>
              </a:rPr>
              <a:t>pop-up nhỏ </a:t>
            </a:r>
            <a:r>
              <a:rPr sz="2400" dirty="0">
                <a:latin typeface="Times New Roman"/>
                <a:cs typeface="Times New Roman"/>
              </a:rPr>
              <a:t>có  thể </a:t>
            </a:r>
            <a:r>
              <a:rPr sz="2400" spc="-5" dirty="0">
                <a:latin typeface="Times New Roman"/>
                <a:cs typeface="Times New Roman"/>
              </a:rPr>
              <a:t>hiển thị </a:t>
            </a:r>
            <a:r>
              <a:rPr sz="2400" dirty="0">
                <a:latin typeface="Times New Roman"/>
                <a:cs typeface="Times New Roman"/>
              </a:rPr>
              <a:t>bằng </a:t>
            </a:r>
            <a:r>
              <a:rPr sz="2400" spc="-5" dirty="0">
                <a:latin typeface="Times New Roman"/>
                <a:cs typeface="Times New Roman"/>
              </a:rPr>
              <a:t>cách kích chuột </a:t>
            </a:r>
            <a:r>
              <a:rPr sz="2400" spc="-10" dirty="0">
                <a:latin typeface="Times New Roman"/>
                <a:cs typeface="Times New Roman"/>
              </a:rPr>
              <a:t>vào một </a:t>
            </a:r>
            <a:r>
              <a:rPr sz="2400" dirty="0">
                <a:latin typeface="Times New Roman"/>
                <a:cs typeface="Times New Roman"/>
              </a:rPr>
              <a:t>tính năng </a:t>
            </a:r>
            <a:r>
              <a:rPr sz="2400" spc="-5" dirty="0">
                <a:latin typeface="Times New Roman"/>
                <a:cs typeface="Times New Roman"/>
              </a:rPr>
              <a:t>giao  </a:t>
            </a:r>
            <a:r>
              <a:rPr sz="2400" dirty="0">
                <a:latin typeface="Times New Roman"/>
                <a:cs typeface="Times New Roman"/>
              </a:rPr>
              <a:t>diện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ứng dụng để cung cấp </a:t>
            </a:r>
            <a:r>
              <a:rPr sz="2400" spc="-10" dirty="0">
                <a:latin typeface="Times New Roman"/>
                <a:cs typeface="Times New Roman"/>
              </a:rPr>
              <a:t>một mô </a:t>
            </a:r>
            <a:r>
              <a:rPr sz="2400" dirty="0">
                <a:latin typeface="Times New Roman"/>
                <a:cs typeface="Times New Roman"/>
              </a:rPr>
              <a:t>tả </a:t>
            </a:r>
            <a:r>
              <a:rPr sz="2400" spc="-5" dirty="0">
                <a:latin typeface="Times New Roman"/>
                <a:cs typeface="Times New Roman"/>
              </a:rPr>
              <a:t>ngắn gọn  </a:t>
            </a:r>
            <a:r>
              <a:rPr sz="2400" dirty="0">
                <a:latin typeface="Times New Roman"/>
                <a:cs typeface="Times New Roman"/>
              </a:rPr>
              <a:t>về tính </a:t>
            </a:r>
            <a:r>
              <a:rPr sz="2400" spc="-5" dirty="0">
                <a:latin typeface="Times New Roman"/>
                <a:cs typeface="Times New Roman"/>
              </a:rPr>
              <a:t>năng, </a:t>
            </a:r>
            <a:r>
              <a:rPr sz="2400" dirty="0">
                <a:latin typeface="Times New Roman"/>
                <a:cs typeface="Times New Roman"/>
              </a:rPr>
              <a:t>nó đơn giản chỉ là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tả các chức </a:t>
            </a:r>
            <a:r>
              <a:rPr sz="2400" spc="-5" dirty="0">
                <a:latin typeface="Times New Roman"/>
                <a:cs typeface="Times New Roman"/>
              </a:rPr>
              <a:t>năng </a:t>
            </a:r>
            <a:r>
              <a:rPr sz="2400" dirty="0">
                <a:latin typeface="Times New Roman"/>
                <a:cs typeface="Times New Roman"/>
              </a:rPr>
              <a:t>cụ </a:t>
            </a:r>
            <a:r>
              <a:rPr sz="2400" spc="-5" dirty="0">
                <a:latin typeface="Times New Roman"/>
                <a:cs typeface="Times New Roman"/>
              </a:rPr>
              <a:t>thể  </a:t>
            </a:r>
            <a:r>
              <a:rPr sz="2400" dirty="0">
                <a:latin typeface="Times New Roman"/>
                <a:cs typeface="Times New Roman"/>
              </a:rPr>
              <a:t>trên giao diện ứng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Một </a:t>
            </a:r>
            <a:r>
              <a:rPr sz="2400" b="1" i="1" spc="-5" dirty="0">
                <a:latin typeface="Times New Roman"/>
                <a:cs typeface="Times New Roman"/>
              </a:rPr>
              <a:t>số </a:t>
            </a:r>
            <a:r>
              <a:rPr sz="2400" b="1" i="1" dirty="0">
                <a:latin typeface="Times New Roman"/>
                <a:cs typeface="Times New Roman"/>
              </a:rPr>
              <a:t>các </a:t>
            </a:r>
            <a:r>
              <a:rPr sz="2400" b="1" i="1" spc="-5" dirty="0">
                <a:latin typeface="Times New Roman"/>
                <a:cs typeface="Times New Roman"/>
              </a:rPr>
              <a:t>loại </a:t>
            </a:r>
            <a:r>
              <a:rPr sz="2400" b="1" i="1" dirty="0">
                <a:latin typeface="Times New Roman"/>
                <a:cs typeface="Times New Roman"/>
              </a:rPr>
              <a:t>chủ đề khác: </a:t>
            </a:r>
            <a:r>
              <a:rPr sz="2400" dirty="0">
                <a:latin typeface="Times New Roman"/>
                <a:cs typeface="Times New Roman"/>
              </a:rPr>
              <a:t>bao gồm các thông điệp </a:t>
            </a:r>
            <a:r>
              <a:rPr sz="2400" spc="-10" dirty="0">
                <a:latin typeface="Times New Roman"/>
                <a:cs typeface="Times New Roman"/>
              </a:rPr>
              <a:t>lỗi  </a:t>
            </a:r>
            <a:r>
              <a:rPr sz="2400" spc="-5" dirty="0">
                <a:latin typeface="Times New Roman"/>
                <a:cs typeface="Times New Roman"/>
              </a:rPr>
              <a:t>(error message), </a:t>
            </a:r>
            <a:r>
              <a:rPr sz="2400" dirty="0">
                <a:latin typeface="Times New Roman"/>
                <a:cs typeface="Times New Roman"/>
              </a:rPr>
              <a:t>các chủ đề xử lý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cố </a:t>
            </a:r>
            <a:r>
              <a:rPr sz="2400" spc="-5" dirty="0">
                <a:latin typeface="Times New Roman"/>
                <a:cs typeface="Times New Roman"/>
              </a:rPr>
              <a:t>(troubleshooting),  </a:t>
            </a:r>
            <a:r>
              <a:rPr sz="2400" dirty="0">
                <a:latin typeface="Times New Roman"/>
                <a:cs typeface="Times New Roman"/>
              </a:rPr>
              <a:t>các chủ </a:t>
            </a:r>
            <a:r>
              <a:rPr sz="2400" spc="-5" dirty="0">
                <a:latin typeface="Times New Roman"/>
                <a:cs typeface="Times New Roman"/>
              </a:rPr>
              <a:t>đề </a:t>
            </a:r>
            <a:r>
              <a:rPr sz="2400" dirty="0">
                <a:latin typeface="Times New Roman"/>
                <a:cs typeface="Times New Roman"/>
              </a:rPr>
              <a:t>hiển </a:t>
            </a:r>
            <a:r>
              <a:rPr sz="2400" spc="-5" dirty="0">
                <a:latin typeface="Times New Roman"/>
                <a:cs typeface="Times New Roman"/>
              </a:rPr>
              <a:t>thị </a:t>
            </a:r>
            <a:r>
              <a:rPr sz="2400" dirty="0">
                <a:latin typeface="Times New Roman"/>
                <a:cs typeface="Times New Roman"/>
              </a:rPr>
              <a:t>trong các </a:t>
            </a:r>
            <a:r>
              <a:rPr sz="2400" spc="-10" dirty="0">
                <a:latin typeface="Times New Roman"/>
                <a:cs typeface="Times New Roman"/>
              </a:rPr>
              <a:t>ứng </a:t>
            </a:r>
            <a:r>
              <a:rPr sz="2400" spc="-5" dirty="0">
                <a:latin typeface="Times New Roman"/>
                <a:cs typeface="Times New Roman"/>
              </a:rPr>
              <a:t>dụng trình </a:t>
            </a:r>
            <a:r>
              <a:rPr sz="2400" dirty="0">
                <a:latin typeface="Times New Roman"/>
                <a:cs typeface="Times New Roman"/>
              </a:rPr>
              <a:t>diễn </a:t>
            </a:r>
            <a:r>
              <a:rPr sz="2400" spc="-15" dirty="0">
                <a:latin typeface="Times New Roman"/>
                <a:cs typeface="Times New Roman"/>
              </a:rPr>
              <a:t>đa  </a:t>
            </a:r>
            <a:r>
              <a:rPr sz="2400" dirty="0">
                <a:latin typeface="Times New Roman"/>
                <a:cs typeface="Times New Roman"/>
              </a:rPr>
              <a:t>phương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tiện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72400" cy="298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Xác định cửa sổ hiển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thị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bắt buộc các cửa sổ Help cảm ngữ cảnh phải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hoàn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thành quá nhiều nhiệm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các cửa </a:t>
            </a:r>
            <a:r>
              <a:rPr sz="2400" spc="-5" dirty="0">
                <a:latin typeface="Times New Roman"/>
                <a:cs typeface="Times New Roman"/>
              </a:rPr>
              <a:t>sổ </a:t>
            </a:r>
            <a:r>
              <a:rPr sz="2400" dirty="0">
                <a:latin typeface="Times New Roman"/>
                <a:cs typeface="Times New Roman"/>
              </a:rPr>
              <a:t>cảm ngữ cảnh “Always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Top”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Không </a:t>
            </a:r>
            <a:r>
              <a:rPr sz="2400" dirty="0">
                <a:latin typeface="Times New Roman"/>
                <a:cs typeface="Times New Roman"/>
              </a:rPr>
              <a:t>nhét quá nhiều thông tin vào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</a:t>
            </a:r>
            <a:endParaRPr sz="2400">
              <a:latin typeface="Times New Roman"/>
              <a:cs typeface="Times New Roman"/>
            </a:endParaRPr>
          </a:p>
          <a:p>
            <a:pPr marL="756285" marR="72390" lvl="1" indent="-286385">
              <a:lnSpc>
                <a:spcPct val="113300"/>
              </a:lnSpc>
              <a:spcBef>
                <a:spcPts val="1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Tránh dùng hình ảnh nền, hình </a:t>
            </a:r>
            <a:r>
              <a:rPr sz="2400" spc="-10" dirty="0">
                <a:latin typeface="Times New Roman"/>
                <a:cs typeface="Times New Roman"/>
              </a:rPr>
              <a:t>mờ, màu </a:t>
            </a:r>
            <a:r>
              <a:rPr sz="2400" dirty="0">
                <a:latin typeface="Times New Roman"/>
                <a:cs typeface="Times New Roman"/>
              </a:rPr>
              <a:t>sắc làm cho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văn  bản chủ đề Help khó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8945" cy="400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Xác định cửa sổ hiển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thị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Cố gắng đơn giản thiết kế Help, cần rất ít các kiểu </a:t>
            </a:r>
            <a:r>
              <a:rPr sz="2400" spc="-10" dirty="0">
                <a:latin typeface="Times New Roman"/>
                <a:cs typeface="Times New Roman"/>
              </a:rPr>
              <a:t>mẫu  </a:t>
            </a:r>
            <a:r>
              <a:rPr sz="2400" dirty="0">
                <a:latin typeface="Times New Roman"/>
                <a:cs typeface="Times New Roman"/>
              </a:rPr>
              <a:t>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hệ thống </a:t>
            </a:r>
            <a:r>
              <a:rPr sz="2400" spc="-5" dirty="0">
                <a:latin typeface="Times New Roman"/>
                <a:cs typeface="Times New Roman"/>
              </a:rPr>
              <a:t>Help, </a:t>
            </a:r>
            <a:r>
              <a:rPr sz="2400" dirty="0">
                <a:latin typeface="Times New Roman"/>
                <a:cs typeface="Times New Roman"/>
              </a:rPr>
              <a:t>giữ cho quy ước về kiểu </a:t>
            </a:r>
            <a:r>
              <a:rPr sz="2400" spc="-10" dirty="0">
                <a:latin typeface="Times New Roman"/>
                <a:cs typeface="Times New Roman"/>
              </a:rPr>
              <a:t>mẫu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nhất  quán; tạo các khoảng trống theo chiều dọc và căn lề để tổ  chức các thông tin trợ giúp sao cho dễ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đọc</a:t>
            </a:r>
            <a:endParaRPr sz="2400">
              <a:latin typeface="Times New Roman"/>
              <a:cs typeface="Times New Roman"/>
            </a:endParaRPr>
          </a:p>
          <a:p>
            <a:pPr marL="756285" marR="8445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Dùng các bảng khi tổ chức các thông tin phức tạp và khi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  sánh</a:t>
            </a:r>
            <a:endParaRPr sz="2400">
              <a:latin typeface="Times New Roman"/>
              <a:cs typeface="Times New Roman"/>
            </a:endParaRPr>
          </a:p>
          <a:p>
            <a:pPr marL="756285" marR="469265" lvl="1" indent="-286385">
              <a:lnSpc>
                <a:spcPct val="106700"/>
              </a:lnSpc>
              <a:spcBef>
                <a:spcPts val="3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Dùng các định nghĩa pop-up để giải thích các thuật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ngữ,  gom các định nghĩa ngắn gọn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glossary hoặc  trong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tab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glossary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0" y="5562600"/>
            <a:ext cx="288036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391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8018145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Xác định cửa sổ hiển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thị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loại cửa sổ: các cửa sổ chính, cửa sổ thứ cấp, và cửa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sổ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pop-up.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Cửa sổ </a:t>
            </a:r>
            <a:r>
              <a:rPr sz="2400" dirty="0">
                <a:latin typeface="Times New Roman"/>
                <a:cs typeface="Times New Roman"/>
              </a:rPr>
              <a:t>chính và cửa </a:t>
            </a:r>
            <a:r>
              <a:rPr sz="2400" spc="-5" dirty="0">
                <a:latin typeface="Times New Roman"/>
                <a:cs typeface="Times New Roman"/>
              </a:rPr>
              <a:t>sổ </a:t>
            </a:r>
            <a:r>
              <a:rPr sz="2400" dirty="0">
                <a:latin typeface="Times New Roman"/>
                <a:cs typeface="Times New Roman"/>
              </a:rPr>
              <a:t>thứ cấp: cửa </a:t>
            </a:r>
            <a:r>
              <a:rPr sz="2400" spc="-5" dirty="0">
                <a:latin typeface="Times New Roman"/>
                <a:cs typeface="Times New Roman"/>
              </a:rPr>
              <a:t>sổ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tĩnh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Cửa </a:t>
            </a:r>
            <a:r>
              <a:rPr sz="2400" dirty="0">
                <a:latin typeface="Times New Roman"/>
                <a:cs typeface="Times New Roman"/>
              </a:rPr>
              <a:t>sổ pop-up: cửa sổ tạm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thời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810000"/>
            <a:ext cx="2895600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3810000"/>
            <a:ext cx="2244725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810000"/>
            <a:ext cx="2895600" cy="1608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5562600"/>
            <a:ext cx="2667000" cy="1036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120" cy="302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Định hướng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Help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Topic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siêu liên kết dẫn tới các chủ đề liên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57500"/>
              <a:buFont typeface="Wingdings"/>
              <a:buChar char=""/>
              <a:tabLst>
                <a:tab pos="1212215" algn="l"/>
                <a:tab pos="1212850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siêu liên </a:t>
            </a:r>
            <a:r>
              <a:rPr sz="2000" dirty="0">
                <a:latin typeface="Times New Roman"/>
                <a:cs typeface="Times New Roman"/>
              </a:rPr>
              <a:t>kết thường </a:t>
            </a:r>
            <a:r>
              <a:rPr sz="2000" spc="5" dirty="0">
                <a:latin typeface="Times New Roman"/>
                <a:cs typeface="Times New Roman"/>
              </a:rPr>
              <a:t>khó </a:t>
            </a:r>
            <a:r>
              <a:rPr sz="2000" dirty="0">
                <a:latin typeface="Times New Roman"/>
                <a:cs typeface="Times New Roman"/>
              </a:rPr>
              <a:t>bảo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trì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Tránh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-5" dirty="0">
                <a:latin typeface="Times New Roman"/>
                <a:cs typeface="Times New Roman"/>
              </a:rPr>
              <a:t>nhiều </a:t>
            </a:r>
            <a:r>
              <a:rPr sz="2000" dirty="0">
                <a:latin typeface="Times New Roman"/>
                <a:cs typeface="Times New Roman"/>
              </a:rPr>
              <a:t>hơn 4 </a:t>
            </a:r>
            <a:r>
              <a:rPr sz="2000" spc="-5" dirty="0">
                <a:latin typeface="Times New Roman"/>
                <a:cs typeface="Times New Roman"/>
              </a:rPr>
              <a:t>hoặc </a:t>
            </a:r>
            <a:r>
              <a:rPr sz="2000" dirty="0">
                <a:latin typeface="Times New Roman"/>
                <a:cs typeface="Times New Roman"/>
              </a:rPr>
              <a:t>5 </a:t>
            </a:r>
            <a:r>
              <a:rPr sz="2000" spc="-5" dirty="0">
                <a:latin typeface="Times New Roman"/>
                <a:cs typeface="Times New Roman"/>
              </a:rPr>
              <a:t>siêu </a:t>
            </a:r>
            <a:r>
              <a:rPr sz="2000" spc="-10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kết </a:t>
            </a:r>
            <a:r>
              <a:rPr sz="2000" spc="-5" dirty="0">
                <a:latin typeface="Times New Roman"/>
                <a:cs typeface="Times New Roman"/>
              </a:rPr>
              <a:t>tới các chủ </a:t>
            </a:r>
            <a:r>
              <a:rPr sz="2000" dirty="0">
                <a:latin typeface="Times New Roman"/>
                <a:cs typeface="Times New Roman"/>
              </a:rPr>
              <a:t>đề </a:t>
            </a:r>
            <a:r>
              <a:rPr sz="2000" spc="-5" dirty="0">
                <a:latin typeface="Times New Roman"/>
                <a:cs typeface="Times New Roman"/>
              </a:rPr>
              <a:t>liên   </a:t>
            </a:r>
            <a:r>
              <a:rPr sz="2000" dirty="0">
                <a:latin typeface="Times New Roman"/>
                <a:cs typeface="Times New Roman"/>
              </a:rPr>
              <a:t>quan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Sử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các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siêu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liên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kết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để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hiển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thị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thông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tin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bổ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sung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trong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các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cửa sổ pop-up hoặc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cửa sổ thứ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cấp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96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siêu liên </a:t>
            </a:r>
            <a:r>
              <a:rPr sz="2000" dirty="0">
                <a:latin typeface="Times New Roman"/>
                <a:cs typeface="Times New Roman"/>
              </a:rPr>
              <a:t>kết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được sâu </a:t>
            </a:r>
            <a:r>
              <a:rPr sz="2000" spc="5" dirty="0">
                <a:latin typeface="Times New Roman"/>
                <a:cs typeface="Times New Roman"/>
              </a:rPr>
              <a:t>quá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mức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24002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10.3. Quy trình thiết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kế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569709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Định hướng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Help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Topic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Siêu liên kết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các điều khiển chủ </a:t>
            </a:r>
            <a:r>
              <a:rPr sz="2400" spc="-5" dirty="0">
                <a:latin typeface="Times New Roman"/>
                <a:cs typeface="Times New Roman"/>
              </a:rPr>
              <a:t>đề </a:t>
            </a:r>
            <a:r>
              <a:rPr sz="2400" dirty="0">
                <a:latin typeface="Times New Roman"/>
                <a:cs typeface="Times New Roman"/>
              </a:rPr>
              <a:t>liên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siêu liên </a:t>
            </a:r>
            <a:r>
              <a:rPr sz="2000" dirty="0">
                <a:latin typeface="Times New Roman"/>
                <a:cs typeface="Times New Roman"/>
              </a:rPr>
              <a:t>kết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chuẩn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điều khiển See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điều khiển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kết </a:t>
            </a:r>
            <a:r>
              <a:rPr sz="2000" spc="-5" dirty="0">
                <a:latin typeface="Times New Roman"/>
                <a:cs typeface="Times New Roman"/>
              </a:rPr>
              <a:t>từ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khoá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điều khiển chủ đề </a:t>
            </a:r>
            <a:r>
              <a:rPr sz="2000" spc="-5" dirty="0">
                <a:latin typeface="Times New Roman"/>
                <a:cs typeface="Times New Roman"/>
              </a:rPr>
              <a:t>liên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11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sz="5400" spc="-5" dirty="0"/>
              <a:t>ĐÁNH</a:t>
            </a:r>
            <a:r>
              <a:rPr sz="5400" spc="-75" dirty="0"/>
              <a:t> </a:t>
            </a:r>
            <a:r>
              <a:rPr sz="5400" dirty="0"/>
              <a:t>GIÁ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22895" cy="385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không </a:t>
            </a:r>
            <a:r>
              <a:rPr sz="2800" spc="-5" dirty="0">
                <a:latin typeface="Times New Roman"/>
                <a:cs typeface="Times New Roman"/>
              </a:rPr>
              <a:t>phải là </a:t>
            </a:r>
            <a:r>
              <a:rPr sz="2800" spc="-1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giai </a:t>
            </a:r>
            <a:r>
              <a:rPr sz="2800" spc="-5" dirty="0">
                <a:latin typeface="Times New Roman"/>
                <a:cs typeface="Times New Roman"/>
              </a:rPr>
              <a:t>đoạn trong quá trình 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kế </a:t>
            </a:r>
            <a:r>
              <a:rPr sz="2800" spc="-15" dirty="0">
                <a:latin typeface="Times New Roman"/>
                <a:cs typeface="Times New Roman"/>
              </a:rPr>
              <a:t>mà </a:t>
            </a:r>
            <a:r>
              <a:rPr sz="2800" spc="-5" dirty="0">
                <a:latin typeface="Times New Roman"/>
                <a:cs typeface="Times New Roman"/>
              </a:rPr>
              <a:t>là nhiệm vụ </a:t>
            </a:r>
            <a:r>
              <a:rPr sz="2800" dirty="0">
                <a:latin typeface="Times New Roman"/>
                <a:cs typeface="Times New Roman"/>
              </a:rPr>
              <a:t>trung </a:t>
            </a:r>
            <a:r>
              <a:rPr sz="2800" spc="-5" dirty="0">
                <a:latin typeface="Times New Roman"/>
                <a:cs typeface="Times New Roman"/>
              </a:rPr>
              <a:t>tâm của </a:t>
            </a:r>
            <a:r>
              <a:rPr sz="2800" dirty="0">
                <a:latin typeface="Times New Roman"/>
                <a:cs typeface="Times New Roman"/>
              </a:rPr>
              <a:t>quá trình thiết  </a:t>
            </a:r>
            <a:r>
              <a:rPr sz="2800" spc="-5" dirty="0">
                <a:latin typeface="Times New Roman"/>
                <a:cs typeface="Times New Roman"/>
              </a:rPr>
              <a:t>kế. Nó </a:t>
            </a:r>
            <a:r>
              <a:rPr sz="2800" dirty="0">
                <a:latin typeface="Times New Roman"/>
                <a:cs typeface="Times New Roman"/>
              </a:rPr>
              <a:t>diễn </a:t>
            </a:r>
            <a:r>
              <a:rPr sz="2800" spc="-5" dirty="0">
                <a:latin typeface="Times New Roman"/>
                <a:cs typeface="Times New Roman"/>
              </a:rPr>
              <a:t>ra trong suốt vòng đời của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HCI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</a:t>
            </a:r>
            <a:r>
              <a:rPr sz="2800" spc="-5" dirty="0">
                <a:latin typeface="Times New Roman"/>
                <a:cs typeface="Times New Roman"/>
              </a:rPr>
              <a:t>là thu thập dữ liệu kiểm tra về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dùng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được </a:t>
            </a:r>
            <a:r>
              <a:rPr sz="2800" spc="-10" dirty="0">
                <a:latin typeface="Times New Roman"/>
                <a:cs typeface="Times New Roman"/>
              </a:rPr>
              <a:t>của </a:t>
            </a:r>
            <a:r>
              <a:rPr sz="2800" spc="-5" dirty="0">
                <a:latin typeface="Times New Roman"/>
                <a:cs typeface="Times New Roman"/>
              </a:rPr>
              <a:t>thiết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Ba </a:t>
            </a:r>
            <a:r>
              <a:rPr sz="2800" spc="-10" dirty="0">
                <a:latin typeface="Times New Roman"/>
                <a:cs typeface="Times New Roman"/>
              </a:rPr>
              <a:t>mục </a:t>
            </a:r>
            <a:r>
              <a:rPr sz="2800" spc="-5" dirty="0">
                <a:latin typeface="Times New Roman"/>
                <a:cs typeface="Times New Roman"/>
              </a:rPr>
              <a:t>đích chính của đánh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Khẳng định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spc="-10" dirty="0">
                <a:latin typeface="Times New Roman"/>
                <a:cs typeface="Times New Roman"/>
              </a:rPr>
              <a:t>mở </a:t>
            </a:r>
            <a:r>
              <a:rPr sz="2000" dirty="0">
                <a:latin typeface="Times New Roman"/>
                <a:cs typeface="Times New Roman"/>
              </a:rPr>
              <a:t>rộng các chức năng của hệ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thống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Khẳng định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hiệu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dirty="0">
                <a:latin typeface="Times New Roman"/>
                <a:cs typeface="Times New Roman"/>
              </a:rPr>
              <a:t>của giao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Xác định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vấn đề đặc biệt nảy sinh trong </a:t>
            </a:r>
            <a:r>
              <a:rPr sz="2000" spc="5" dirty="0">
                <a:latin typeface="Times New Roman"/>
                <a:cs typeface="Times New Roman"/>
              </a:rPr>
              <a:t>quá </a:t>
            </a:r>
            <a:r>
              <a:rPr sz="2000" dirty="0">
                <a:latin typeface="Times New Roman"/>
                <a:cs typeface="Times New Roman"/>
              </a:rPr>
              <a:t>trình sử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0343" y="6281959"/>
            <a:ext cx="26797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400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254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Chức năng của HT là quan </a:t>
            </a:r>
            <a:r>
              <a:rPr sz="2800" dirty="0">
                <a:latin typeface="Times New Roman"/>
                <a:cs typeface="Times New Roman"/>
              </a:rPr>
              <a:t>trọng: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đáp ứng với đặc  tả yêu </a:t>
            </a:r>
            <a:r>
              <a:rPr sz="2800" spc="-10" dirty="0">
                <a:latin typeface="Times New Roman"/>
                <a:cs typeface="Times New Roman"/>
              </a:rPr>
              <a:t>cầu </a:t>
            </a:r>
            <a:r>
              <a:rPr sz="2800" spc="-5" dirty="0">
                <a:latin typeface="Times New Roman"/>
                <a:cs typeface="Times New Roman"/>
              </a:rPr>
              <a:t>ND? Thiết kế </a:t>
            </a:r>
            <a:r>
              <a:rPr sz="2800" dirty="0">
                <a:latin typeface="Times New Roman"/>
                <a:cs typeface="Times New Roman"/>
              </a:rPr>
              <a:t>HT phải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khả năng </a:t>
            </a:r>
            <a:r>
              <a:rPr sz="2800" spc="-15" dirty="0">
                <a:latin typeface="Times New Roman"/>
                <a:cs typeface="Times New Roman"/>
              </a:rPr>
              <a:t>đáp 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ứng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nhiệm </a:t>
            </a:r>
            <a:r>
              <a:rPr sz="2800" dirty="0">
                <a:latin typeface="Times New Roman"/>
                <a:cs typeface="Times New Roman"/>
              </a:rPr>
              <a:t>vụ </a:t>
            </a:r>
            <a:r>
              <a:rPr sz="2800" spc="-5" dirty="0">
                <a:latin typeface="Times New Roman"/>
                <a:cs typeface="Times New Roman"/>
              </a:rPr>
              <a:t>đặt </a:t>
            </a:r>
            <a:r>
              <a:rPr sz="2800" dirty="0">
                <a:latin typeface="Times New Roman"/>
                <a:cs typeface="Times New Roman"/>
              </a:rPr>
              <a:t>ra </a:t>
            </a:r>
            <a:r>
              <a:rPr sz="2800" spc="-10" dirty="0">
                <a:latin typeface="Times New Roman"/>
                <a:cs typeface="Times New Roman"/>
              </a:rPr>
              <a:t>một cách </a:t>
            </a:r>
            <a:r>
              <a:rPr sz="2800" dirty="0">
                <a:latin typeface="Times New Roman"/>
                <a:cs typeface="Times New Roman"/>
              </a:rPr>
              <a:t>dễ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dàng:</a:t>
            </a:r>
            <a:endParaRPr sz="2800">
              <a:latin typeface="Times New Roman"/>
              <a:cs typeface="Times New Roman"/>
            </a:endParaRPr>
          </a:p>
          <a:p>
            <a:pPr marL="832485" lvl="1" indent="-362585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832485" algn="l"/>
                <a:tab pos="833119" algn="l"/>
              </a:tabLst>
            </a:pPr>
            <a:r>
              <a:rPr sz="2400" dirty="0">
                <a:latin typeface="Times New Roman"/>
                <a:cs typeface="Times New Roman"/>
              </a:rPr>
              <a:t>Hành động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spc="-5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Times New Roman"/>
                <a:cs typeface="Times New Roman"/>
              </a:rPr>
              <a:t>cần để thực hiện nhiệm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khả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sử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dụng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của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HT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với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cái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mà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đợi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369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16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36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51192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1.6.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Các yếu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tố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cần quan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tâm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8074659" cy="447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Khi </a:t>
            </a:r>
            <a:r>
              <a:rPr sz="2800" dirty="0">
                <a:latin typeface="Times New Roman"/>
                <a:cs typeface="Times New Roman"/>
              </a:rPr>
              <a:t>thiết kế </a:t>
            </a:r>
            <a:r>
              <a:rPr sz="2800" spc="-5" dirty="0">
                <a:latin typeface="Times New Roman"/>
                <a:cs typeface="Times New Roman"/>
              </a:rPr>
              <a:t>HCI </a:t>
            </a:r>
            <a:r>
              <a:rPr sz="2800" spc="-10" dirty="0">
                <a:latin typeface="Times New Roman"/>
                <a:cs typeface="Times New Roman"/>
              </a:rPr>
              <a:t>cần </a:t>
            </a:r>
            <a:r>
              <a:rPr sz="2800" spc="-5" dirty="0">
                <a:latin typeface="Times New Roman"/>
                <a:cs typeface="Times New Roman"/>
              </a:rPr>
              <a:t>quan tâm đến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yếu tố</a:t>
            </a:r>
            <a:endParaRPr sz="2800" dirty="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Giao diện </a:t>
            </a:r>
            <a:r>
              <a:rPr sz="2400" spc="-1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dụng: </a:t>
            </a:r>
            <a:r>
              <a:rPr sz="2400" dirty="0">
                <a:latin typeface="Times New Roman"/>
                <a:cs typeface="Times New Roman"/>
              </a:rPr>
              <a:t>Thiết </a:t>
            </a:r>
            <a:r>
              <a:rPr sz="2400" spc="-10" dirty="0">
                <a:latin typeface="Times New Roman"/>
                <a:cs typeface="Times New Roman"/>
              </a:rPr>
              <a:t>bị </a:t>
            </a:r>
            <a:r>
              <a:rPr sz="2400" dirty="0">
                <a:latin typeface="Times New Roman"/>
                <a:cs typeface="Times New Roman"/>
              </a:rPr>
              <a:t>vào ra, cấu </a:t>
            </a:r>
            <a:r>
              <a:rPr sz="2400" spc="-5" dirty="0">
                <a:latin typeface="Times New Roman"/>
                <a:cs typeface="Times New Roman"/>
              </a:rPr>
              <a:t>trúc đối thoại, </a:t>
            </a:r>
            <a:r>
              <a:rPr sz="2400" dirty="0">
                <a:latin typeface="Times New Roman"/>
                <a:cs typeface="Times New Roman"/>
              </a:rPr>
              <a:t>sử  dụng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sắc, </a:t>
            </a:r>
            <a:r>
              <a:rPr sz="2400" spc="-5" dirty="0">
                <a:latin typeface="Times New Roman"/>
                <a:cs typeface="Times New Roman"/>
              </a:rPr>
              <a:t>biểu </a:t>
            </a:r>
            <a:r>
              <a:rPr sz="2400" dirty="0">
                <a:latin typeface="Times New Roman"/>
                <a:cs typeface="Times New Roman"/>
              </a:rPr>
              <a:t>tượng, lệnh, đồ </a:t>
            </a:r>
            <a:r>
              <a:rPr sz="2400" spc="-5" dirty="0">
                <a:latin typeface="Times New Roman"/>
                <a:cs typeface="Times New Roman"/>
              </a:rPr>
              <a:t>họa, </a:t>
            </a:r>
            <a:r>
              <a:rPr sz="2400" dirty="0">
                <a:latin typeface="Times New Roman"/>
                <a:cs typeface="Times New Roman"/>
              </a:rPr>
              <a:t>ngôn </a:t>
            </a:r>
            <a:r>
              <a:rPr sz="2400" spc="-5" dirty="0">
                <a:latin typeface="Times New Roman"/>
                <a:cs typeface="Times New Roman"/>
              </a:rPr>
              <a:t>ngữ </a:t>
            </a:r>
            <a:r>
              <a:rPr sz="2400" dirty="0">
                <a:latin typeface="Times New Roman"/>
                <a:cs typeface="Times New Roman"/>
              </a:rPr>
              <a:t>tự </a:t>
            </a:r>
            <a:r>
              <a:rPr sz="2400" spc="-5" dirty="0">
                <a:latin typeface="Times New Roman"/>
                <a:cs typeface="Times New Roman"/>
              </a:rPr>
              <a:t>nhiên,  3D, </a:t>
            </a:r>
            <a:r>
              <a:rPr sz="2400" dirty="0">
                <a:latin typeface="Times New Roman"/>
                <a:cs typeface="Times New Roman"/>
              </a:rPr>
              <a:t>đa phương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tiện</a:t>
            </a:r>
          </a:p>
          <a:p>
            <a:pPr marL="756285" marR="5715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Yếu tố nhiệm vụ: Dễ, phức tạp, </a:t>
            </a:r>
            <a:r>
              <a:rPr sz="2400" spc="-5" dirty="0">
                <a:latin typeface="Times New Roman"/>
                <a:cs typeface="Times New Roman"/>
              </a:rPr>
              <a:t>mới, </a:t>
            </a:r>
            <a:r>
              <a:rPr sz="2400" dirty="0">
                <a:latin typeface="Times New Roman"/>
                <a:cs typeface="Times New Roman"/>
              </a:rPr>
              <a:t>phân bổ công việc,  tính lặp, kỹ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năng,...</a:t>
            </a:r>
          </a:p>
          <a:p>
            <a:pPr marL="756285" marR="5715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ràng </a:t>
            </a:r>
            <a:r>
              <a:rPr sz="2400" spc="-5" dirty="0">
                <a:latin typeface="Times New Roman"/>
                <a:cs typeface="Times New Roman"/>
              </a:rPr>
              <a:t>buộc: </a:t>
            </a:r>
            <a:r>
              <a:rPr sz="2400" spc="-10" dirty="0">
                <a:latin typeface="Times New Roman"/>
                <a:cs typeface="Times New Roman"/>
              </a:rPr>
              <a:t>Giá </a:t>
            </a:r>
            <a:r>
              <a:rPr sz="2400" dirty="0">
                <a:latin typeface="Times New Roman"/>
                <a:cs typeface="Times New Roman"/>
              </a:rPr>
              <a:t>cả, </a:t>
            </a:r>
            <a:r>
              <a:rPr sz="2400" spc="-5" dirty="0">
                <a:latin typeface="Times New Roman"/>
                <a:cs typeface="Times New Roman"/>
              </a:rPr>
              <a:t>thời gian, nguồn </a:t>
            </a:r>
            <a:r>
              <a:rPr sz="2400" dirty="0">
                <a:latin typeface="Times New Roman"/>
                <a:cs typeface="Times New Roman"/>
              </a:rPr>
              <a:t>kinh </a:t>
            </a:r>
            <a:r>
              <a:rPr sz="2400" spc="-5" dirty="0">
                <a:latin typeface="Times New Roman"/>
                <a:cs typeface="Times New Roman"/>
              </a:rPr>
              <a:t>phí, đội ngũ, 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bị,...</a:t>
            </a: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Chức </a:t>
            </a:r>
            <a:r>
              <a:rPr sz="2400" dirty="0">
                <a:latin typeface="Times New Roman"/>
                <a:cs typeface="Times New Roman"/>
              </a:rPr>
              <a:t>năng </a:t>
            </a: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thống: Phần cứng, phần </a:t>
            </a:r>
            <a:r>
              <a:rPr sz="2400" spc="-10" dirty="0">
                <a:latin typeface="Times New Roman"/>
                <a:cs typeface="Times New Roman"/>
              </a:rPr>
              <a:t>mềm, </a:t>
            </a:r>
            <a:r>
              <a:rPr sz="2400" spc="-5" dirty="0">
                <a:latin typeface="Times New Roman"/>
                <a:cs typeface="Times New Roman"/>
              </a:rPr>
              <a:t>ứng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dụng</a:t>
            </a:r>
            <a:endParaRPr sz="2400" dirty="0">
              <a:latin typeface="Times New Roman"/>
              <a:cs typeface="Times New Roman"/>
            </a:endParaRPr>
          </a:p>
          <a:p>
            <a:pPr marL="756285" marR="6985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Yếu tố năng </a:t>
            </a:r>
            <a:r>
              <a:rPr sz="2400" spc="-5" dirty="0">
                <a:latin typeface="Times New Roman"/>
                <a:cs typeface="Times New Roman"/>
              </a:rPr>
              <a:t>suất: </a:t>
            </a:r>
            <a:r>
              <a:rPr sz="2400" dirty="0">
                <a:latin typeface="Times New Roman"/>
                <a:cs typeface="Times New Roman"/>
              </a:rPr>
              <a:t>Tăng đầu ra, tăng chất lượng, giảm </a:t>
            </a:r>
            <a:r>
              <a:rPr sz="2400" spc="-5" dirty="0">
                <a:latin typeface="Times New Roman"/>
                <a:cs typeface="Times New Roman"/>
              </a:rPr>
              <a:t>giá  </a:t>
            </a:r>
            <a:r>
              <a:rPr sz="2400" dirty="0">
                <a:latin typeface="Times New Roman"/>
                <a:cs typeface="Times New Roman"/>
              </a:rPr>
              <a:t>thành, </a:t>
            </a:r>
            <a:r>
              <a:rPr sz="2400" spc="-5" dirty="0">
                <a:latin typeface="Times New Roman"/>
                <a:cs typeface="Times New Roman"/>
              </a:rPr>
              <a:t>giảm lỗi, </a:t>
            </a:r>
            <a:r>
              <a:rPr sz="2400" dirty="0">
                <a:latin typeface="Times New Roman"/>
                <a:cs typeface="Times New Roman"/>
              </a:rPr>
              <a:t>giảm yêu cầu lao </a:t>
            </a:r>
            <a:r>
              <a:rPr sz="2400" spc="-5" dirty="0">
                <a:latin typeface="Times New Roman"/>
                <a:cs typeface="Times New Roman"/>
              </a:rPr>
              <a:t>động, giảm thời gian 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chế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9905" y="6086551"/>
            <a:ext cx="39878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tạo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526655" cy="30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hiệu quả của giao tiếp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ND: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Lượng </a:t>
            </a:r>
            <a:r>
              <a:rPr sz="2400" dirty="0">
                <a:latin typeface="Times New Roman"/>
                <a:cs typeface="Times New Roman"/>
              </a:rPr>
              <a:t>hoá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các tiêu chí của thiết kế với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dễ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lại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Trạng thái của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Xác định các lĩnh vực của TK chất lên người dùng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theo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nào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68935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11.1. Tổng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quan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Một số vấn </a:t>
            </a:r>
            <a:r>
              <a:rPr dirty="0"/>
              <a:t>đề </a:t>
            </a:r>
            <a:r>
              <a:rPr spc="-5" dirty="0"/>
              <a:t>nảy </a:t>
            </a:r>
            <a:r>
              <a:rPr dirty="0"/>
              <a:t>sinh trong quá </a:t>
            </a:r>
            <a:r>
              <a:rPr spc="-5" dirty="0"/>
              <a:t>trình</a:t>
            </a:r>
            <a:r>
              <a:rPr spc="-50" dirty="0"/>
              <a:t> </a:t>
            </a:r>
            <a:r>
              <a:rPr spc="-10" dirty="0"/>
              <a:t>TK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Sắc </a:t>
            </a:r>
            <a:r>
              <a:rPr sz="2400" spc="-5" dirty="0">
                <a:latin typeface="Times New Roman"/>
                <a:cs typeface="Times New Roman"/>
              </a:rPr>
              <a:t>thái của TK khi chưa được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có tạo </a:t>
            </a:r>
            <a:r>
              <a:rPr sz="2400" spc="-5" dirty="0">
                <a:latin typeface="Times New Roman"/>
                <a:cs typeface="Times New Roman"/>
              </a:rPr>
              <a:t>nên kết  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quả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không </a:t>
            </a:r>
            <a:r>
              <a:rPr sz="2400" spc="-5" dirty="0"/>
              <a:t>mong</a:t>
            </a:r>
            <a:r>
              <a:rPr sz="2400" spc="-85" dirty="0"/>
              <a:t> </a:t>
            </a:r>
            <a:r>
              <a:rPr sz="2400" dirty="0"/>
              <a:t>đợi?</a:t>
            </a:r>
            <a:endParaRPr sz="2400"/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Về </a:t>
            </a:r>
            <a:r>
              <a:rPr sz="2400" dirty="0">
                <a:latin typeface="Times New Roman"/>
                <a:cs typeface="Times New Roman"/>
              </a:rPr>
              <a:t>cả 2 vấn đề: chức năng và tính dùng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676775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kiểu đánh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trong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PTN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trong giai đoạn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TK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trong giai đoạn cài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29575" cy="29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PTN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Nơi tiến hành: trong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PTN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Dùng trong giai đoạn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TK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  <a:tab pos="7430134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TK </a:t>
            </a:r>
            <a:r>
              <a:rPr sz="2400" spc="-5" dirty="0">
                <a:latin typeface="Times New Roman"/>
                <a:cs typeface="Times New Roman"/>
              </a:rPr>
              <a:t>thực </a:t>
            </a:r>
            <a:r>
              <a:rPr sz="2400" dirty="0">
                <a:latin typeface="Times New Roman"/>
                <a:cs typeface="Times New Roman"/>
              </a:rPr>
              <a:t>hiện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khẳng định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không cần/có	</a:t>
            </a:r>
            <a:r>
              <a:rPr sz="2400" spc="-5" dirty="0">
                <a:latin typeface="Times New Roman"/>
                <a:cs typeface="Times New Roman"/>
              </a:rPr>
              <a:t>sự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hiện diện của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trang bị cần thiết có thể được yêu cầu như thiết bị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nghe  nhìn, thiết bị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ghi,...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72400" cy="169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trong giai đoạn TK hay cài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Việc đánh giá thực hiện trong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</a:t>
            </a:r>
            <a:r>
              <a:rPr sz="2400" spc="-5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Times New Roman"/>
                <a:cs typeface="Times New Roman"/>
              </a:rPr>
              <a:t>nhằm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đánh  giá HT trong hoạt động và trạng thái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62900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trong giai đoạn TK hay cài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</a:t>
            </a:r>
            <a:endParaRPr sz="2400">
              <a:latin typeface="Times New Roman"/>
              <a:cs typeface="Times New Roman"/>
            </a:endParaRPr>
          </a:p>
          <a:p>
            <a:pPr marL="756285" marR="1955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Việc đánh giá thực hiện trong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</a:t>
            </a:r>
            <a:r>
              <a:rPr sz="2400" spc="-5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Times New Roman"/>
                <a:cs typeface="Times New Roman"/>
              </a:rPr>
              <a:t>nhằm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đánh  giá HT trong hoạt động và trạng thái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Hạn chế: tiếng ồn, chuyển động,… =&gt; </a:t>
            </a:r>
            <a:r>
              <a:rPr sz="2400" spc="-10" dirty="0">
                <a:latin typeface="Times New Roman"/>
                <a:cs typeface="Times New Roman"/>
              </a:rPr>
              <a:t>mất </a:t>
            </a:r>
            <a:r>
              <a:rPr sz="2400" dirty="0">
                <a:latin typeface="Times New Roman"/>
                <a:cs typeface="Times New Roman"/>
              </a:rPr>
              <a:t>tập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trung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Do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tự nhiên nên khách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được các hoạt động thường ngày, tháng, =&gt;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  ưa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chuộng.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92745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Mục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Dùng trong giai đoạn TK =&gt; tránh được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sai sót đáng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sai sót phát hiện được trong giai đoạn cuối sẽ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giảm chi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phí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số phương pháp đánh giá sẽ được dự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đoán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043170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kỹ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thuật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Cognitive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WalkThrough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kiểu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Heuristic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</a:t>
            </a:r>
            <a:r>
              <a:rPr sz="2000" spc="5" dirty="0">
                <a:latin typeface="Times New Roman"/>
                <a:cs typeface="Times New Roman"/>
              </a:rPr>
              <a:t>dựa </a:t>
            </a:r>
            <a:r>
              <a:rPr sz="2000" dirty="0">
                <a:latin typeface="Times New Roman"/>
                <a:cs typeface="Times New Roman"/>
              </a:rPr>
              <a:t>vào </a:t>
            </a:r>
            <a:r>
              <a:rPr sz="2000" spc="-10" dirty="0">
                <a:latin typeface="Times New Roman"/>
                <a:cs typeface="Times New Roman"/>
              </a:rPr>
              <a:t>mô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</a:t>
            </a:r>
            <a:r>
              <a:rPr sz="2000" spc="5" dirty="0">
                <a:latin typeface="Times New Roman"/>
                <a:cs typeface="Times New Roman"/>
              </a:rPr>
              <a:t>dựa </a:t>
            </a:r>
            <a:r>
              <a:rPr sz="2000" dirty="0">
                <a:latin typeface="Times New Roman"/>
                <a:cs typeface="Times New Roman"/>
              </a:rPr>
              <a:t>vào xem xét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lại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29575" cy="320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Cognitive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WalkThrough</a:t>
            </a:r>
            <a:endParaRPr sz="2400">
              <a:latin typeface="Times New Roman"/>
              <a:cs typeface="Times New Roman"/>
            </a:endParaRPr>
          </a:p>
          <a:p>
            <a:pPr marL="1155700" marR="15113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phương pháp có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dự đoán kiểu Review nhằm phát hiện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  đề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rất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sớm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Xây dựng các định nghĩa từ các nhiệm vụ đặc tả HT hoặc từ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màn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hình "mock-up": từ </a:t>
            </a:r>
            <a:r>
              <a:rPr sz="2000" spc="-5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 này qua </a:t>
            </a:r>
            <a:r>
              <a:rPr sz="2000" spc="-5" dirty="0">
                <a:latin typeface="Times New Roman"/>
                <a:cs typeface="Times New Roman"/>
              </a:rPr>
              <a:t>màn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khác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Người đánh giá duyệt </a:t>
            </a:r>
            <a:r>
              <a:rPr sz="2000" spc="5" dirty="0">
                <a:latin typeface="Times New Roman"/>
                <a:cs typeface="Times New Roman"/>
              </a:rPr>
              <a:t>qua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spc="5" dirty="0">
                <a:latin typeface="Times New Roman"/>
                <a:cs typeface="Times New Roman"/>
              </a:rPr>
              <a:t>chuỗi </a:t>
            </a:r>
            <a:r>
              <a:rPr sz="2000" dirty="0">
                <a:latin typeface="Times New Roman"/>
                <a:cs typeface="Times New Roman"/>
              </a:rPr>
              <a:t>hành động để kiểm tra </a:t>
            </a:r>
            <a:r>
              <a:rPr sz="2000" spc="-5" dirty="0">
                <a:latin typeface="Times New Roman"/>
                <a:cs typeface="Times New Roman"/>
              </a:rPr>
              <a:t>tính  </a:t>
            </a:r>
            <a:r>
              <a:rPr sz="2000" dirty="0">
                <a:latin typeface="Times New Roman"/>
                <a:cs typeface="Times New Roman"/>
              </a:rPr>
              <a:t>dùng được. Mục đích chính của kỹ thuật này là thiết </a:t>
            </a:r>
            <a:r>
              <a:rPr sz="2000" spc="-5" dirty="0">
                <a:latin typeface="Times New Roman"/>
                <a:cs typeface="Times New Roman"/>
              </a:rPr>
              <a:t>lập tính </a:t>
            </a:r>
            <a:r>
              <a:rPr sz="2000" dirty="0">
                <a:latin typeface="Times New Roman"/>
                <a:cs typeface="Times New Roman"/>
              </a:rPr>
              <a:t>dễ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học  và dễ dùng của hệ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thống.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7675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4 </a:t>
            </a:r>
            <a:r>
              <a:rPr sz="2400" spc="-5" dirty="0">
                <a:latin typeface="Times New Roman"/>
                <a:cs typeface="Times New Roman"/>
              </a:rPr>
              <a:t>bước </a:t>
            </a:r>
            <a:r>
              <a:rPr sz="2400" dirty="0">
                <a:latin typeface="Times New Roman"/>
                <a:cs typeface="Times New Roman"/>
              </a:rPr>
              <a:t>tiến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  <a:p>
            <a:pPr marL="1155700" marR="38735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</a:t>
            </a:r>
            <a:r>
              <a:rPr sz="2000" spc="-10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tả về nguyên </a:t>
            </a:r>
            <a:r>
              <a:rPr sz="2000" spc="-10" dirty="0">
                <a:latin typeface="Times New Roman"/>
                <a:cs typeface="Times New Roman"/>
              </a:rPr>
              <a:t>mẫu </a:t>
            </a:r>
            <a:r>
              <a:rPr sz="2000" dirty="0">
                <a:latin typeface="Times New Roman"/>
                <a:cs typeface="Times New Roman"/>
              </a:rPr>
              <a:t>của HT,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cần đầy đủ song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cũng  nên </a:t>
            </a:r>
            <a:r>
              <a:rPr sz="2000" spc="5" dirty="0">
                <a:latin typeface="Times New Roman"/>
                <a:cs typeface="Times New Roman"/>
              </a:rPr>
              <a:t>khá </a:t>
            </a:r>
            <a:r>
              <a:rPr sz="2000" dirty="0">
                <a:latin typeface="Times New Roman"/>
                <a:cs typeface="Times New Roman"/>
              </a:rPr>
              <a:t>chi </a:t>
            </a:r>
            <a:r>
              <a:rPr sz="2000" spc="-5" dirty="0">
                <a:latin typeface="Times New Roman"/>
                <a:cs typeface="Times New Roman"/>
              </a:rPr>
              <a:t>tiết </a:t>
            </a:r>
            <a:r>
              <a:rPr sz="2000" dirty="0">
                <a:latin typeface="Times New Roman"/>
                <a:cs typeface="Times New Roman"/>
              </a:rPr>
              <a:t>thí dụ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vị trí và ngôn từ cho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menu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</a:t>
            </a:r>
            <a:r>
              <a:rPr sz="2000" spc="-10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tả về nhiệm vụ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ND phải thực hiện. Nhiệm vụ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phải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mang tính tiêu </a:t>
            </a:r>
            <a:r>
              <a:rPr sz="2000" dirty="0">
                <a:latin typeface="Times New Roman"/>
                <a:cs typeface="Times New Roman"/>
              </a:rPr>
              <a:t>biểu, cái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ND hay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làm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danh sách chi </a:t>
            </a:r>
            <a:r>
              <a:rPr sz="2000" spc="-5" dirty="0">
                <a:latin typeface="Times New Roman"/>
                <a:cs typeface="Times New Roman"/>
              </a:rPr>
              <a:t>tiết </a:t>
            </a:r>
            <a:r>
              <a:rPr sz="2000" dirty="0">
                <a:latin typeface="Times New Roman"/>
                <a:cs typeface="Times New Roman"/>
              </a:rPr>
              <a:t>các hành động cần thiết để hoàn thành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nhiệm  vụ theo nguyên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mẫu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chỉ dẫn về ND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ai và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tri thức, kinh nghiệm </a:t>
            </a:r>
            <a:r>
              <a:rPr sz="2000" spc="-10" dirty="0">
                <a:latin typeface="Times New Roman"/>
                <a:cs typeface="Times New Roman"/>
              </a:rPr>
              <a:t>mà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người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đánh giá có thể giả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379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97357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1.7.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Ai tham gia xây dựng</a:t>
            </a:r>
            <a:r>
              <a:rPr sz="4400" b="0" spc="-13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257800" cy="300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Chuyên </a:t>
            </a:r>
            <a:r>
              <a:rPr sz="2800" dirty="0">
                <a:latin typeface="Times New Roman"/>
                <a:cs typeface="Times New Roman"/>
              </a:rPr>
              <a:t>gia thiết </a:t>
            </a:r>
            <a:r>
              <a:rPr sz="2800" spc="-5" dirty="0">
                <a:latin typeface="Times New Roman"/>
                <a:cs typeface="Times New Roman"/>
              </a:rPr>
              <a:t>kế đồ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Người thiết kế tương tác/giao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diện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Người làm tài liệu </a:t>
            </a:r>
            <a:r>
              <a:rPr sz="2800" dirty="0">
                <a:latin typeface="Times New Roman"/>
                <a:cs typeface="Times New Roman"/>
              </a:rPr>
              <a:t>kỹ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thuật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Nhân viên tiếp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thị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Kỹ sư kiểm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thử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Kỹ sư phần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mềm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34959" cy="314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4 câu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hỏi</a:t>
            </a:r>
            <a:endParaRPr sz="2400">
              <a:latin typeface="Times New Roman"/>
              <a:cs typeface="Times New Roman"/>
            </a:endParaRPr>
          </a:p>
          <a:p>
            <a:pPr marL="1155700" marR="558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1954530" algn="l"/>
              </a:tabLst>
            </a:pP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cố	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bất cứ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động gì trên hành động đó?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Những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khẳng  định về nhiệm vụ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hành động được hỗ trợ đúng theo kinh  nghiệm và </a:t>
            </a:r>
            <a:r>
              <a:rPr sz="2000" spc="-5" dirty="0">
                <a:latin typeface="Times New Roman"/>
                <a:cs typeface="Times New Roman"/>
              </a:rPr>
              <a:t>tri </a:t>
            </a:r>
            <a:r>
              <a:rPr sz="2000" dirty="0">
                <a:latin typeface="Times New Roman"/>
                <a:cs typeface="Times New Roman"/>
              </a:rPr>
              <a:t>thức của ND trên tương </a:t>
            </a:r>
            <a:r>
              <a:rPr sz="2000" spc="-5" dirty="0">
                <a:latin typeface="Times New Roman"/>
                <a:cs typeface="Times New Roman"/>
              </a:rPr>
              <a:t>tác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đó.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5545455" algn="l"/>
              </a:tabLst>
            </a:pPr>
            <a:r>
              <a:rPr sz="2000" dirty="0">
                <a:latin typeface="Times New Roman"/>
                <a:cs typeface="Times New Roman"/>
              </a:rPr>
              <a:t>ND có khả năng để ý hành động đúng là </a:t>
            </a:r>
            <a:r>
              <a:rPr sz="2000" spc="10" dirty="0">
                <a:latin typeface="Times New Roman"/>
                <a:cs typeface="Times New Roman"/>
              </a:rPr>
              <a:t>có?. </a:t>
            </a:r>
            <a:r>
              <a:rPr sz="2000" dirty="0">
                <a:latin typeface="Times New Roman"/>
                <a:cs typeface="Times New Roman"/>
              </a:rPr>
              <a:t>Thí dụ, ND có nhìn  thấy phím hay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spc="-5" dirty="0">
                <a:latin typeface="Times New Roman"/>
                <a:cs typeface="Times New Roman"/>
              </a:rPr>
              <a:t>mục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-5" dirty="0">
                <a:latin typeface="Times New Roman"/>
                <a:cs typeface="Times New Roman"/>
              </a:rPr>
              <a:t>menu,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đó	hành động </a:t>
            </a:r>
            <a:r>
              <a:rPr sz="2000" spc="-5" dirty="0">
                <a:latin typeface="Times New Roman"/>
                <a:cs typeface="Times New Roman"/>
              </a:rPr>
              <a:t>tiếp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đang  thực hiện bởi HT. Điều này có nghĩa là ND sẽ thấy phím đó (hay  </a:t>
            </a:r>
            <a:r>
              <a:rPr sz="2000" spc="-10" dirty="0">
                <a:latin typeface="Times New Roman"/>
                <a:cs typeface="Times New Roman"/>
              </a:rPr>
              <a:t>mục </a:t>
            </a:r>
            <a:r>
              <a:rPr sz="2000" spc="5" dirty="0">
                <a:latin typeface="Times New Roman"/>
                <a:cs typeface="Times New Roman"/>
              </a:rPr>
              <a:t>đó) </a:t>
            </a:r>
            <a:r>
              <a:rPr sz="2000" spc="-5" dirty="0">
                <a:latin typeface="Times New Roman"/>
                <a:cs typeface="Times New Roman"/>
              </a:rPr>
              <a:t>tại </a:t>
            </a:r>
            <a:r>
              <a:rPr sz="2000" dirty="0">
                <a:latin typeface="Times New Roman"/>
                <a:cs typeface="Times New Roman"/>
              </a:rPr>
              <a:t>thời điểm họ cần (Không nhất thiết phải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biết).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11795" cy="314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4 câu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hỏi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5" dirty="0">
                <a:latin typeface="Times New Roman"/>
                <a:cs typeface="Times New Roman"/>
              </a:rPr>
              <a:t>tìm </a:t>
            </a:r>
            <a:r>
              <a:rPr sz="2000" dirty="0">
                <a:latin typeface="Times New Roman"/>
                <a:cs typeface="Times New Roman"/>
              </a:rPr>
              <a:t>thấy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hành động đúng trên giao </a:t>
            </a:r>
            <a:r>
              <a:rPr sz="2000" spc="-5" dirty="0">
                <a:latin typeface="Times New Roman"/>
                <a:cs typeface="Times New Roman"/>
              </a:rPr>
              <a:t>tiếp liệu </a:t>
            </a:r>
            <a:r>
              <a:rPr sz="2000" dirty="0">
                <a:latin typeface="Times New Roman"/>
                <a:cs typeface="Times New Roman"/>
              </a:rPr>
              <a:t>họ có biết  đó là cái </a:t>
            </a:r>
            <a:r>
              <a:rPr sz="2000" spc="5" dirty="0">
                <a:latin typeface="Times New Roman"/>
                <a:cs typeface="Times New Roman"/>
              </a:rPr>
              <a:t>duy </a:t>
            </a:r>
            <a:r>
              <a:rPr sz="2000" dirty="0">
                <a:latin typeface="Times New Roman"/>
                <a:cs typeface="Times New Roman"/>
              </a:rPr>
              <a:t>nhất đúng cho </a:t>
            </a:r>
            <a:r>
              <a:rPr sz="2000" spc="-10" dirty="0">
                <a:latin typeface="Times New Roman"/>
                <a:cs typeface="Times New Roman"/>
              </a:rPr>
              <a:t>mục </a:t>
            </a:r>
            <a:r>
              <a:rPr sz="2000" dirty="0">
                <a:latin typeface="Times New Roman"/>
                <a:cs typeface="Times New Roman"/>
              </a:rPr>
              <a:t>đích </a:t>
            </a:r>
            <a:r>
              <a:rPr sz="2000" spc="-15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họ cố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ra? Có thể đó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 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phím lệnh/ </a:t>
            </a:r>
            <a:r>
              <a:rPr sz="2000" spc="-10" dirty="0">
                <a:latin typeface="Times New Roman"/>
                <a:cs typeface="Times New Roman"/>
              </a:rPr>
              <a:t>mục </a:t>
            </a:r>
            <a:r>
              <a:rPr sz="2000" spc="-5" dirty="0">
                <a:latin typeface="Times New Roman"/>
                <a:cs typeface="Times New Roman"/>
              </a:rPr>
              <a:t>menu </a:t>
            </a:r>
            <a:r>
              <a:rPr sz="2000" dirty="0">
                <a:latin typeface="Times New Roman"/>
                <a:cs typeface="Times New Roman"/>
              </a:rPr>
              <a:t>quan sát được </a:t>
            </a:r>
            <a:r>
              <a:rPr sz="2000" spc="5" dirty="0">
                <a:latin typeface="Times New Roman"/>
                <a:cs typeface="Times New Roman"/>
              </a:rPr>
              <a:t>nhưng </a:t>
            </a:r>
            <a:r>
              <a:rPr sz="2000" spc="-5" dirty="0">
                <a:latin typeface="Times New Roman"/>
                <a:cs typeface="Times New Roman"/>
              </a:rPr>
              <a:t>liệu </a:t>
            </a:r>
            <a:r>
              <a:rPr sz="2000" dirty="0">
                <a:latin typeface="Times New Roman"/>
                <a:cs typeface="Times New Roman"/>
              </a:rPr>
              <a:t>ND có biết đó  là cái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họ cần để hoàn thành nhiệm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vụ.</a:t>
            </a:r>
            <a:endParaRPr sz="2000">
              <a:latin typeface="Times New Roman"/>
              <a:cs typeface="Times New Roman"/>
            </a:endParaRPr>
          </a:p>
          <a:p>
            <a:pPr marL="1155700" marR="24130" lvl="2" indent="-2286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Sau khi hành động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hành, ND sẽ hiểu phản </a:t>
            </a:r>
            <a:r>
              <a:rPr sz="2000" spc="5" dirty="0">
                <a:latin typeface="Times New Roman"/>
                <a:cs typeface="Times New Roman"/>
              </a:rPr>
              <a:t>hồi </a:t>
            </a:r>
            <a:r>
              <a:rPr sz="2000" dirty="0">
                <a:latin typeface="Times New Roman"/>
                <a:cs typeface="Times New Roman"/>
              </a:rPr>
              <a:t>của HT? Giả sử  rằng ND đã chọn đúng hành </a:t>
            </a:r>
            <a:r>
              <a:rPr sz="2000" spc="5" dirty="0">
                <a:latin typeface="Times New Roman"/>
                <a:cs typeface="Times New Roman"/>
              </a:rPr>
              <a:t>động, </a:t>
            </a:r>
            <a:r>
              <a:rPr sz="2000" dirty="0">
                <a:latin typeface="Times New Roman"/>
                <a:cs typeface="Times New Roman"/>
              </a:rPr>
              <a:t>họ sẽ biết </a:t>
            </a:r>
            <a:r>
              <a:rPr sz="2000" spc="-5" dirty="0">
                <a:latin typeface="Times New Roman"/>
                <a:cs typeface="Times New Roman"/>
              </a:rPr>
              <a:t>tiếp cái </a:t>
            </a:r>
            <a:r>
              <a:rPr sz="2000" dirty="0">
                <a:latin typeface="Times New Roman"/>
                <a:cs typeface="Times New Roman"/>
              </a:rPr>
              <a:t>gì? Đó là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  hoàn thành chu trình tương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đánh giá/thực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817359" cy="404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hình thức tiến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  <a:p>
            <a:pPr marL="469900" marR="1819275">
              <a:lnSpc>
                <a:spcPct val="114999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Cognitive </a:t>
            </a:r>
            <a:r>
              <a:rPr sz="2000" spc="-5" dirty="0">
                <a:latin typeface="Times New Roman"/>
                <a:cs typeface="Times New Roman"/>
              </a:rPr>
              <a:t>Walkthrough </a:t>
            </a:r>
            <a:r>
              <a:rPr sz="2000" dirty="0">
                <a:latin typeface="Times New Roman"/>
                <a:cs typeface="Times New Roman"/>
              </a:rPr>
              <a:t>start-up </a:t>
            </a:r>
            <a:r>
              <a:rPr sz="2000" spc="-5" dirty="0">
                <a:latin typeface="Times New Roman"/>
                <a:cs typeface="Times New Roman"/>
              </a:rPr>
              <a:t>sheet:  </a:t>
            </a:r>
            <a:r>
              <a:rPr sz="2000" dirty="0">
                <a:latin typeface="Times New Roman"/>
                <a:cs typeface="Times New Roman"/>
              </a:rPr>
              <a:t>Interface  . . . . . . . . . . . . . . . . . . . . . . . . . . .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  <a:tabLst>
                <a:tab pos="1091565" algn="l"/>
              </a:tabLst>
            </a:pPr>
            <a:r>
              <a:rPr sz="2000" dirty="0">
                <a:latin typeface="Times New Roman"/>
                <a:cs typeface="Times New Roman"/>
              </a:rPr>
              <a:t>Task	. . . . . . . . . . . . . . . . . . . . . . . . . . . . . . .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15"/>
              </a:spcBef>
              <a:tabLst>
                <a:tab pos="4175125" algn="l"/>
              </a:tabLst>
            </a:pPr>
            <a:r>
              <a:rPr sz="2400" dirty="0">
                <a:latin typeface="Times New Roman"/>
                <a:cs typeface="Times New Roman"/>
              </a:rPr>
              <a:t>Evaluator: . . . . . . . . . . . 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5" dirty="0">
                <a:latin typeface="Times New Roman"/>
                <a:cs typeface="Times New Roman"/>
              </a:rPr>
              <a:t>Date </a:t>
            </a:r>
            <a:r>
              <a:rPr sz="2400" dirty="0">
                <a:latin typeface="Times New Roman"/>
                <a:cs typeface="Times New Roman"/>
              </a:rPr>
              <a:t>. . . . . . . . . . . 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Task </a:t>
            </a:r>
            <a:r>
              <a:rPr sz="2400" dirty="0">
                <a:latin typeface="Times New Roman"/>
                <a:cs typeface="Times New Roman"/>
              </a:rPr>
              <a:t>Description: . . . . . . . . . . . . . . . . . . . . . . . . . .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Sequence: </a:t>
            </a:r>
            <a:r>
              <a:rPr sz="2400" dirty="0">
                <a:latin typeface="Times New Roman"/>
                <a:cs typeface="Times New Roman"/>
              </a:rPr>
              <a:t>. . . . . . . . . . . . . . . . . . . . . . . . . 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Times New Roman"/>
                <a:cs typeface="Times New Roman"/>
              </a:rPr>
              <a:t>Anticiopated User: . . . . . . . . . . . . . . . . . . . . . . . . .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User's </a:t>
            </a:r>
            <a:r>
              <a:rPr sz="2400" dirty="0">
                <a:latin typeface="Times New Roman"/>
                <a:cs typeface="Times New Roman"/>
              </a:rPr>
              <a:t>inition Goal: . . . . . . . . . . . . . . . . . . . . . . . . .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90802"/>
            <a:ext cx="6605905" cy="507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Hình </a:t>
            </a:r>
            <a:r>
              <a:rPr sz="2400" spc="-5" dirty="0">
                <a:latin typeface="Times New Roman"/>
                <a:cs typeface="Times New Roman"/>
              </a:rPr>
              <a:t>thức </a:t>
            </a:r>
            <a:r>
              <a:rPr sz="2400" dirty="0">
                <a:latin typeface="Times New Roman"/>
                <a:cs typeface="Times New Roman"/>
              </a:rPr>
              <a:t>tiến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  <a:tabLst>
                <a:tab pos="2574925" algn="l"/>
              </a:tabLst>
            </a:pPr>
            <a:r>
              <a:rPr sz="2400" spc="-5" dirty="0">
                <a:latin typeface="Times New Roman"/>
                <a:cs typeface="Times New Roman"/>
              </a:rPr>
              <a:t>Next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#:	</a:t>
            </a:r>
            <a:r>
              <a:rPr sz="2400" spc="-5" dirty="0">
                <a:latin typeface="Times New Roman"/>
                <a:cs typeface="Times New Roman"/>
              </a:rPr>
              <a:t>--------------- </a:t>
            </a:r>
            <a:r>
              <a:rPr sz="2400" dirty="0">
                <a:latin typeface="Times New Roman"/>
                <a:cs typeface="Times New Roman"/>
              </a:rPr>
              <a:t>Description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---------</a:t>
            </a:r>
            <a:endParaRPr sz="2400">
              <a:latin typeface="Times New Roman"/>
              <a:cs typeface="Times New Roman"/>
            </a:endParaRPr>
          </a:p>
          <a:p>
            <a:pPr marL="774700" indent="-3048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775335" algn="l"/>
              </a:tabLst>
            </a:pPr>
            <a:r>
              <a:rPr sz="2400" dirty="0">
                <a:latin typeface="Times New Roman"/>
                <a:cs typeface="Times New Roman"/>
              </a:rPr>
              <a:t>Correction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goal</a:t>
            </a:r>
            <a:endParaRPr sz="2400">
              <a:latin typeface="Times New Roman"/>
              <a:cs typeface="Times New Roman"/>
            </a:endParaRPr>
          </a:p>
          <a:p>
            <a:pPr marL="774700" indent="-3048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775335" algn="l"/>
              </a:tabLst>
            </a:pPr>
            <a:r>
              <a:rPr sz="2400" dirty="0">
                <a:latin typeface="Times New Roman"/>
                <a:cs typeface="Times New Roman"/>
              </a:rPr>
              <a:t>Problem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Correction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goals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774700" indent="-304800">
              <a:lnSpc>
                <a:spcPct val="100000"/>
              </a:lnSpc>
              <a:spcBef>
                <a:spcPts val="145"/>
              </a:spcBef>
              <a:buAutoNum type="arabicPeriod" startAt="3"/>
              <a:tabLst>
                <a:tab pos="775335" algn="l"/>
              </a:tabLst>
            </a:pPr>
            <a:r>
              <a:rPr sz="2400" dirty="0">
                <a:latin typeface="Times New Roman"/>
                <a:cs typeface="Times New Roman"/>
              </a:rPr>
              <a:t>Problem identifying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774700" indent="-3048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775335" algn="l"/>
              </a:tabLst>
            </a:pPr>
            <a:r>
              <a:rPr sz="2400" dirty="0">
                <a:latin typeface="Times New Roman"/>
                <a:cs typeface="Times New Roman"/>
              </a:rPr>
              <a:t>Problem </a:t>
            </a:r>
            <a:r>
              <a:rPr sz="2400" spc="-5" dirty="0">
                <a:latin typeface="Times New Roman"/>
                <a:cs typeface="Times New Roman"/>
              </a:rPr>
              <a:t>performing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52740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1155700" marR="4826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Mục </a:t>
            </a:r>
            <a:r>
              <a:rPr sz="2000" spc="-5" dirty="0">
                <a:latin typeface="Times New Roman"/>
                <a:cs typeface="Times New Roman"/>
              </a:rPr>
              <a:t>tiêu: </a:t>
            </a:r>
            <a:r>
              <a:rPr sz="2000" dirty="0">
                <a:latin typeface="Times New Roman"/>
                <a:cs typeface="Times New Roman"/>
              </a:rPr>
              <a:t>Thiết kế điều khiển từ xa </a:t>
            </a:r>
            <a:r>
              <a:rPr sz="2000" spc="-5" dirty="0">
                <a:latin typeface="Times New Roman"/>
                <a:cs typeface="Times New Roman"/>
              </a:rPr>
              <a:t>cho </a:t>
            </a:r>
            <a:r>
              <a:rPr sz="2000" dirty="0">
                <a:latin typeface="Times New Roman"/>
                <a:cs typeface="Times New Roman"/>
              </a:rPr>
              <a:t>Video nhằm cho phép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ND  </a:t>
            </a:r>
            <a:r>
              <a:rPr sz="2000" spc="-5" dirty="0">
                <a:latin typeface="Times New Roman"/>
                <a:cs typeface="Times New Roman"/>
              </a:rPr>
              <a:t>lập trình </a:t>
            </a:r>
            <a:r>
              <a:rPr sz="2000" dirty="0">
                <a:latin typeface="Times New Roman"/>
                <a:cs typeface="Times New Roman"/>
              </a:rPr>
              <a:t>chọn lựa thời gian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ghi</a:t>
            </a:r>
            <a:endParaRPr sz="2000">
              <a:latin typeface="Times New Roman"/>
              <a:cs typeface="Times New Roman"/>
            </a:endParaRPr>
          </a:p>
          <a:p>
            <a:pPr marL="1219835" lvl="2" indent="-292735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219835" algn="l"/>
                <a:tab pos="1220470" algn="l"/>
              </a:tabLst>
            </a:pPr>
            <a:r>
              <a:rPr sz="2000" dirty="0">
                <a:latin typeface="Times New Roman"/>
                <a:cs typeface="Times New Roman"/>
              </a:rPr>
              <a:t>Thiết kế ban đầu: Hình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xxx</a:t>
            </a:r>
            <a:endParaRPr sz="2000">
              <a:latin typeface="Times New Roman"/>
              <a:cs typeface="Times New Roman"/>
            </a:endParaRPr>
          </a:p>
          <a:p>
            <a:pPr marL="1219835" lvl="2" indent="-292735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219835" algn="l"/>
                <a:tab pos="1220470" algn="l"/>
              </a:tabLst>
            </a:pPr>
            <a:r>
              <a:rPr sz="2000" dirty="0">
                <a:latin typeface="Times New Roman"/>
                <a:cs typeface="Times New Roman"/>
              </a:rPr>
              <a:t>Hình </a:t>
            </a:r>
            <a:r>
              <a:rPr sz="2000" spc="-5" dirty="0">
                <a:latin typeface="Times New Roman"/>
                <a:cs typeface="Times New Roman"/>
              </a:rPr>
              <a:t>một: </a:t>
            </a:r>
            <a:r>
              <a:rPr sz="2000" dirty="0">
                <a:latin typeface="Times New Roman"/>
                <a:cs typeface="Times New Roman"/>
              </a:rPr>
              <a:t>Tập các phím trong trạng thái sử dụng bình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thường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2106930" algn="l"/>
              </a:tabLst>
            </a:pPr>
            <a:r>
              <a:rPr sz="2000" dirty="0">
                <a:latin typeface="Times New Roman"/>
                <a:cs typeface="Times New Roman"/>
              </a:rPr>
              <a:t>Hình hai: Phím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thời gian được nhấn. Video cho phép ND </a:t>
            </a:r>
            <a:r>
              <a:rPr sz="2000" spc="-5" dirty="0">
                <a:latin typeface="Times New Roman"/>
                <a:cs typeface="Times New Roman"/>
              </a:rPr>
              <a:t>lập  </a:t>
            </a:r>
            <a:r>
              <a:rPr sz="2000" dirty="0">
                <a:latin typeface="Times New Roman"/>
                <a:cs typeface="Times New Roman"/>
              </a:rPr>
              <a:t>trình 3 chế độ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theo chuỗi khác nhau. Số hiệu chuỗi </a:t>
            </a:r>
            <a:r>
              <a:rPr sz="2000" spc="-5" dirty="0">
                <a:latin typeface="Times New Roman"/>
                <a:cs typeface="Times New Roman"/>
              </a:rPr>
              <a:t>tiếp theo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  thể đựơc tự động thiết </a:t>
            </a:r>
            <a:r>
              <a:rPr sz="2000" spc="-5" dirty="0">
                <a:latin typeface="Times New Roman"/>
                <a:cs typeface="Times New Roman"/>
              </a:rPr>
              <a:t>lập. </a:t>
            </a:r>
            <a:r>
              <a:rPr sz="2000" dirty="0">
                <a:latin typeface="Times New Roman"/>
                <a:cs typeface="Times New Roman"/>
              </a:rPr>
              <a:t>Chúng ta </a:t>
            </a:r>
            <a:r>
              <a:rPr sz="2000" spc="-5" dirty="0">
                <a:latin typeface="Times New Roman"/>
                <a:cs typeface="Times New Roman"/>
              </a:rPr>
              <a:t>muốn </a:t>
            </a:r>
            <a:r>
              <a:rPr sz="2000" dirty="0">
                <a:latin typeface="Times New Roman"/>
                <a:cs typeface="Times New Roman"/>
              </a:rPr>
              <a:t>biết </a:t>
            </a:r>
            <a:r>
              <a:rPr sz="2000" spc="-5" dirty="0">
                <a:latin typeface="Times New Roman"/>
                <a:cs typeface="Times New Roman"/>
              </a:rPr>
              <a:t>liệu thiết </a:t>
            </a:r>
            <a:r>
              <a:rPr sz="2000" dirty="0">
                <a:latin typeface="Times New Roman"/>
                <a:cs typeface="Times New Roman"/>
              </a:rPr>
              <a:t>kế </a:t>
            </a:r>
            <a:r>
              <a:rPr sz="2000" spc="-5" dirty="0">
                <a:latin typeface="Times New Roman"/>
                <a:cs typeface="Times New Roman"/>
              </a:rPr>
              <a:t>của  mình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có	</a:t>
            </a:r>
            <a:r>
              <a:rPr sz="2000" dirty="0">
                <a:latin typeface="Times New Roman"/>
                <a:cs typeface="Times New Roman"/>
              </a:rPr>
              <a:t>hỗ trợ nhiệm vụ ND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không?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04317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2590798"/>
            <a:ext cx="5105400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Đánh </a:t>
            </a:r>
            <a:r>
              <a:rPr dirty="0"/>
              <a:t>giá trong giai </a:t>
            </a:r>
            <a:r>
              <a:rPr spc="-5" dirty="0"/>
              <a:t>đoạn thiết</a:t>
            </a:r>
            <a:r>
              <a:rPr spc="-90" dirty="0"/>
              <a:t> </a:t>
            </a:r>
            <a:r>
              <a:rPr spc="-5" dirty="0"/>
              <a:t>kế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1155700" marR="663575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Giả sử ND quen thuộc với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hình </a:t>
            </a:r>
            <a:r>
              <a:rPr sz="2000" spc="5" dirty="0">
                <a:latin typeface="Times New Roman"/>
                <a:cs typeface="Times New Roman"/>
              </a:rPr>
              <a:t>nhưng không </a:t>
            </a:r>
            <a:r>
              <a:rPr sz="2000" dirty="0">
                <a:latin typeface="Times New Roman"/>
                <a:cs typeface="Times New Roman"/>
              </a:rPr>
              <a:t>biết thiết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kế  chuyên dụng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này.</a:t>
            </a:r>
            <a:endParaRPr sz="2000">
              <a:latin typeface="Times New Roman"/>
              <a:cs typeface="Times New Roman"/>
            </a:endParaRPr>
          </a:p>
          <a:p>
            <a:pPr marL="1155700" marR="175260" lvl="2" indent="-2286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Bước </a:t>
            </a:r>
            <a:r>
              <a:rPr sz="2000" spc="-5" dirty="0">
                <a:latin typeface="Times New Roman"/>
                <a:cs typeface="Times New Roman"/>
              </a:rPr>
              <a:t>tiếp theo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-5" dirty="0">
                <a:latin typeface="Times New Roman"/>
                <a:cs typeface="Times New Roman"/>
              </a:rPr>
              <a:t>Walkthrough </a:t>
            </a:r>
            <a:r>
              <a:rPr sz="2000" dirty="0">
                <a:latin typeface="Times New Roman"/>
                <a:cs typeface="Times New Roman"/>
              </a:rPr>
              <a:t>là xác định chuỗi hành động cần  phải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hành. Chúng ta đặc tả điều này theo thuật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hành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  ND (Action) và đáp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dirty="0">
                <a:latin typeface="Times New Roman"/>
                <a:cs typeface="Times New Roman"/>
              </a:rPr>
              <a:t>của HT (System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Response):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/>
              <a:t>Action A: </a:t>
            </a:r>
            <a:r>
              <a:rPr sz="1800" dirty="0"/>
              <a:t>Nhấn phím thời gian</a:t>
            </a:r>
            <a:r>
              <a:rPr sz="1800" spc="-120" dirty="0"/>
              <a:t> </a:t>
            </a:r>
            <a:r>
              <a:rPr sz="1800" dirty="0"/>
              <a:t>ghi</a:t>
            </a:r>
            <a:endParaRPr sz="1800"/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/>
              <a:t>Đáp ứng   </a:t>
            </a:r>
            <a:r>
              <a:rPr sz="2000" spc="145" dirty="0"/>
              <a:t> </a:t>
            </a:r>
            <a:r>
              <a:rPr sz="2000" spc="-5" dirty="0"/>
              <a:t>A</a:t>
            </a:r>
            <a:r>
              <a:rPr sz="1800" spc="-5" dirty="0"/>
              <a:t>: Chuyển </a:t>
            </a:r>
            <a:r>
              <a:rPr sz="1800" dirty="0"/>
              <a:t>về </a:t>
            </a:r>
            <a:r>
              <a:rPr sz="1800" spc="-5" dirty="0"/>
              <a:t>hiển thị theo mode </a:t>
            </a:r>
            <a:r>
              <a:rPr sz="1800" dirty="0"/>
              <a:t>thời </a:t>
            </a:r>
            <a:r>
              <a:rPr sz="1800" spc="-5" dirty="0"/>
              <a:t>gian. Con </a:t>
            </a:r>
            <a:r>
              <a:rPr sz="1800" dirty="0"/>
              <a:t>trỏ </a:t>
            </a:r>
            <a:r>
              <a:rPr sz="1800" spc="-5" dirty="0"/>
              <a:t>xuất hiện sau</a:t>
            </a:r>
            <a:endParaRPr sz="1800"/>
          </a:p>
          <a:p>
            <a:pPr marL="1155700">
              <a:lnSpc>
                <a:spcPct val="100000"/>
              </a:lnSpc>
              <a:spcBef>
                <a:spcPts val="10"/>
              </a:spcBef>
            </a:pPr>
            <a:r>
              <a:rPr sz="1800" dirty="0"/>
              <a:t>chữ</a:t>
            </a:r>
            <a:r>
              <a:rPr sz="1800" spc="-85" dirty="0"/>
              <a:t> </a:t>
            </a:r>
            <a:r>
              <a:rPr sz="1800" spc="-5" dirty="0"/>
              <a:t>Start</a:t>
            </a:r>
            <a:endParaRPr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7731125" cy="500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B: </a:t>
            </a:r>
            <a:r>
              <a:rPr sz="2000" dirty="0">
                <a:latin typeface="Times New Roman"/>
                <a:cs typeface="Times New Roman"/>
              </a:rPr>
              <a:t>Nhấn số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1800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ứng B</a:t>
            </a:r>
            <a:r>
              <a:rPr sz="2000" dirty="0">
                <a:latin typeface="Times New Roman"/>
                <a:cs typeface="Times New Roman"/>
              </a:rPr>
              <a:t>: Mỗi chữ số được hiện ngay sau khi nhấn vàc con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trỏ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chuyển về vị trí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C: </a:t>
            </a:r>
            <a:r>
              <a:rPr sz="2000" dirty="0">
                <a:latin typeface="Times New Roman"/>
                <a:cs typeface="Times New Roman"/>
              </a:rPr>
              <a:t>Nhấn phím ghi thời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ứng C</a:t>
            </a:r>
            <a:r>
              <a:rPr sz="2000" dirty="0">
                <a:latin typeface="Times New Roman"/>
                <a:cs typeface="Times New Roman"/>
              </a:rPr>
              <a:t>: Con trỏ chuyển về </a:t>
            </a:r>
            <a:r>
              <a:rPr sz="2000" spc="-5" dirty="0">
                <a:latin typeface="Times New Roman"/>
                <a:cs typeface="Times New Roman"/>
              </a:rPr>
              <a:t>sau </a:t>
            </a:r>
            <a:r>
              <a:rPr sz="2000" dirty="0">
                <a:latin typeface="Times New Roman"/>
                <a:cs typeface="Times New Roman"/>
              </a:rPr>
              <a:t>vị trí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D: </a:t>
            </a:r>
            <a:r>
              <a:rPr sz="2000" dirty="0">
                <a:latin typeface="Times New Roman"/>
                <a:cs typeface="Times New Roman"/>
              </a:rPr>
              <a:t>Nhấn số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1915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</a:t>
            </a:r>
            <a:r>
              <a:rPr sz="2400" spc="-5" dirty="0">
                <a:latin typeface="Times New Roman"/>
                <a:cs typeface="Times New Roman"/>
              </a:rPr>
              <a:t>ứng D</a:t>
            </a:r>
            <a:r>
              <a:rPr sz="2000" spc="-5" dirty="0">
                <a:latin typeface="Times New Roman"/>
                <a:cs typeface="Times New Roman"/>
              </a:rPr>
              <a:t>: Mỗi </a:t>
            </a:r>
            <a:r>
              <a:rPr sz="2000" dirty="0">
                <a:latin typeface="Times New Roman"/>
                <a:cs typeface="Times New Roman"/>
              </a:rPr>
              <a:t>chữ số được hiện ngay sau khi nhấn và con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trỏ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chuyển về vị trí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E: </a:t>
            </a:r>
            <a:r>
              <a:rPr sz="2000" dirty="0">
                <a:latin typeface="Times New Roman"/>
                <a:cs typeface="Times New Roman"/>
              </a:rPr>
              <a:t>Nhấn phím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thời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</a:t>
            </a:r>
            <a:r>
              <a:rPr sz="2400" spc="-5" dirty="0">
                <a:latin typeface="Times New Roman"/>
                <a:cs typeface="Times New Roman"/>
              </a:rPr>
              <a:t>ứng E</a:t>
            </a:r>
            <a:r>
              <a:rPr sz="2000" spc="-5" dirty="0">
                <a:latin typeface="Times New Roman"/>
                <a:cs typeface="Times New Roman"/>
              </a:rPr>
              <a:t>: </a:t>
            </a:r>
            <a:r>
              <a:rPr sz="2000" dirty="0">
                <a:latin typeface="Times New Roman"/>
                <a:cs typeface="Times New Roman"/>
              </a:rPr>
              <a:t>Con trỏ chuyển về </a:t>
            </a:r>
            <a:r>
              <a:rPr sz="2000" spc="-5" dirty="0">
                <a:latin typeface="Times New Roman"/>
                <a:cs typeface="Times New Roman"/>
              </a:rPr>
              <a:t>sau </a:t>
            </a:r>
            <a:r>
              <a:rPr sz="2000" dirty="0">
                <a:latin typeface="Times New Roman"/>
                <a:cs typeface="Times New Roman"/>
              </a:rPr>
              <a:t>vị trí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Chanel.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419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7585075" cy="250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Action F: </a:t>
            </a:r>
            <a:r>
              <a:rPr sz="2000" dirty="0">
                <a:latin typeface="Times New Roman"/>
                <a:cs typeface="Times New Roman"/>
              </a:rPr>
              <a:t>Nhấn số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ứng F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5" dirty="0">
                <a:latin typeface="Times New Roman"/>
                <a:cs typeface="Times New Roman"/>
              </a:rPr>
              <a:t>Mỗi </a:t>
            </a:r>
            <a:r>
              <a:rPr sz="2000" dirty="0">
                <a:latin typeface="Times New Roman"/>
                <a:cs typeface="Times New Roman"/>
              </a:rPr>
              <a:t>chữ số được hiện ngay sau khi nhấn và </a:t>
            </a:r>
            <a:r>
              <a:rPr sz="2000" spc="-5" dirty="0">
                <a:latin typeface="Times New Roman"/>
                <a:cs typeface="Times New Roman"/>
              </a:rPr>
              <a:t>con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trỏ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chuyển về vị trí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tiếp.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G: </a:t>
            </a:r>
            <a:r>
              <a:rPr sz="2000" dirty="0">
                <a:latin typeface="Times New Roman"/>
                <a:cs typeface="Times New Roman"/>
              </a:rPr>
              <a:t>Nhấn phím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thời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4196460"/>
            <a:ext cx="14471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Đáp ứng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775" y="4247260"/>
            <a:ext cx="339344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con trỏ chuyển về </a:t>
            </a:r>
            <a:r>
              <a:rPr sz="2000" spc="-5" dirty="0">
                <a:latin typeface="Times New Roman"/>
                <a:cs typeface="Times New Roman"/>
              </a:rPr>
              <a:t>sau </a:t>
            </a:r>
            <a:r>
              <a:rPr sz="2000" dirty="0">
                <a:latin typeface="Times New Roman"/>
                <a:cs typeface="Times New Roman"/>
              </a:rPr>
              <a:t>vị trí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4635372"/>
            <a:ext cx="6720840" cy="200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H: </a:t>
            </a:r>
            <a:r>
              <a:rPr sz="2000" dirty="0">
                <a:latin typeface="Times New Roman"/>
                <a:cs typeface="Times New Roman"/>
              </a:rPr>
              <a:t>Nhấn số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010199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</a:t>
            </a:r>
            <a:r>
              <a:rPr sz="2400" spc="-5" dirty="0">
                <a:latin typeface="Times New Roman"/>
                <a:cs typeface="Times New Roman"/>
              </a:rPr>
              <a:t>ứng H</a:t>
            </a:r>
            <a:r>
              <a:rPr sz="2000" spc="-5" dirty="0">
                <a:latin typeface="Times New Roman"/>
                <a:cs typeface="Times New Roman"/>
              </a:rPr>
              <a:t>: Mỗi </a:t>
            </a:r>
            <a:r>
              <a:rPr sz="2000" dirty="0">
                <a:latin typeface="Times New Roman"/>
                <a:cs typeface="Times New Roman"/>
              </a:rPr>
              <a:t>chữ số được hiện ngay sau khi nhấn và con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trỏ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chuyển về vị trí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tiếp.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Action I: </a:t>
            </a:r>
            <a:r>
              <a:rPr sz="2000" dirty="0">
                <a:latin typeface="Times New Roman"/>
                <a:cs typeface="Times New Roman"/>
              </a:rPr>
              <a:t>Nhấn phím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thời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: Số hiệu chuỗi hiện </a:t>
            </a:r>
            <a:r>
              <a:rPr sz="2000" spc="-5" dirty="0">
                <a:latin typeface="Times New Roman"/>
                <a:cs typeface="Times New Roman"/>
              </a:rPr>
              <a:t>lên </a:t>
            </a:r>
            <a:r>
              <a:rPr sz="2000" dirty="0">
                <a:latin typeface="Times New Roman"/>
                <a:cs typeface="Times New Roman"/>
              </a:rPr>
              <a:t>góc phải trên </a:t>
            </a:r>
            <a:r>
              <a:rPr sz="2000" spc="-10" dirty="0">
                <a:latin typeface="Times New Roman"/>
                <a:cs typeface="Times New Roman"/>
              </a:rPr>
              <a:t>màn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52030" cy="207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Action </a:t>
            </a:r>
            <a:r>
              <a:rPr sz="2400" spc="-5" dirty="0">
                <a:latin typeface="Times New Roman"/>
                <a:cs typeface="Times New Roman"/>
              </a:rPr>
              <a:t>J: </a:t>
            </a:r>
            <a:r>
              <a:rPr sz="2000" dirty="0">
                <a:latin typeface="Times New Roman"/>
                <a:cs typeface="Times New Roman"/>
              </a:rPr>
              <a:t>Nhấn phím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truyền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Đáp ứng </a:t>
            </a:r>
            <a:r>
              <a:rPr sz="2400" spc="5" dirty="0">
                <a:latin typeface="Times New Roman"/>
                <a:cs typeface="Times New Roman"/>
              </a:rPr>
              <a:t>J</a:t>
            </a:r>
            <a:r>
              <a:rPr sz="2000" spc="5" dirty="0">
                <a:latin typeface="Times New Roman"/>
                <a:cs typeface="Times New Roman"/>
              </a:rPr>
              <a:t>: </a:t>
            </a:r>
            <a:r>
              <a:rPr sz="2000" dirty="0">
                <a:latin typeface="Times New Roman"/>
                <a:cs typeface="Times New Roman"/>
              </a:rPr>
              <a:t>Dữ </a:t>
            </a:r>
            <a:r>
              <a:rPr sz="2000" spc="-5" dirty="0">
                <a:latin typeface="Times New Roman"/>
                <a:cs typeface="Times New Roman"/>
              </a:rPr>
              <a:t>liệu </a:t>
            </a:r>
            <a:r>
              <a:rPr sz="2000" dirty="0">
                <a:latin typeface="Times New Roman"/>
                <a:cs typeface="Times New Roman"/>
              </a:rPr>
              <a:t>được truyền đi  và chuyển về </a:t>
            </a:r>
            <a:r>
              <a:rPr sz="2000" spc="-5" dirty="0">
                <a:latin typeface="Times New Roman"/>
                <a:cs typeface="Times New Roman"/>
              </a:rPr>
              <a:t>chế </a:t>
            </a: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bình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thường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389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486" y="1628902"/>
            <a:ext cx="7861934" cy="197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9370">
              <a:lnSpc>
                <a:spcPct val="100000"/>
              </a:lnSpc>
            </a:pPr>
            <a:r>
              <a:rPr sz="4000" b="1" spc="-10" dirty="0">
                <a:latin typeface="Times New Roman"/>
                <a:cs typeface="Times New Roman"/>
              </a:rPr>
              <a:t>CHƯƠNG</a:t>
            </a:r>
            <a:r>
              <a:rPr sz="4000" b="1" spc="-4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spc="-5" dirty="0">
                <a:latin typeface="Times New Roman"/>
                <a:cs typeface="Times New Roman"/>
              </a:rPr>
              <a:t>TÍNH SỬ </a:t>
            </a:r>
            <a:r>
              <a:rPr sz="4000" b="1" spc="-10" dirty="0">
                <a:latin typeface="Times New Roman"/>
                <a:cs typeface="Times New Roman"/>
              </a:rPr>
              <a:t>DỤNG </a:t>
            </a:r>
            <a:r>
              <a:rPr sz="4000" b="1" spc="-5" dirty="0">
                <a:latin typeface="Times New Roman"/>
                <a:cs typeface="Times New Roman"/>
              </a:rPr>
              <a:t>CỦA HỆ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THỐNG</a:t>
            </a:r>
            <a:endParaRPr sz="4000">
              <a:latin typeface="Times New Roman"/>
              <a:cs typeface="Times New Roman"/>
            </a:endParaRPr>
          </a:p>
          <a:p>
            <a:pPr marL="2554605">
              <a:lnSpc>
                <a:spcPct val="100000"/>
              </a:lnSpc>
            </a:pPr>
            <a:r>
              <a:rPr sz="4000" b="1" spc="-5" dirty="0">
                <a:latin typeface="Times New Roman"/>
                <a:cs typeface="Times New Roman"/>
              </a:rPr>
              <a:t>TƯƠNG</a:t>
            </a:r>
            <a:r>
              <a:rPr sz="4000" b="1" spc="-9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TÁC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39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98765" cy="387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Sau khi đã </a:t>
            </a:r>
            <a:r>
              <a:rPr sz="2000" spc="-5" dirty="0">
                <a:latin typeface="Times New Roman"/>
                <a:cs typeface="Times New Roman"/>
              </a:rPr>
              <a:t>thiết lập </a:t>
            </a:r>
            <a:r>
              <a:rPr sz="2000" dirty="0">
                <a:latin typeface="Times New Roman"/>
                <a:cs typeface="Times New Roman"/>
              </a:rPr>
              <a:t>chuỗi hành </a:t>
            </a:r>
            <a:r>
              <a:rPr sz="2000" spc="5" dirty="0">
                <a:latin typeface="Times New Roman"/>
                <a:cs typeface="Times New Roman"/>
              </a:rPr>
              <a:t>động,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 đánh giá bởi  </a:t>
            </a:r>
            <a:r>
              <a:rPr sz="2000" spc="-5" dirty="0">
                <a:latin typeface="Times New Roman"/>
                <a:cs typeface="Times New Roman"/>
              </a:rPr>
              <a:t>Walkthrough. </a:t>
            </a:r>
            <a:r>
              <a:rPr sz="2000" dirty="0">
                <a:latin typeface="Times New Roman"/>
                <a:cs typeface="Times New Roman"/>
              </a:rPr>
              <a:t>Với </a:t>
            </a:r>
            <a:r>
              <a:rPr sz="2000" spc="-10" dirty="0">
                <a:latin typeface="Times New Roman"/>
                <a:cs typeface="Times New Roman"/>
              </a:rPr>
              <a:t>mỗi </a:t>
            </a:r>
            <a:r>
              <a:rPr sz="2000" dirty="0">
                <a:latin typeface="Times New Roman"/>
                <a:cs typeface="Times New Roman"/>
              </a:rPr>
              <a:t>action A, B,... , ta phải trả </a:t>
            </a:r>
            <a:r>
              <a:rPr sz="2000" spc="-5" dirty="0">
                <a:latin typeface="Times New Roman"/>
                <a:cs typeface="Times New Roman"/>
              </a:rPr>
              <a:t>lời </a:t>
            </a:r>
            <a:r>
              <a:rPr sz="2000" dirty="0">
                <a:latin typeface="Times New Roman"/>
                <a:cs typeface="Times New Roman"/>
              </a:rPr>
              <a:t>4 </a:t>
            </a: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dirty="0">
                <a:latin typeface="Times New Roman"/>
                <a:cs typeface="Times New Roman"/>
              </a:rPr>
              <a:t>hỏi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sau  và nói về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dùng được của HT.  Bắt đầu với hành động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A: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Action A: Nhấn phím ghi thời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marL="1155700" marR="28575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dirty="0">
                <a:latin typeface="Times New Roman"/>
                <a:cs typeface="Times New Roman"/>
              </a:rPr>
              <a:t>hỏi 1: ND có cố gắng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nên bất cứ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động nào </a:t>
            </a:r>
            <a:r>
              <a:rPr sz="2000" spc="5" dirty="0">
                <a:latin typeface="Times New Roman"/>
                <a:cs typeface="Times New Roman"/>
              </a:rPr>
              <a:t>khi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hành  động xảy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ra?</a:t>
            </a:r>
            <a:endParaRPr sz="2000">
              <a:latin typeface="Times New Roman"/>
              <a:cs typeface="Times New Roman"/>
            </a:endParaRPr>
          </a:p>
          <a:p>
            <a:pPr marL="1155700" marR="213995" indent="-228600" algn="just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Giao </a:t>
            </a:r>
            <a:r>
              <a:rPr sz="2000" spc="-5" dirty="0">
                <a:latin typeface="Times New Roman"/>
                <a:cs typeface="Times New Roman"/>
              </a:rPr>
              <a:t>tiếp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cung </a:t>
            </a:r>
            <a:r>
              <a:rPr sz="2000" spc="-5" dirty="0">
                <a:latin typeface="Times New Roman"/>
                <a:cs typeface="Times New Roman"/>
              </a:rPr>
              <a:t>cấp </a:t>
            </a:r>
            <a:r>
              <a:rPr sz="2000" dirty="0">
                <a:latin typeface="Times New Roman"/>
                <a:cs typeface="Times New Roman"/>
              </a:rPr>
              <a:t>chỉ dẫn nào </a:t>
            </a:r>
            <a:r>
              <a:rPr sz="2000" spc="5" dirty="0">
                <a:latin typeface="Times New Roman"/>
                <a:cs typeface="Times New Roman"/>
              </a:rPr>
              <a:t>khi ND </a:t>
            </a:r>
            <a:r>
              <a:rPr sz="2000" dirty="0">
                <a:latin typeface="Times New Roman"/>
                <a:cs typeface="Times New Roman"/>
              </a:rPr>
              <a:t>nhấn phím </a:t>
            </a:r>
            <a:r>
              <a:rPr sz="2000" spc="5" dirty="0">
                <a:latin typeface="Times New Roman"/>
                <a:cs typeface="Times New Roman"/>
              </a:rPr>
              <a:t>ghi  </a:t>
            </a:r>
            <a:r>
              <a:rPr sz="2000" dirty="0">
                <a:latin typeface="Times New Roman"/>
                <a:cs typeface="Times New Roman"/>
              </a:rPr>
              <a:t>thời gian</a:t>
            </a:r>
            <a:r>
              <a:rPr sz="2000" dirty="0">
                <a:latin typeface="Verdana"/>
                <a:cs typeface="Verdana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Tuy nhiên</a:t>
            </a:r>
            <a:r>
              <a:rPr sz="2000" dirty="0">
                <a:latin typeface="Verdana"/>
                <a:cs typeface="Verdana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điều đó chấp nhận được vì giả thiết </a:t>
            </a:r>
            <a:r>
              <a:rPr sz="2000" spc="-10" dirty="0">
                <a:latin typeface="Times New Roman"/>
                <a:cs typeface="Times New Roman"/>
              </a:rPr>
              <a:t>là  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dirty="0">
                <a:latin typeface="Times New Roman"/>
                <a:cs typeface="Times New Roman"/>
              </a:rPr>
              <a:t>quen thuộc với </a:t>
            </a:r>
            <a:r>
              <a:rPr sz="2000" spc="-10" dirty="0">
                <a:latin typeface="Times New Roman"/>
                <a:cs typeface="Times New Roman"/>
              </a:rPr>
              <a:t>máy </a:t>
            </a:r>
            <a:r>
              <a:rPr sz="2000" spc="5" dirty="0">
                <a:latin typeface="Times New Roman"/>
                <a:cs typeface="Times New Roman"/>
              </a:rPr>
              <a:t>ghi 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Video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65134" cy="387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dirty="0">
                <a:latin typeface="Times New Roman"/>
                <a:cs typeface="Times New Roman"/>
              </a:rPr>
              <a:t>hỏi 2:  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5" dirty="0">
                <a:latin typeface="Times New Roman"/>
                <a:cs typeface="Times New Roman"/>
              </a:rPr>
              <a:t>khả </a:t>
            </a:r>
            <a:r>
              <a:rPr sz="2000" dirty="0">
                <a:latin typeface="Times New Roman"/>
                <a:cs typeface="Times New Roman"/>
              </a:rPr>
              <a:t>năng để ý hành động đúng là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có?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Phím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thời gian có </a:t>
            </a:r>
            <a:r>
              <a:rPr sz="2000" spc="-5" dirty="0">
                <a:latin typeface="Times New Roman"/>
                <a:cs typeface="Times New Roman"/>
              </a:rPr>
              <a:t>trên </a:t>
            </a:r>
            <a:r>
              <a:rPr sz="2000" dirty="0">
                <a:latin typeface="Times New Roman"/>
                <a:cs typeface="Times New Roman"/>
              </a:rPr>
              <a:t>điều khiển từ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xa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dirty="0">
                <a:latin typeface="Times New Roman"/>
                <a:cs typeface="Times New Roman"/>
              </a:rPr>
              <a:t>hỏi 3: Khi ND </a:t>
            </a:r>
            <a:r>
              <a:rPr sz="2000" spc="-5" dirty="0">
                <a:latin typeface="Times New Roman"/>
                <a:cs typeface="Times New Roman"/>
              </a:rPr>
              <a:t>tìm </a:t>
            </a:r>
            <a:r>
              <a:rPr sz="2000" dirty="0">
                <a:latin typeface="Times New Roman"/>
                <a:cs typeface="Times New Roman"/>
              </a:rPr>
              <a:t>thấy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hành động đúng trên giao </a:t>
            </a:r>
            <a:r>
              <a:rPr sz="2000" spc="-5" dirty="0">
                <a:latin typeface="Times New Roman"/>
                <a:cs typeface="Times New Roman"/>
              </a:rPr>
              <a:t>tiếp liệu  </a:t>
            </a:r>
            <a:r>
              <a:rPr sz="2000" dirty="0">
                <a:latin typeface="Times New Roman"/>
                <a:cs typeface="Times New Roman"/>
              </a:rPr>
              <a:t>họ có biết đó là cái </a:t>
            </a:r>
            <a:r>
              <a:rPr sz="2000" spc="5" dirty="0">
                <a:latin typeface="Times New Roman"/>
                <a:cs typeface="Times New Roman"/>
              </a:rPr>
              <a:t>duy </a:t>
            </a:r>
            <a:r>
              <a:rPr sz="2000" dirty="0">
                <a:latin typeface="Times New Roman"/>
                <a:cs typeface="Times New Roman"/>
              </a:rPr>
              <a:t>nhất đúng cho </a:t>
            </a:r>
            <a:r>
              <a:rPr sz="2000" spc="-10" dirty="0">
                <a:latin typeface="Times New Roman"/>
                <a:cs typeface="Times New Roman"/>
              </a:rPr>
              <a:t>mục </a:t>
            </a:r>
            <a:r>
              <a:rPr sz="2000" dirty="0">
                <a:latin typeface="Times New Roman"/>
                <a:cs typeface="Times New Roman"/>
              </a:rPr>
              <a:t>đích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họ cố </a:t>
            </a:r>
            <a:r>
              <a:rPr sz="2000" spc="-5" dirty="0">
                <a:latin typeface="Times New Roman"/>
                <a:cs typeface="Times New Roman"/>
              </a:rPr>
              <a:t>tạo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ra?</a:t>
            </a:r>
            <a:endParaRPr sz="2000">
              <a:latin typeface="Times New Roman"/>
              <a:cs typeface="Times New Roman"/>
            </a:endParaRPr>
          </a:p>
          <a:p>
            <a:pPr marL="1155700" marR="67310" indent="-228600">
              <a:lnSpc>
                <a:spcPct val="100000"/>
              </a:lnSpc>
              <a:spcBef>
                <a:spcPts val="480"/>
              </a:spcBef>
            </a:pP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rõ ràng với phím ghi thời gian. </a:t>
            </a:r>
            <a:r>
              <a:rPr sz="2000" spc="-5" dirty="0">
                <a:latin typeface="Times New Roman"/>
                <a:cs typeface="Times New Roman"/>
              </a:rPr>
              <a:t>Biểu </a:t>
            </a:r>
            <a:r>
              <a:rPr sz="2000" dirty="0">
                <a:latin typeface="Times New Roman"/>
                <a:cs typeface="Times New Roman"/>
              </a:rPr>
              <a:t>tượng đồng hồ trên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đ/k  từ xa </a:t>
            </a:r>
            <a:r>
              <a:rPr sz="2000" spc="-5" dirty="0">
                <a:latin typeface="Times New Roman"/>
                <a:cs typeface="Times New Roman"/>
              </a:rPr>
              <a:t>có thể là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dirty="0">
                <a:latin typeface="Times New Roman"/>
                <a:cs typeface="Times New Roman"/>
              </a:rPr>
              <a:t>cử viên, tuy nhiên nó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hiểu là phím dùng  để </a:t>
            </a:r>
            <a:r>
              <a:rPr sz="2000" spc="-5" dirty="0">
                <a:latin typeface="Times New Roman"/>
                <a:cs typeface="Times New Roman"/>
              </a:rPr>
              <a:t>thay </a:t>
            </a:r>
            <a:r>
              <a:rPr sz="2000" spc="5" dirty="0">
                <a:latin typeface="Times New Roman"/>
                <a:cs typeface="Times New Roman"/>
              </a:rPr>
              <a:t>đổi </a:t>
            </a:r>
            <a:r>
              <a:rPr sz="2000" dirty="0">
                <a:latin typeface="Times New Roman"/>
                <a:cs typeface="Times New Roman"/>
              </a:rPr>
              <a:t>thời gian. Ứng cử viên khác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như là phím thứ 4  bên trái (phím này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quan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ghi). Tóm </a:t>
            </a:r>
            <a:r>
              <a:rPr sz="2000" spc="-5" dirty="0">
                <a:latin typeface="Times New Roman"/>
                <a:cs typeface="Times New Roman"/>
              </a:rPr>
              <a:t>lại, </a:t>
            </a:r>
            <a:r>
              <a:rPr sz="2000" dirty="0">
                <a:latin typeface="Times New Roman"/>
                <a:cs typeface="Times New Roman"/>
              </a:rPr>
              <a:t>biểu tượng đồng hồ  là lựa chọn </a:t>
            </a:r>
            <a:r>
              <a:rPr sz="2000" spc="5" dirty="0">
                <a:latin typeface="Times New Roman"/>
                <a:cs typeface="Times New Roman"/>
              </a:rPr>
              <a:t>đúng, </a:t>
            </a:r>
            <a:r>
              <a:rPr sz="2000" dirty="0">
                <a:latin typeface="Times New Roman"/>
                <a:cs typeface="Times New Roman"/>
              </a:rPr>
              <a:t>song rất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ND bị nhầm </a:t>
            </a:r>
            <a:r>
              <a:rPr sz="2000" spc="-5" dirty="0">
                <a:latin typeface="Times New Roman"/>
                <a:cs typeface="Times New Roman"/>
              </a:rPr>
              <a:t>tại </a:t>
            </a:r>
            <a:r>
              <a:rPr sz="2000" dirty="0">
                <a:latin typeface="Times New Roman"/>
                <a:cs typeface="Times New Roman"/>
              </a:rPr>
              <a:t>điểm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44180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Cognitive </a:t>
            </a:r>
            <a:r>
              <a:rPr sz="2400" spc="-5" dirty="0">
                <a:latin typeface="Times New Roman"/>
                <a:cs typeface="Times New Roman"/>
              </a:rPr>
              <a:t>WalkThrough </a:t>
            </a:r>
            <a:r>
              <a:rPr sz="2400" dirty="0">
                <a:latin typeface="Times New Roman"/>
                <a:cs typeface="Times New Roman"/>
              </a:rPr>
              <a:t>– Ví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1155700" marR="35560" lvl="2" indent="-228600">
              <a:lnSpc>
                <a:spcPct val="100600"/>
              </a:lnSpc>
              <a:spcBef>
                <a:spcPts val="55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Câu hỏi 4</a:t>
            </a:r>
            <a:r>
              <a:rPr sz="2000" dirty="0">
                <a:latin typeface="Times New Roman"/>
                <a:cs typeface="Times New Roman"/>
              </a:rPr>
              <a:t>: Sau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hành động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hành, ND sẽ hiểu phản </a:t>
            </a:r>
            <a:r>
              <a:rPr sz="2000" spc="5" dirty="0">
                <a:latin typeface="Times New Roman"/>
                <a:cs typeface="Times New Roman"/>
              </a:rPr>
              <a:t>hồi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  HT?</a:t>
            </a:r>
            <a:endParaRPr sz="2000">
              <a:latin typeface="Times New Roman"/>
              <a:cs typeface="Times New Roman"/>
            </a:endParaRPr>
          </a:p>
          <a:p>
            <a:pPr marL="1155700" marR="5080" indent="-228600">
              <a:lnSpc>
                <a:spcPct val="100000"/>
              </a:lnSpc>
              <a:spcBef>
                <a:spcPts val="480"/>
              </a:spcBef>
              <a:tabLst>
                <a:tab pos="6473825" algn="l"/>
              </a:tabLst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Ngay sau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hành động được </a:t>
            </a:r>
            <a:r>
              <a:rPr sz="2000" spc="-10" dirty="0">
                <a:latin typeface="Times New Roman"/>
                <a:cs typeface="Times New Roman"/>
              </a:rPr>
              <a:t>làm, </a:t>
            </a:r>
            <a:r>
              <a:rPr sz="2000" dirty="0">
                <a:latin typeface="Times New Roman"/>
                <a:cs typeface="Times New Roman"/>
              </a:rPr>
              <a:t>việc hiện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đã	</a:t>
            </a:r>
            <a:r>
              <a:rPr sz="2000" spc="-5" dirty="0">
                <a:latin typeface="Times New Roman"/>
                <a:cs typeface="Times New Roman"/>
              </a:rPr>
              <a:t>thay </a:t>
            </a:r>
            <a:r>
              <a:rPr sz="2000" spc="5" dirty="0">
                <a:latin typeface="Times New Roman"/>
                <a:cs typeface="Times New Roman"/>
              </a:rPr>
              <a:t>đổi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chế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  và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dòng hiện </a:t>
            </a:r>
            <a:r>
              <a:rPr sz="2000" spc="-5" dirty="0">
                <a:latin typeface="Times New Roman"/>
                <a:cs typeface="Times New Roman"/>
              </a:rPr>
              <a:t>lên </a:t>
            </a:r>
            <a:r>
              <a:rPr sz="2000" dirty="0">
                <a:latin typeface="Times New Roman"/>
                <a:cs typeface="Times New Roman"/>
              </a:rPr>
              <a:t>là khá thân thuộc với ND (Start,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End,...)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Cứ theo cách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vậy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 cho các hành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động.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47990" cy="332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Heuristic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các nguyên </a:t>
            </a:r>
            <a:r>
              <a:rPr sz="2000" spc="-5" dirty="0">
                <a:latin typeface="Times New Roman"/>
                <a:cs typeface="Times New Roman"/>
              </a:rPr>
              <a:t>tắc </a:t>
            </a:r>
            <a:r>
              <a:rPr sz="2000" dirty="0">
                <a:latin typeface="Times New Roman"/>
                <a:cs typeface="Times New Roman"/>
              </a:rPr>
              <a:t>chung hay các guidline có </a:t>
            </a:r>
            <a:r>
              <a:rPr sz="2000" spc="-5" dirty="0">
                <a:latin typeface="Times New Roman"/>
                <a:cs typeface="Times New Roman"/>
              </a:rPr>
              <a:t>thể trợ </a:t>
            </a:r>
            <a:r>
              <a:rPr sz="2000" dirty="0">
                <a:latin typeface="Times New Roman"/>
                <a:cs typeface="Times New Roman"/>
              </a:rPr>
              <a:t>giúp </a:t>
            </a:r>
            <a:r>
              <a:rPr sz="2000" spc="-10" dirty="0">
                <a:latin typeface="Times New Roman"/>
                <a:cs typeface="Times New Roman"/>
              </a:rPr>
              <a:t>một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quyết  định trong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TK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Do Jacob Nielsen và </a:t>
            </a:r>
            <a:r>
              <a:rPr sz="2000" spc="-5" dirty="0">
                <a:latin typeface="Times New Roman"/>
                <a:cs typeface="Times New Roman"/>
              </a:rPr>
              <a:t>Rolf </a:t>
            </a:r>
            <a:r>
              <a:rPr sz="2000" dirty="0">
                <a:latin typeface="Times New Roman"/>
                <a:cs typeface="Times New Roman"/>
              </a:rPr>
              <a:t>Molich đề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xuất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Dùng trong giai đoạn đầu của TK </a:t>
            </a:r>
            <a:r>
              <a:rPr sz="2000" spc="5" dirty="0">
                <a:latin typeface="Times New Roman"/>
                <a:cs typeface="Times New Roman"/>
              </a:rPr>
              <a:t>nhằm </a:t>
            </a:r>
            <a:r>
              <a:rPr sz="2000" dirty="0">
                <a:latin typeface="Times New Roman"/>
                <a:cs typeface="Times New Roman"/>
              </a:rPr>
              <a:t>cố định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dùng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155700" marR="254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Ý tưởng chính là nhiều đánh giá </a:t>
            </a:r>
            <a:r>
              <a:rPr sz="2000" spc="5" dirty="0">
                <a:latin typeface="Times New Roman"/>
                <a:cs typeface="Times New Roman"/>
              </a:rPr>
              <a:t>độc </a:t>
            </a:r>
            <a:r>
              <a:rPr sz="2000" spc="-5" dirty="0">
                <a:latin typeface="Times New Roman"/>
                <a:cs typeface="Times New Roman"/>
              </a:rPr>
              <a:t>lập </a:t>
            </a:r>
            <a:r>
              <a:rPr sz="2000" dirty="0">
                <a:latin typeface="Times New Roman"/>
                <a:cs typeface="Times New Roman"/>
              </a:rPr>
              <a:t>được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 để kiểm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 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dùng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9 </a:t>
            </a:r>
            <a:r>
              <a:rPr sz="2000" spc="-10" dirty="0">
                <a:latin typeface="Times New Roman"/>
                <a:cs typeface="Times New Roman"/>
              </a:rPr>
              <a:t>mưu </a:t>
            </a:r>
            <a:r>
              <a:rPr sz="2000" spc="-5" dirty="0">
                <a:latin typeface="Times New Roman"/>
                <a:cs typeface="Times New Roman"/>
              </a:rPr>
              <a:t>mẹo </a:t>
            </a:r>
            <a:r>
              <a:rPr sz="2000" dirty="0">
                <a:latin typeface="Times New Roman"/>
                <a:cs typeface="Times New Roman"/>
              </a:rPr>
              <a:t>và 10 </a:t>
            </a:r>
            <a:r>
              <a:rPr sz="2000" spc="5" dirty="0">
                <a:latin typeface="Times New Roman"/>
                <a:cs typeface="Times New Roman"/>
              </a:rPr>
              <a:t>qui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10475" cy="446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Heuristic – 9 </a:t>
            </a:r>
            <a:r>
              <a:rPr sz="2400" spc="-10" dirty="0">
                <a:latin typeface="Times New Roman"/>
                <a:cs typeface="Times New Roman"/>
              </a:rPr>
              <a:t>mưu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mẹo</a:t>
            </a:r>
            <a:endParaRPr sz="2400">
              <a:latin typeface="Times New Roman"/>
              <a:cs typeface="Times New Roman"/>
            </a:endParaRPr>
          </a:p>
          <a:p>
            <a:pPr marL="800100" indent="-33020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800735" algn="l"/>
              </a:tabLst>
            </a:pPr>
            <a:r>
              <a:rPr sz="2400" dirty="0">
                <a:latin typeface="Times New Roman"/>
                <a:cs typeface="Times New Roman"/>
              </a:rPr>
              <a:t>Đối thoại đơn giản và tự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nhiên</a:t>
            </a:r>
            <a:endParaRPr sz="24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830"/>
              </a:spcBef>
              <a:buChar char="-"/>
              <a:tabLst>
                <a:tab pos="1075690" algn="l"/>
              </a:tabLst>
            </a:pPr>
            <a:r>
              <a:rPr sz="2000" dirty="0">
                <a:latin typeface="Times New Roman"/>
                <a:cs typeface="Times New Roman"/>
              </a:rPr>
              <a:t>Đơn giản: Sử dụng ít thông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tin</a:t>
            </a:r>
            <a:endParaRPr sz="20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455"/>
              </a:spcBef>
              <a:buChar char="-"/>
              <a:tabLst>
                <a:tab pos="1075690" algn="l"/>
              </a:tabLst>
            </a:pPr>
            <a:r>
              <a:rPr sz="2000" dirty="0">
                <a:latin typeface="Times New Roman"/>
                <a:cs typeface="Times New Roman"/>
              </a:rPr>
              <a:t>Tự nhiên: Lệnh gần với </a:t>
            </a:r>
            <a:r>
              <a:rPr sz="2000" spc="-5" dirty="0">
                <a:latin typeface="Times New Roman"/>
                <a:cs typeface="Times New Roman"/>
              </a:rPr>
              <a:t>yêu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cầu</a:t>
            </a:r>
            <a:endParaRPr sz="2000">
              <a:latin typeface="Times New Roman"/>
              <a:cs typeface="Times New Roman"/>
            </a:endParaRPr>
          </a:p>
          <a:p>
            <a:pPr marL="800100" indent="-33020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800735" algn="l"/>
              </a:tabLst>
            </a:pPr>
            <a:r>
              <a:rPr sz="2400" dirty="0">
                <a:latin typeface="Times New Roman"/>
                <a:cs typeface="Times New Roman"/>
              </a:rPr>
              <a:t>Nói ngôn ngữ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830"/>
              </a:spcBef>
              <a:buChar char="-"/>
              <a:tabLst>
                <a:tab pos="1075690" algn="l"/>
              </a:tabLst>
            </a:pPr>
            <a:r>
              <a:rPr sz="2000" dirty="0">
                <a:latin typeface="Times New Roman"/>
                <a:cs typeface="Times New Roman"/>
              </a:rPr>
              <a:t>Sử dụng cách </a:t>
            </a:r>
            <a:r>
              <a:rPr sz="2000" spc="5" dirty="0">
                <a:latin typeface="Times New Roman"/>
                <a:cs typeface="Times New Roman"/>
              </a:rPr>
              <a:t>nói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ND</a:t>
            </a:r>
            <a:endParaRPr sz="20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455"/>
              </a:spcBef>
              <a:buChar char="-"/>
              <a:tabLst>
                <a:tab pos="1075690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dùng thuật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công nghệ đặc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biệt</a:t>
            </a:r>
            <a:endParaRPr sz="2000">
              <a:latin typeface="Times New Roman"/>
              <a:cs typeface="Times New Roman"/>
            </a:endParaRPr>
          </a:p>
          <a:p>
            <a:pPr marL="800100" indent="-33020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800735" algn="l"/>
              </a:tabLst>
            </a:pPr>
            <a:r>
              <a:rPr sz="2400" dirty="0">
                <a:latin typeface="Times New Roman"/>
                <a:cs typeface="Times New Roman"/>
              </a:rPr>
              <a:t>Giảm tải tối thiểu cho bộ nhớ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ND</a:t>
            </a:r>
            <a:endParaRPr sz="24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830"/>
              </a:spcBef>
              <a:buChar char="-"/>
              <a:tabLst>
                <a:tab pos="1075690" algn="l"/>
              </a:tabLst>
            </a:pP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bắt ND phải </a:t>
            </a:r>
            <a:r>
              <a:rPr sz="2000" spc="5" dirty="0">
                <a:latin typeface="Times New Roman"/>
                <a:cs typeface="Times New Roman"/>
              </a:rPr>
              <a:t>nhớ </a:t>
            </a:r>
            <a:r>
              <a:rPr sz="2000" dirty="0">
                <a:latin typeface="Times New Roman"/>
                <a:cs typeface="Times New Roman"/>
              </a:rPr>
              <a:t>cho hành động </a:t>
            </a:r>
            <a:r>
              <a:rPr sz="2000" spc="-5" dirty="0">
                <a:latin typeface="Times New Roman"/>
                <a:cs typeface="Times New Roman"/>
              </a:rPr>
              <a:t>tiếp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sau</a:t>
            </a:r>
            <a:endParaRPr sz="2000">
              <a:latin typeface="Times New Roman"/>
              <a:cs typeface="Times New Roman"/>
            </a:endParaRPr>
          </a:p>
          <a:p>
            <a:pPr marL="1075055" lvl="1" indent="-147955">
              <a:lnSpc>
                <a:spcPct val="100000"/>
              </a:lnSpc>
              <a:spcBef>
                <a:spcPts val="455"/>
              </a:spcBef>
              <a:buChar char="-"/>
              <a:tabLst>
                <a:tab pos="1075690" algn="l"/>
              </a:tabLst>
            </a:pPr>
            <a:r>
              <a:rPr sz="2000" dirty="0">
                <a:latin typeface="Times New Roman"/>
                <a:cs typeface="Times New Roman"/>
              </a:rPr>
              <a:t>Lưu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trên </a:t>
            </a:r>
            <a:r>
              <a:rPr sz="2000" spc="-10" dirty="0">
                <a:latin typeface="Times New Roman"/>
                <a:cs typeface="Times New Roman"/>
              </a:rPr>
              <a:t>mµn </a:t>
            </a:r>
            <a:r>
              <a:rPr sz="2000" dirty="0">
                <a:latin typeface="Times New Roman"/>
                <a:cs typeface="Times New Roman"/>
              </a:rPr>
              <a:t>h×nh cho đến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nữa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Đánh </a:t>
            </a:r>
            <a:r>
              <a:rPr dirty="0"/>
              <a:t>giá trong giai </a:t>
            </a:r>
            <a:r>
              <a:rPr spc="-5" dirty="0"/>
              <a:t>đoạn thiết</a:t>
            </a:r>
            <a:r>
              <a:rPr spc="-90" dirty="0"/>
              <a:t> </a:t>
            </a:r>
            <a:r>
              <a:rPr spc="-5" dirty="0"/>
              <a:t>kế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Heuristic – 9 </a:t>
            </a:r>
            <a:r>
              <a:rPr sz="2400" spc="-10" dirty="0">
                <a:latin typeface="Times New Roman"/>
                <a:cs typeface="Times New Roman"/>
              </a:rPr>
              <a:t>mưu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mẹo</a:t>
            </a:r>
            <a:endParaRPr sz="2400">
              <a:latin typeface="Times New Roman"/>
              <a:cs typeface="Times New Roman"/>
            </a:endParaRPr>
          </a:p>
          <a:p>
            <a:pPr marL="756285" lvl="2">
              <a:lnSpc>
                <a:spcPct val="100000"/>
              </a:lnSpc>
              <a:spcBef>
                <a:spcPts val="430"/>
              </a:spcBef>
              <a:buAutoNum type="arabicParenR" startAt="4"/>
              <a:tabLst>
                <a:tab pos="1087755" algn="l"/>
              </a:tabLst>
            </a:pPr>
            <a:r>
              <a:rPr sz="2400" dirty="0">
                <a:latin typeface="Times New Roman"/>
                <a:cs typeface="Times New Roman"/>
              </a:rPr>
              <a:t>Tính nhất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quán</a:t>
            </a:r>
            <a:endParaRPr sz="2400">
              <a:latin typeface="Times New Roman"/>
              <a:cs typeface="Times New Roman"/>
            </a:endParaRPr>
          </a:p>
          <a:p>
            <a:pPr marL="1105535" lvl="2" indent="-330835">
              <a:lnSpc>
                <a:spcPct val="100000"/>
              </a:lnSpc>
              <a:spcBef>
                <a:spcPts val="430"/>
              </a:spcBef>
              <a:buAutoNum type="arabicParenR" startAt="4"/>
              <a:tabLst>
                <a:tab pos="1106170" algn="l"/>
              </a:tabLst>
            </a:pPr>
            <a:r>
              <a:rPr sz="2400" dirty="0">
                <a:latin typeface="Times New Roman"/>
                <a:cs typeface="Times New Roman"/>
              </a:rPr>
              <a:t>Phản hồi thông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  <a:p>
            <a:pPr marL="1101090" lvl="2" indent="-344805">
              <a:lnSpc>
                <a:spcPct val="100000"/>
              </a:lnSpc>
              <a:spcBef>
                <a:spcPts val="430"/>
              </a:spcBef>
              <a:buAutoNum type="arabicParenR" startAt="4"/>
              <a:tabLst>
                <a:tab pos="1101090" algn="l"/>
              </a:tabLst>
            </a:pPr>
            <a:r>
              <a:rPr sz="2400" spc="-5" dirty="0">
                <a:latin typeface="Times New Roman"/>
                <a:cs typeface="Times New Roman"/>
              </a:rPr>
              <a:t>Xử </a:t>
            </a:r>
            <a:r>
              <a:rPr sz="2400" dirty="0">
                <a:latin typeface="Times New Roman"/>
                <a:cs typeface="Times New Roman"/>
              </a:rPr>
              <a:t>lý </a:t>
            </a:r>
            <a:r>
              <a:rPr sz="2400" spc="-5" dirty="0">
                <a:latin typeface="Times New Roman"/>
                <a:cs typeface="Times New Roman"/>
              </a:rPr>
              <a:t>tình huống thoát: khi ND </a:t>
            </a:r>
            <a:r>
              <a:rPr sz="2400" dirty="0">
                <a:latin typeface="Times New Roman"/>
                <a:cs typeface="Times New Roman"/>
              </a:rPr>
              <a:t>gặp 1 tình </a:t>
            </a:r>
            <a:r>
              <a:rPr sz="2400" spc="-5" dirty="0">
                <a:latin typeface="Times New Roman"/>
                <a:cs typeface="Times New Roman"/>
              </a:rPr>
              <a:t>huống </a:t>
            </a:r>
            <a:r>
              <a:rPr sz="2400" spc="-15" dirty="0">
                <a:latin typeface="Times New Roman"/>
                <a:cs typeface="Times New Roman"/>
              </a:rPr>
              <a:t>mà  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họ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/>
              <a:t>không cần =&gt; cung cấp lối</a:t>
            </a:r>
            <a:r>
              <a:rPr sz="2400" spc="-150" dirty="0"/>
              <a:t> </a:t>
            </a:r>
            <a:r>
              <a:rPr sz="2400" dirty="0"/>
              <a:t>thoát</a:t>
            </a:r>
            <a:endParaRPr sz="2400"/>
          </a:p>
          <a:p>
            <a:pPr marL="756285" marR="5080" lvl="2">
              <a:lnSpc>
                <a:spcPct val="100000"/>
              </a:lnSpc>
              <a:spcBef>
                <a:spcPts val="430"/>
              </a:spcBef>
              <a:buAutoNum type="arabicParenR" startAt="7"/>
              <a:tabLst>
                <a:tab pos="1125855" algn="l"/>
              </a:tabLst>
            </a:pPr>
            <a:r>
              <a:rPr sz="2400" dirty="0">
                <a:latin typeface="Times New Roman"/>
                <a:cs typeface="Times New Roman"/>
              </a:rPr>
              <a:t>Tạo lối </a:t>
            </a:r>
            <a:r>
              <a:rPr sz="2400" spc="-5" dirty="0">
                <a:latin typeface="Times New Roman"/>
                <a:cs typeface="Times New Roman"/>
              </a:rPr>
              <a:t>tắt: </a:t>
            </a:r>
            <a:r>
              <a:rPr sz="2400" dirty="0">
                <a:latin typeface="Times New Roman"/>
                <a:cs typeface="Times New Roman"/>
              </a:rPr>
              <a:t>Giúp đỡ người dùng có </a:t>
            </a:r>
            <a:r>
              <a:rPr sz="2400" spc="-5" dirty="0">
                <a:latin typeface="Times New Roman"/>
                <a:cs typeface="Times New Roman"/>
              </a:rPr>
              <a:t>kinh nghiệm tránh  </a:t>
            </a:r>
            <a:r>
              <a:rPr sz="2400" dirty="0">
                <a:latin typeface="Times New Roman"/>
                <a:cs typeface="Times New Roman"/>
              </a:rPr>
              <a:t>những đối thoại và thông tin không cần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  <a:p>
            <a:pPr marL="1087120" lvl="2" indent="-330835">
              <a:lnSpc>
                <a:spcPct val="100000"/>
              </a:lnSpc>
              <a:spcBef>
                <a:spcPts val="434"/>
              </a:spcBef>
              <a:buAutoNum type="arabicParenR" startAt="7"/>
              <a:tabLst>
                <a:tab pos="108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Có </a:t>
            </a:r>
            <a:r>
              <a:rPr sz="2400" dirty="0">
                <a:latin typeface="Times New Roman"/>
                <a:cs typeface="Times New Roman"/>
              </a:rPr>
              <a:t>thông báo lỗi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tốt</a:t>
            </a:r>
            <a:endParaRPr sz="2400">
              <a:latin typeface="Times New Roman"/>
              <a:cs typeface="Times New Roman"/>
            </a:endParaRPr>
          </a:p>
          <a:p>
            <a:pPr marL="1010919" lvl="2" indent="-254635">
              <a:lnSpc>
                <a:spcPct val="100000"/>
              </a:lnSpc>
              <a:spcBef>
                <a:spcPts val="430"/>
              </a:spcBef>
              <a:buAutoNum type="arabicParenR" startAt="7"/>
              <a:tabLst>
                <a:tab pos="1011555" algn="l"/>
              </a:tabLst>
            </a:pPr>
            <a:r>
              <a:rPr sz="2400" spc="-5" dirty="0">
                <a:latin typeface="Times New Roman"/>
                <a:cs typeface="Times New Roman"/>
              </a:rPr>
              <a:t>Dự </a:t>
            </a:r>
            <a:r>
              <a:rPr sz="2400" dirty="0">
                <a:latin typeface="Times New Roman"/>
                <a:cs typeface="Times New Roman"/>
              </a:rPr>
              <a:t>báo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72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Heuristic – </a:t>
            </a:r>
            <a:r>
              <a:rPr sz="2400" spc="-5" dirty="0">
                <a:latin typeface="Times New Roman"/>
                <a:cs typeface="Times New Roman"/>
              </a:rPr>
              <a:t>10 quy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định</a:t>
            </a:r>
            <a:endParaRPr sz="2400">
              <a:latin typeface="Times New Roman"/>
              <a:cs typeface="Times New Roman"/>
            </a:endParaRPr>
          </a:p>
          <a:p>
            <a:pPr marL="756285" marR="5715" lvl="2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1099820" algn="l"/>
              </a:tabLst>
            </a:pPr>
            <a:r>
              <a:rPr sz="2400" dirty="0">
                <a:latin typeface="Times New Roman"/>
                <a:cs typeface="Times New Roman"/>
              </a:rPr>
              <a:t>Thấy </a:t>
            </a:r>
            <a:r>
              <a:rPr sz="2400" spc="-5" dirty="0">
                <a:latin typeface="Times New Roman"/>
                <a:cs typeface="Times New Roman"/>
              </a:rPr>
              <a:t>được các </a:t>
            </a:r>
            <a:r>
              <a:rPr sz="2400" dirty="0">
                <a:latin typeface="Times New Roman"/>
                <a:cs typeface="Times New Roman"/>
              </a:rPr>
              <a:t>trạng </a:t>
            </a:r>
            <a:r>
              <a:rPr sz="2400" spc="-5" dirty="0">
                <a:latin typeface="Times New Roman"/>
                <a:cs typeface="Times New Roman"/>
              </a:rPr>
              <a:t>thái </a:t>
            </a:r>
            <a:r>
              <a:rPr sz="2400" dirty="0">
                <a:latin typeface="Times New Roman"/>
                <a:cs typeface="Times New Roman"/>
              </a:rPr>
              <a:t>của </a:t>
            </a:r>
            <a:r>
              <a:rPr sz="2400" spc="-5" dirty="0">
                <a:latin typeface="Times New Roman"/>
                <a:cs typeface="Times New Roman"/>
              </a:rPr>
              <a:t>HT: HT </a:t>
            </a:r>
            <a:r>
              <a:rPr sz="2400" dirty="0">
                <a:latin typeface="Times New Roman"/>
                <a:cs typeface="Times New Roman"/>
              </a:rPr>
              <a:t>luôn </a:t>
            </a:r>
            <a:r>
              <a:rPr sz="2400" spc="-5" dirty="0">
                <a:latin typeface="Times New Roman"/>
                <a:cs typeface="Times New Roman"/>
              </a:rPr>
              <a:t>cho ND </a:t>
            </a:r>
            <a:r>
              <a:rPr sz="2400" dirty="0">
                <a:latin typeface="Times New Roman"/>
                <a:cs typeface="Times New Roman"/>
              </a:rPr>
              <a:t>thấy  cái họ sẽ làm qua thông tin phản hồi trong thời gian hợp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  <a:p>
            <a:pPr marL="756285" marR="5080" lvl="2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1098550" algn="l"/>
              </a:tabLst>
            </a:pP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tự do và quản lý </a:t>
            </a:r>
            <a:r>
              <a:rPr sz="2400" spc="-5" dirty="0">
                <a:latin typeface="Times New Roman"/>
                <a:cs typeface="Times New Roman"/>
              </a:rPr>
              <a:t>ND: </a:t>
            </a:r>
            <a:r>
              <a:rPr sz="2400" dirty="0">
                <a:latin typeface="Times New Roman"/>
                <a:cs typeface="Times New Roman"/>
              </a:rPr>
              <a:t>ND có thể gặp lỗi, do vậy </a:t>
            </a:r>
            <a:r>
              <a:rPr sz="2400" spc="-5" dirty="0">
                <a:latin typeface="Times New Roman"/>
                <a:cs typeface="Times New Roman"/>
              </a:rPr>
              <a:t>phải  </a:t>
            </a:r>
            <a:r>
              <a:rPr sz="2400" dirty="0">
                <a:latin typeface="Times New Roman"/>
                <a:cs typeface="Times New Roman"/>
              </a:rPr>
              <a:t>có thoát khẩn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  <a:p>
            <a:pPr marL="1087120" lvl="2" indent="-33083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108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Dự </a:t>
            </a:r>
            <a:r>
              <a:rPr sz="2400" dirty="0">
                <a:latin typeface="Times New Roman"/>
                <a:cs typeface="Times New Roman"/>
              </a:rPr>
              <a:t>báo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</a:t>
            </a:r>
            <a:endParaRPr sz="2400">
              <a:latin typeface="Times New Roman"/>
              <a:cs typeface="Times New Roman"/>
            </a:endParaRPr>
          </a:p>
          <a:p>
            <a:pPr marL="1087120" lvl="2" indent="-33083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1087755" algn="l"/>
              </a:tabLst>
            </a:pPr>
            <a:r>
              <a:rPr sz="2400" dirty="0">
                <a:latin typeface="Times New Roman"/>
                <a:cs typeface="Times New Roman"/>
              </a:rPr>
              <a:t>Chuẩn hoá và nhất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quán</a:t>
            </a:r>
            <a:endParaRPr sz="2400">
              <a:latin typeface="Times New Roman"/>
              <a:cs typeface="Times New Roman"/>
            </a:endParaRPr>
          </a:p>
          <a:p>
            <a:pPr marL="1087120" lvl="2" indent="-330835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108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Đối </a:t>
            </a:r>
            <a:r>
              <a:rPr sz="2400" dirty="0">
                <a:latin typeface="Times New Roman"/>
                <a:cs typeface="Times New Roman"/>
              </a:rPr>
              <a:t>sánh </a:t>
            </a:r>
            <a:r>
              <a:rPr sz="2400" spc="-5" dirty="0">
                <a:latin typeface="Times New Roman"/>
                <a:cs typeface="Times New Roman"/>
              </a:rPr>
              <a:t>HT </a:t>
            </a:r>
            <a:r>
              <a:rPr sz="2400" dirty="0">
                <a:latin typeface="Times New Roman"/>
                <a:cs typeface="Times New Roman"/>
              </a:rPr>
              <a:t>với thế giới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thực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445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Heuristic – </a:t>
            </a:r>
            <a:r>
              <a:rPr sz="2400" spc="-5" dirty="0">
                <a:latin typeface="Times New Roman"/>
                <a:cs typeface="Times New Roman"/>
              </a:rPr>
              <a:t>10 quy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định</a:t>
            </a:r>
            <a:endParaRPr sz="2400">
              <a:latin typeface="Times New Roman"/>
              <a:cs typeface="Times New Roman"/>
            </a:endParaRPr>
          </a:p>
          <a:p>
            <a:pPr marL="756285" marR="5080" lvl="2" algn="just">
              <a:lnSpc>
                <a:spcPct val="100000"/>
              </a:lnSpc>
              <a:spcBef>
                <a:spcPts val="430"/>
              </a:spcBef>
              <a:buAutoNum type="arabicParenR" startAt="6"/>
              <a:tabLst>
                <a:tab pos="1123950" algn="l"/>
              </a:tabLst>
            </a:pPr>
            <a:r>
              <a:rPr sz="2400" dirty="0">
                <a:latin typeface="Times New Roman"/>
                <a:cs typeface="Times New Roman"/>
              </a:rPr>
              <a:t>Nhận biết chứ không phải nhớ </a:t>
            </a:r>
            <a:r>
              <a:rPr sz="2400" spc="-5" dirty="0">
                <a:latin typeface="Times New Roman"/>
                <a:cs typeface="Times New Roman"/>
              </a:rPr>
              <a:t>lại: </a:t>
            </a:r>
            <a:r>
              <a:rPr sz="2400" dirty="0">
                <a:latin typeface="Times New Roman"/>
                <a:cs typeface="Times New Roman"/>
              </a:rPr>
              <a:t>Tạo cho đối tượng,  hành động và các lựa </a:t>
            </a:r>
            <a:r>
              <a:rPr sz="2400" spc="-5" dirty="0">
                <a:latin typeface="Times New Roman"/>
                <a:cs typeface="Times New Roman"/>
              </a:rPr>
              <a:t>chọn </a:t>
            </a:r>
            <a:r>
              <a:rPr sz="2400" dirty="0">
                <a:latin typeface="Times New Roman"/>
                <a:cs typeface="Times New Roman"/>
              </a:rPr>
              <a:t>dễ dàng nhận biết </a:t>
            </a:r>
            <a:r>
              <a:rPr sz="2400" spc="-5" dirty="0">
                <a:latin typeface="Times New Roman"/>
                <a:cs typeface="Times New Roman"/>
              </a:rPr>
              <a:t>bởi ND </a:t>
            </a:r>
            <a:r>
              <a:rPr sz="2400" dirty="0">
                <a:latin typeface="Times New Roman"/>
                <a:cs typeface="Times New Roman"/>
              </a:rPr>
              <a:t>chứ  không cần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nhớ</a:t>
            </a:r>
            <a:endParaRPr sz="2400">
              <a:latin typeface="Times New Roman"/>
              <a:cs typeface="Times New Roman"/>
            </a:endParaRPr>
          </a:p>
          <a:p>
            <a:pPr marL="756285" marR="7620" lvl="2" algn="just">
              <a:lnSpc>
                <a:spcPct val="100000"/>
              </a:lnSpc>
              <a:spcBef>
                <a:spcPts val="430"/>
              </a:spcBef>
              <a:buAutoNum type="arabicParenR" startAt="6"/>
              <a:tabLst>
                <a:tab pos="1118235" algn="l"/>
              </a:tabLst>
            </a:pP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hiệu quả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mềm </a:t>
            </a:r>
            <a:r>
              <a:rPr sz="2400" dirty="0">
                <a:latin typeface="Times New Roman"/>
                <a:cs typeface="Times New Roman"/>
              </a:rPr>
              <a:t>dẻo. </a:t>
            </a:r>
            <a:r>
              <a:rPr sz="2400" spc="-5" dirty="0">
                <a:latin typeface="Times New Roman"/>
                <a:cs typeface="Times New Roman"/>
              </a:rPr>
              <a:t>Dùng </a:t>
            </a:r>
            <a:r>
              <a:rPr sz="2400" dirty="0">
                <a:latin typeface="Times New Roman"/>
                <a:cs typeface="Times New Roman"/>
              </a:rPr>
              <a:t>được cho cả </a:t>
            </a:r>
            <a:r>
              <a:rPr sz="2400" spc="-10" dirty="0">
                <a:latin typeface="Times New Roman"/>
                <a:cs typeface="Times New Roman"/>
              </a:rPr>
              <a:t>ND  </a:t>
            </a:r>
            <a:r>
              <a:rPr sz="2400" dirty="0">
                <a:latin typeface="Times New Roman"/>
                <a:cs typeface="Times New Roman"/>
              </a:rPr>
              <a:t>có/không có kinh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1010919" lvl="2" indent="-254635" algn="just">
              <a:lnSpc>
                <a:spcPct val="100000"/>
              </a:lnSpc>
              <a:spcBef>
                <a:spcPts val="430"/>
              </a:spcBef>
              <a:buAutoNum type="arabicParenR" startAt="6"/>
              <a:tabLst>
                <a:tab pos="1011555" algn="l"/>
              </a:tabLst>
            </a:pPr>
            <a:r>
              <a:rPr sz="2400" dirty="0">
                <a:latin typeface="Times New Roman"/>
                <a:cs typeface="Times New Roman"/>
              </a:rPr>
              <a:t>Thiết kế đơn giản và có thẩm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mỹ</a:t>
            </a:r>
            <a:endParaRPr sz="2400">
              <a:latin typeface="Times New Roman"/>
              <a:cs typeface="Times New Roman"/>
            </a:endParaRPr>
          </a:p>
          <a:p>
            <a:pPr marL="1010919" lvl="2" indent="-254635" algn="just">
              <a:lnSpc>
                <a:spcPct val="100000"/>
              </a:lnSpc>
              <a:spcBef>
                <a:spcPts val="434"/>
              </a:spcBef>
              <a:buAutoNum type="arabicParenR" startAt="6"/>
              <a:tabLst>
                <a:tab pos="1011555" algn="l"/>
              </a:tabLst>
            </a:pPr>
            <a:r>
              <a:rPr sz="2400" dirty="0">
                <a:latin typeface="Times New Roman"/>
                <a:cs typeface="Times New Roman"/>
              </a:rPr>
              <a:t>Trợ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giúp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biết,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đối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thoại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và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phục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hồi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từ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trạng</a:t>
            </a:r>
            <a:endParaRPr sz="2400">
              <a:latin typeface="Times New Roman"/>
              <a:cs typeface="Times New Roman"/>
            </a:endParaRPr>
          </a:p>
          <a:p>
            <a:pPr marL="75628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thái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</a:t>
            </a:r>
            <a:endParaRPr sz="2400">
              <a:latin typeface="Times New Roman"/>
              <a:cs typeface="Times New Roman"/>
            </a:endParaRPr>
          </a:p>
          <a:p>
            <a:pPr marL="1239520" lvl="2" indent="-483234" algn="just">
              <a:lnSpc>
                <a:spcPct val="100000"/>
              </a:lnSpc>
              <a:spcBef>
                <a:spcPts val="430"/>
              </a:spcBef>
              <a:buAutoNum type="arabicParenR" startAt="10"/>
              <a:tabLst>
                <a:tab pos="1240155" algn="l"/>
              </a:tabLst>
            </a:pPr>
            <a:r>
              <a:rPr sz="2400" dirty="0">
                <a:latin typeface="Times New Roman"/>
                <a:cs typeface="Times New Roman"/>
              </a:rPr>
              <a:t>Trợ giúp và tài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liệu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93355" cy="253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Review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kiểu Heuristic do Molich &amp; Nelson </a:t>
            </a:r>
            <a:r>
              <a:rPr sz="2000" spc="5" dirty="0">
                <a:latin typeface="Times New Roman"/>
                <a:cs typeface="Times New Roman"/>
              </a:rPr>
              <a:t>đưa </a:t>
            </a:r>
            <a:r>
              <a:rPr sz="2000" dirty="0">
                <a:latin typeface="Times New Roman"/>
                <a:cs typeface="Times New Roman"/>
              </a:rPr>
              <a:t>ra </a:t>
            </a:r>
            <a:r>
              <a:rPr sz="2000" spc="5" dirty="0">
                <a:latin typeface="Times New Roman"/>
                <a:cs typeface="Times New Roman"/>
              </a:rPr>
              <a:t>1990: </a:t>
            </a:r>
            <a:r>
              <a:rPr sz="2000" dirty="0">
                <a:latin typeface="Times New Roman"/>
                <a:cs typeface="Times New Roman"/>
              </a:rPr>
              <a:t>dùng  trong các UD </a:t>
            </a:r>
            <a:r>
              <a:rPr sz="2000" spc="5" dirty="0">
                <a:latin typeface="Times New Roman"/>
                <a:cs typeface="Times New Roman"/>
              </a:rPr>
              <a:t>nhỏ, </a:t>
            </a:r>
            <a:r>
              <a:rPr sz="2000" dirty="0">
                <a:latin typeface="Times New Roman"/>
                <a:cs typeface="Times New Roman"/>
              </a:rPr>
              <a:t>thời gian đánh giá chừng </a:t>
            </a:r>
            <a:r>
              <a:rPr sz="2000" spc="5" dirty="0">
                <a:latin typeface="Times New Roman"/>
                <a:cs typeface="Times New Roman"/>
              </a:rPr>
              <a:t>2h. </a:t>
            </a:r>
            <a:r>
              <a:rPr sz="2000" dirty="0">
                <a:latin typeface="Times New Roman"/>
                <a:cs typeface="Times New Roman"/>
              </a:rPr>
              <a:t>Tuy nhiên có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thể  </a:t>
            </a:r>
            <a:r>
              <a:rPr sz="2000" dirty="0">
                <a:latin typeface="Times New Roman"/>
                <a:cs typeface="Times New Roman"/>
              </a:rPr>
              <a:t>nhiều hơn nếu UD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lớn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kiểu Discount </a:t>
            </a:r>
            <a:r>
              <a:rPr sz="2000" spc="-5" dirty="0">
                <a:latin typeface="Times New Roman"/>
                <a:cs typeface="Times New Roman"/>
              </a:rPr>
              <a:t>usability: </a:t>
            </a:r>
            <a:r>
              <a:rPr sz="2000" dirty="0">
                <a:latin typeface="Times New Roman"/>
                <a:cs typeface="Times New Roman"/>
              </a:rPr>
              <a:t>chi phí thấp, thời gian và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tài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nguyên </a:t>
            </a:r>
            <a:r>
              <a:rPr sz="2000" spc="5" dirty="0">
                <a:latin typeface="Times New Roman"/>
                <a:cs typeface="Times New Roman"/>
              </a:rPr>
              <a:t>không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nhiều.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64450" cy="302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thiết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kế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</a:t>
            </a:r>
            <a:r>
              <a:rPr sz="2400" spc="-5" dirty="0">
                <a:latin typeface="Times New Roman"/>
                <a:cs typeface="Times New Roman"/>
              </a:rPr>
              <a:t>dựa </a:t>
            </a:r>
            <a:r>
              <a:rPr sz="2400" dirty="0">
                <a:latin typeface="Times New Roman"/>
                <a:cs typeface="Times New Roman"/>
              </a:rPr>
              <a:t>vào </a:t>
            </a:r>
            <a:r>
              <a:rPr sz="2400" spc="-15" dirty="0">
                <a:latin typeface="Times New Roman"/>
                <a:cs typeface="Times New Roman"/>
              </a:rPr>
              <a:t>mô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hình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Đặc tả chức năng của HT phần có </a:t>
            </a:r>
            <a:r>
              <a:rPr sz="2000" spc="-5" dirty="0">
                <a:latin typeface="Times New Roman"/>
                <a:cs typeface="Times New Roman"/>
              </a:rPr>
              <a:t>liên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nhiệm vụ chứa danh sách nhiệm vụ và gán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chúng  thành các thành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phần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Cấu trúc nhiệm </a:t>
            </a:r>
            <a:r>
              <a:rPr sz="2000" spc="5" dirty="0">
                <a:latin typeface="Times New Roman"/>
                <a:cs typeface="Times New Roman"/>
              </a:rPr>
              <a:t>vụ </a:t>
            </a:r>
            <a:r>
              <a:rPr sz="2000" dirty="0">
                <a:latin typeface="Times New Roman"/>
                <a:cs typeface="Times New Roman"/>
              </a:rPr>
              <a:t>từ đơn giản đến phức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tạp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thao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ND có thể đánh giá bằng phương pháp giải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tích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Mô hình vật lý Keytrock hay được áp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399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503363"/>
            <a:ext cx="86106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7. </a:t>
            </a:r>
            <a:r>
              <a:rPr lang="en-US" altLang="en-US" b="1" dirty="0" err="1">
                <a:latin typeface="+mj-lt"/>
              </a:rPr>
              <a:t>Tài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liệu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học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tập</a:t>
            </a:r>
            <a:r>
              <a:rPr lang="en-US" altLang="en-US" b="1" dirty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Sách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giáo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trình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chính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: </a:t>
            </a:r>
            <a:r>
              <a:rPr lang="en-US" altLang="en-US" sz="2200" b="1" i="1" dirty="0">
                <a:latin typeface="+mj-lt"/>
              </a:rPr>
              <a:t> 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dirty="0" err="1">
                <a:latin typeface="+mj-lt"/>
              </a:rPr>
              <a:t>Lương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Mạnh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Bá</a:t>
            </a:r>
            <a:r>
              <a:rPr lang="en-US" altLang="en-US" sz="2200" dirty="0">
                <a:latin typeface="+mj-lt"/>
              </a:rPr>
              <a:t> (2005), </a:t>
            </a:r>
            <a:r>
              <a:rPr lang="en-US" altLang="en-US" sz="2200" i="1" dirty="0" err="1">
                <a:solidFill>
                  <a:srgbClr val="0033CC"/>
                </a:solidFill>
                <a:latin typeface="+mj-lt"/>
              </a:rPr>
              <a:t>Tương</a:t>
            </a:r>
            <a:r>
              <a:rPr lang="en-US" altLang="en-US" sz="2200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i="1" dirty="0" err="1">
                <a:solidFill>
                  <a:srgbClr val="0033CC"/>
                </a:solidFill>
                <a:latin typeface="+mj-lt"/>
              </a:rPr>
              <a:t>tác</a:t>
            </a:r>
            <a:r>
              <a:rPr lang="en-US" altLang="en-US" sz="2200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i="1" dirty="0" err="1">
                <a:solidFill>
                  <a:srgbClr val="0033CC"/>
                </a:solidFill>
                <a:latin typeface="+mj-lt"/>
              </a:rPr>
              <a:t>người</a:t>
            </a:r>
            <a:r>
              <a:rPr lang="en-US" altLang="en-US" sz="2200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i="1" dirty="0" err="1">
                <a:solidFill>
                  <a:srgbClr val="0033CC"/>
                </a:solidFill>
                <a:latin typeface="+mj-lt"/>
              </a:rPr>
              <a:t>máy</a:t>
            </a:r>
            <a:r>
              <a:rPr lang="en-US" altLang="en-US" sz="2200" i="1" dirty="0">
                <a:latin typeface="+mj-lt"/>
              </a:rPr>
              <a:t>, </a:t>
            </a:r>
            <a:r>
              <a:rPr lang="en-US" altLang="en-US" sz="2200" dirty="0">
                <a:latin typeface="+mj-lt"/>
              </a:rPr>
              <a:t>NXB </a:t>
            </a:r>
            <a:r>
              <a:rPr lang="en-US" altLang="en-US" sz="2200" dirty="0" err="1">
                <a:latin typeface="+mj-lt"/>
              </a:rPr>
              <a:t>Khoa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học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và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kỹ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thuật</a:t>
            </a:r>
            <a:r>
              <a:rPr lang="en-US" altLang="en-US" sz="2200" dirty="0"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Sách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tham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200" b="1" i="1" dirty="0" err="1">
                <a:solidFill>
                  <a:srgbClr val="0033CC"/>
                </a:solidFill>
                <a:latin typeface="+mj-lt"/>
              </a:rPr>
              <a:t>khảo</a:t>
            </a:r>
            <a:r>
              <a:rPr lang="en-US" altLang="en-US" sz="2200" b="1" i="1" dirty="0">
                <a:solidFill>
                  <a:srgbClr val="0033CC"/>
                </a:solidFill>
                <a:latin typeface="+mj-lt"/>
              </a:rPr>
              <a:t>: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200" dirty="0">
                <a:latin typeface="+mj-lt"/>
              </a:rPr>
              <a:t>Alan Dix, Janet E. Finlay, Gregory D. </a:t>
            </a:r>
            <a:r>
              <a:rPr lang="en-US" altLang="en-US" sz="2200" dirty="0" err="1">
                <a:latin typeface="+mj-lt"/>
              </a:rPr>
              <a:t>Abowd</a:t>
            </a:r>
            <a:r>
              <a:rPr lang="en-US" altLang="en-US" sz="2200" dirty="0">
                <a:latin typeface="+mj-lt"/>
              </a:rPr>
              <a:t>, Russell Beale, </a:t>
            </a:r>
            <a:r>
              <a:rPr lang="en-US" altLang="en-US" sz="2200" i="1" dirty="0">
                <a:solidFill>
                  <a:srgbClr val="0033CC"/>
                </a:solidFill>
                <a:latin typeface="+mj-lt"/>
              </a:rPr>
              <a:t>Human-Computer Interaction</a:t>
            </a:r>
            <a:r>
              <a:rPr lang="en-US" altLang="en-US" sz="2200" dirty="0">
                <a:latin typeface="+mj-lt"/>
              </a:rPr>
              <a:t>, Harlow, England: Prentice Hall, 2004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vi-VN" sz="2200" spc="-5" dirty="0">
                <a:latin typeface="Times New Roman"/>
                <a:cs typeface="Times New Roman"/>
              </a:rPr>
              <a:t>Jenifer Tidwell. Designing Interfaces,</a:t>
            </a:r>
            <a:r>
              <a:rPr lang="vi-VN" sz="2200" spc="60" dirty="0">
                <a:latin typeface="Times New Roman"/>
                <a:cs typeface="Times New Roman"/>
              </a:rPr>
              <a:t> </a:t>
            </a:r>
            <a:r>
              <a:rPr lang="vi-VN" sz="2200" spc="-5" dirty="0">
                <a:latin typeface="Times New Roman"/>
                <a:cs typeface="Times New Roman"/>
              </a:rPr>
              <a:t>2005</a:t>
            </a:r>
            <a:endParaRPr lang="en-US" sz="2200" spc="-5" dirty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vi-VN" sz="2200" spc="-5" dirty="0">
                <a:latin typeface="Times New Roman"/>
                <a:cs typeface="Times New Roman"/>
              </a:rPr>
              <a:t>Jef Raskin. </a:t>
            </a:r>
            <a:r>
              <a:rPr lang="vi-VN" sz="2200" spc="-10" dirty="0">
                <a:latin typeface="Times New Roman"/>
                <a:cs typeface="Times New Roman"/>
              </a:rPr>
              <a:t>Human </a:t>
            </a:r>
            <a:r>
              <a:rPr lang="vi-VN" sz="2200" spc="-5" dirty="0">
                <a:latin typeface="Times New Roman"/>
                <a:cs typeface="Times New Roman"/>
              </a:rPr>
              <a:t>Interface,</a:t>
            </a:r>
            <a:r>
              <a:rPr lang="vi-VN" sz="2200" spc="50" dirty="0">
                <a:latin typeface="Times New Roman"/>
                <a:cs typeface="Times New Roman"/>
              </a:rPr>
              <a:t> </a:t>
            </a:r>
            <a:r>
              <a:rPr lang="vi-VN" sz="2200" dirty="0">
                <a:latin typeface="Times New Roman"/>
                <a:cs typeface="Times New Roman"/>
              </a:rPr>
              <a:t>2000</a:t>
            </a:r>
            <a:endParaRPr lang="en-US" sz="2200" dirty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vi-VN" sz="2200" spc="-5" dirty="0">
                <a:latin typeface="Times New Roman"/>
                <a:cs typeface="Times New Roman"/>
              </a:rPr>
              <a:t>C</a:t>
            </a:r>
            <a:r>
              <a:rPr lang="vi-VN" sz="2200" spc="-20" dirty="0">
                <a:latin typeface="Times New Roman"/>
                <a:cs typeface="Times New Roman"/>
              </a:rPr>
              <a:t>a</a:t>
            </a:r>
            <a:r>
              <a:rPr lang="vi-VN" sz="2200" spc="0" dirty="0">
                <a:latin typeface="Times New Roman"/>
                <a:cs typeface="Times New Roman"/>
              </a:rPr>
              <a:t>r</a:t>
            </a:r>
            <a:r>
              <a:rPr lang="vi-VN" sz="2200" spc="-5" dirty="0">
                <a:latin typeface="Times New Roman"/>
                <a:cs typeface="Times New Roman"/>
              </a:rPr>
              <a:t>etta</a:t>
            </a:r>
            <a:r>
              <a:rPr lang="vi-VN" sz="2200" dirty="0">
                <a:latin typeface="Times New Roman"/>
                <a:cs typeface="Times New Roman"/>
              </a:rPr>
              <a:t>	</a:t>
            </a:r>
            <a:r>
              <a:rPr lang="vi-VN" sz="2200" spc="-5" dirty="0">
                <a:latin typeface="Times New Roman"/>
                <a:cs typeface="Times New Roman"/>
              </a:rPr>
              <a:t>S</a:t>
            </a:r>
            <a:r>
              <a:rPr lang="vi-VN" sz="2200" dirty="0">
                <a:latin typeface="Times New Roman"/>
                <a:cs typeface="Times New Roman"/>
              </a:rPr>
              <a:t>o</a:t>
            </a:r>
            <a:r>
              <a:rPr lang="vi-VN" sz="2200" spc="-5" dirty="0">
                <a:latin typeface="Times New Roman"/>
                <a:cs typeface="Times New Roman"/>
              </a:rPr>
              <a:t>ftwa</a:t>
            </a:r>
            <a:r>
              <a:rPr lang="vi-VN" sz="2200" spc="0" dirty="0">
                <a:latin typeface="Times New Roman"/>
                <a:cs typeface="Times New Roman"/>
              </a:rPr>
              <a:t>r</a:t>
            </a:r>
            <a:r>
              <a:rPr lang="vi-VN" sz="2200" spc="-5" dirty="0">
                <a:latin typeface="Times New Roman"/>
                <a:cs typeface="Times New Roman"/>
              </a:rPr>
              <a:t>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vi-VN" sz="2200" spc="-5" dirty="0">
                <a:latin typeface="Times New Roman"/>
                <a:cs typeface="Times New Roman"/>
              </a:rPr>
              <a:t>Lt</a:t>
            </a:r>
            <a:r>
              <a:rPr lang="vi-VN" sz="2200" dirty="0">
                <a:latin typeface="Times New Roman"/>
                <a:cs typeface="Times New Roman"/>
              </a:rPr>
              <a:t>d</a:t>
            </a:r>
            <a:r>
              <a:rPr lang="vi-VN" sz="2200" spc="-10" dirty="0">
                <a:latin typeface="Times New Roman"/>
                <a:cs typeface="Times New Roman"/>
              </a:rPr>
              <a:t>.</a:t>
            </a:r>
            <a:r>
              <a:rPr lang="vi-VN" sz="2200" spc="-5" dirty="0">
                <a:latin typeface="Times New Roman"/>
                <a:cs typeface="Times New Roman"/>
              </a:rPr>
              <a:t>,</a:t>
            </a:r>
            <a:r>
              <a:rPr lang="en-US" sz="2200" spc="-5" dirty="0">
                <a:latin typeface="Times New Roman"/>
                <a:cs typeface="Times New Roman"/>
              </a:rPr>
              <a:t> </a:t>
            </a:r>
            <a:r>
              <a:rPr lang="vi-VN" sz="2200" i="1" dirty="0">
                <a:latin typeface="Times New Roman"/>
                <a:cs typeface="Times New Roman"/>
              </a:rPr>
              <a:t>G</a:t>
            </a:r>
            <a:r>
              <a:rPr lang="vi-VN" sz="2200" i="1" spc="-5" dirty="0">
                <a:latin typeface="Times New Roman"/>
                <a:cs typeface="Times New Roman"/>
              </a:rPr>
              <a:t>UI</a:t>
            </a:r>
            <a:r>
              <a:rPr lang="en-US" sz="2200" i="1" spc="-5" dirty="0">
                <a:latin typeface="Times New Roman"/>
                <a:cs typeface="Times New Roman"/>
              </a:rPr>
              <a:t> </a:t>
            </a:r>
            <a:r>
              <a:rPr lang="vi-VN" sz="2200" i="1" spc="-5" dirty="0">
                <a:latin typeface="Times New Roman"/>
                <a:cs typeface="Times New Roman"/>
              </a:rPr>
              <a:t>Design</a:t>
            </a:r>
            <a:r>
              <a:rPr lang="en-US" sz="2200" i="1" spc="-5" dirty="0">
                <a:latin typeface="Times New Roman"/>
                <a:cs typeface="Times New Roman"/>
              </a:rPr>
              <a:t> </a:t>
            </a:r>
            <a:r>
              <a:rPr lang="vi-VN" sz="2200" i="1" spc="-5" dirty="0">
                <a:latin typeface="Times New Roman"/>
                <a:cs typeface="Times New Roman"/>
              </a:rPr>
              <a:t>S</a:t>
            </a:r>
            <a:r>
              <a:rPr lang="vi-VN" sz="2200" i="1" dirty="0">
                <a:latin typeface="Times New Roman"/>
                <a:cs typeface="Times New Roman"/>
              </a:rPr>
              <a:t>t</a:t>
            </a:r>
            <a:r>
              <a:rPr lang="vi-VN" sz="2200" i="1" spc="-5" dirty="0">
                <a:latin typeface="Times New Roman"/>
                <a:cs typeface="Times New Roman"/>
              </a:rPr>
              <a:t>udio</a:t>
            </a:r>
            <a:r>
              <a:rPr lang="en-US" sz="2200" i="1" spc="-5" dirty="0">
                <a:latin typeface="Times New Roman"/>
                <a:cs typeface="Times New Roman"/>
              </a:rPr>
              <a:t> </a:t>
            </a:r>
            <a:r>
              <a:rPr lang="vi-VN" sz="2200" i="1" spc="-5" dirty="0">
                <a:latin typeface="Times New Roman"/>
                <a:cs typeface="Times New Roman"/>
              </a:rPr>
              <a:t>User Manual, </a:t>
            </a:r>
            <a:r>
              <a:rPr lang="vi-VN" sz="2200" spc="-5" dirty="0">
                <a:latin typeface="Times New Roman"/>
                <a:cs typeface="Times New Roman"/>
              </a:rPr>
              <a:t>Version 2.3, March </a:t>
            </a:r>
            <a:r>
              <a:rPr lang="vi-VN" sz="2200" dirty="0">
                <a:latin typeface="Times New Roman"/>
                <a:cs typeface="Times New Roman"/>
              </a:rPr>
              <a:t>2007.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/>
          </a:p>
          <a:p>
            <a:pPr>
              <a:buFontTx/>
              <a:buAutoNum type="arabicPeriod"/>
            </a:pPr>
            <a:endParaRPr lang="en-US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0713" y="381000"/>
            <a:ext cx="7772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kern="0">
                <a:solidFill>
                  <a:srgbClr val="999900"/>
                </a:solidFill>
                <a:latin typeface="Times New Roman"/>
                <a:cs typeface="Times New Roman"/>
              </a:rPr>
              <a:t>GIỚI</a:t>
            </a:r>
            <a:r>
              <a:rPr lang="en-US" altLang="en-US" sz="2800" ker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kern="0">
                <a:solidFill>
                  <a:srgbClr val="999900"/>
                </a:solidFill>
                <a:latin typeface="Times New Roman"/>
                <a:cs typeface="Times New Roman"/>
              </a:rPr>
              <a:t>THIỆU MÔN HỌC</a:t>
            </a:r>
            <a:endParaRPr lang="en-US" altLang="en-US" sz="4800" b="0" kern="0" dirty="0">
              <a:solidFill>
                <a:srgbClr val="999900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671417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83525" cy="416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Khả </a:t>
            </a:r>
            <a:r>
              <a:rPr sz="2800" dirty="0">
                <a:latin typeface="Times New Roman"/>
                <a:cs typeface="Times New Roman"/>
              </a:rPr>
              <a:t>năng </a:t>
            </a:r>
            <a:r>
              <a:rPr sz="2800" spc="-5" dirty="0">
                <a:latin typeface="Times New Roman"/>
                <a:cs typeface="Times New Roman"/>
              </a:rPr>
              <a:t>hệ thống được sử dụng bởi con người </a:t>
            </a:r>
            <a:r>
              <a:rPr sz="2800" spc="-15" dirty="0">
                <a:latin typeface="Times New Roman"/>
                <a:cs typeface="Times New Roman"/>
              </a:rPr>
              <a:t>một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cách dễ dàng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hiệu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quả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Ba 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chất </a:t>
            </a:r>
            <a:r>
              <a:rPr sz="2800" spc="-10" dirty="0">
                <a:latin typeface="Times New Roman"/>
                <a:cs typeface="Times New Roman"/>
              </a:rPr>
              <a:t>của 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sử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Hiệu quả: Tính chính xác và đầy đủ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với nó người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dụng đạt </a:t>
            </a:r>
            <a:r>
              <a:rPr sz="2400" spc="-5" dirty="0">
                <a:latin typeface="Times New Roman"/>
                <a:cs typeface="Times New Roman"/>
              </a:rPr>
              <a:t>được mục </a:t>
            </a:r>
            <a:r>
              <a:rPr sz="2400" dirty="0">
                <a:latin typeface="Times New Roman"/>
                <a:cs typeface="Times New Roman"/>
              </a:rPr>
              <a:t>tiêu xác định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trước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Năng suất: Tài nguyên cần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để đạt được tính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chính  xác và đầy đủ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với nó </a:t>
            </a:r>
            <a:r>
              <a:rPr sz="2400" spc="-5" dirty="0">
                <a:latin typeface="Times New Roman"/>
                <a:cs typeface="Times New Roman"/>
              </a:rPr>
              <a:t>người sử </a:t>
            </a:r>
            <a:r>
              <a:rPr sz="2400" dirty="0">
                <a:latin typeface="Times New Roman"/>
                <a:cs typeface="Times New Roman"/>
              </a:rPr>
              <a:t>dụng đạt được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tiêu  xác định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trước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Thỏa </a:t>
            </a:r>
            <a:r>
              <a:rPr sz="2400" spc="-5" dirty="0">
                <a:latin typeface="Times New Roman"/>
                <a:cs typeface="Times New Roman"/>
              </a:rPr>
              <a:t>mãn: </a:t>
            </a:r>
            <a:r>
              <a:rPr sz="2400" dirty="0">
                <a:latin typeface="Times New Roman"/>
                <a:cs typeface="Times New Roman"/>
              </a:rPr>
              <a:t>Không </a:t>
            </a:r>
            <a:r>
              <a:rPr sz="2400" spc="-5" dirty="0">
                <a:latin typeface="Times New Roman"/>
                <a:cs typeface="Times New Roman"/>
              </a:rPr>
              <a:t>bực </a:t>
            </a:r>
            <a:r>
              <a:rPr sz="2400" dirty="0">
                <a:latin typeface="Times New Roman"/>
                <a:cs typeface="Times New Roman"/>
              </a:rPr>
              <a:t>dọc, lo lắng và có quan điểm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tích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cực với việc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sản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pc="-5" dirty="0"/>
              <a:t>Đánh </a:t>
            </a:r>
            <a:r>
              <a:rPr dirty="0"/>
              <a:t>giá trong giai </a:t>
            </a:r>
            <a:r>
              <a:rPr spc="-5" dirty="0"/>
              <a:t>đoạn thiết</a:t>
            </a:r>
            <a:r>
              <a:rPr spc="-90" dirty="0"/>
              <a:t> </a:t>
            </a:r>
            <a:r>
              <a:rPr spc="-5" dirty="0"/>
              <a:t>kế</a:t>
            </a: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</a:t>
            </a:r>
            <a:r>
              <a:rPr sz="2400" spc="-5" dirty="0">
                <a:latin typeface="Times New Roman"/>
                <a:cs typeface="Times New Roman"/>
              </a:rPr>
              <a:t>dựa </a:t>
            </a:r>
            <a:r>
              <a:rPr sz="2400" dirty="0">
                <a:latin typeface="Times New Roman"/>
                <a:cs typeface="Times New Roman"/>
              </a:rPr>
              <a:t>vào </a:t>
            </a:r>
            <a:r>
              <a:rPr sz="2400" spc="-15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hình – Ví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</a:t>
            </a:r>
            <a:endParaRPr sz="2400">
              <a:latin typeface="Times New Roman"/>
              <a:cs typeface="Times New Roman"/>
            </a:endParaRPr>
          </a:p>
          <a:p>
            <a:pPr marL="669290" indent="-199390">
              <a:lnSpc>
                <a:spcPct val="100000"/>
              </a:lnSpc>
              <a:spcBef>
                <a:spcPts val="430"/>
              </a:spcBef>
              <a:buChar char="&quot;"/>
              <a:tabLst>
                <a:tab pos="669925" algn="l"/>
              </a:tabLst>
            </a:pPr>
            <a:r>
              <a:rPr sz="2400" dirty="0"/>
              <a:t>Save File trong </a:t>
            </a:r>
            <a:r>
              <a:rPr sz="2400" spc="-5" dirty="0"/>
              <a:t>MS</a:t>
            </a:r>
            <a:r>
              <a:rPr sz="2400" spc="-95" dirty="0"/>
              <a:t> </a:t>
            </a:r>
            <a:r>
              <a:rPr sz="2400" spc="-10" dirty="0"/>
              <a:t>Word"</a:t>
            </a:r>
            <a:endParaRPr sz="2400"/>
          </a:p>
          <a:p>
            <a:pPr marL="756285" lvl="1" algn="just">
              <a:lnSpc>
                <a:spcPct val="100000"/>
              </a:lnSpc>
              <a:spcBef>
                <a:spcPts val="430"/>
              </a:spcBef>
              <a:buFont typeface="Times New Roman"/>
              <a:buChar char="-"/>
              <a:tabLst>
                <a:tab pos="935355" algn="l"/>
              </a:tabLst>
            </a:pPr>
            <a:r>
              <a:rPr sz="2400" i="1" dirty="0">
                <a:latin typeface="Times New Roman"/>
                <a:cs typeface="Times New Roman"/>
              </a:rPr>
              <a:t>Phương tiện</a:t>
            </a:r>
            <a:r>
              <a:rPr sz="2400" dirty="0">
                <a:latin typeface="Times New Roman"/>
                <a:cs typeface="Times New Roman"/>
              </a:rPr>
              <a:t>: Dùng chuột và </a:t>
            </a:r>
            <a:r>
              <a:rPr sz="2400" spc="-5" dirty="0">
                <a:latin typeface="Times New Roman"/>
                <a:cs typeface="Times New Roman"/>
              </a:rPr>
              <a:t>menu </a:t>
            </a:r>
            <a:r>
              <a:rPr sz="2400" dirty="0">
                <a:latin typeface="Times New Roman"/>
                <a:cs typeface="Times New Roman"/>
              </a:rPr>
              <a:t>pull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down</a:t>
            </a:r>
            <a:endParaRPr sz="2400">
              <a:latin typeface="Times New Roman"/>
              <a:cs typeface="Times New Roman"/>
            </a:endParaRPr>
          </a:p>
          <a:p>
            <a:pPr marL="756285" marR="5080" lvl="1" algn="just">
              <a:lnSpc>
                <a:spcPct val="100000"/>
              </a:lnSpc>
              <a:spcBef>
                <a:spcPts val="430"/>
              </a:spcBef>
              <a:buFont typeface="Times New Roman"/>
              <a:buChar char="-"/>
              <a:tabLst>
                <a:tab pos="956310" algn="l"/>
              </a:tabLst>
            </a:pPr>
            <a:r>
              <a:rPr sz="2400" i="1" dirty="0">
                <a:latin typeface="Times New Roman"/>
                <a:cs typeface="Times New Roman"/>
              </a:rPr>
              <a:t>Giả </a:t>
            </a:r>
            <a:r>
              <a:rPr sz="2400" i="1" spc="-5" dirty="0">
                <a:latin typeface="Times New Roman"/>
                <a:cs typeface="Times New Roman"/>
              </a:rPr>
              <a:t>thiết</a:t>
            </a:r>
            <a:r>
              <a:rPr sz="2400" spc="-5" dirty="0">
                <a:latin typeface="Times New Roman"/>
                <a:cs typeface="Times New Roman"/>
              </a:rPr>
              <a:t>: Nhiệm vụ </a:t>
            </a:r>
            <a:r>
              <a:rPr sz="2400" dirty="0">
                <a:latin typeface="Times New Roman"/>
                <a:cs typeface="Times New Roman"/>
              </a:rPr>
              <a:t>bắt đầu bằng thao tác </a:t>
            </a:r>
            <a:r>
              <a:rPr sz="2400" spc="-10" dirty="0">
                <a:latin typeface="Times New Roman"/>
                <a:cs typeface="Times New Roman"/>
              </a:rPr>
              <a:t>Homming </a:t>
            </a:r>
            <a:r>
              <a:rPr sz="2400" spc="-5" dirty="0">
                <a:latin typeface="Times New Roman"/>
                <a:cs typeface="Times New Roman"/>
              </a:rPr>
              <a:t>khi  </a:t>
            </a:r>
            <a:r>
              <a:rPr sz="2400" dirty="0">
                <a:latin typeface="Times New Roman"/>
                <a:cs typeface="Times New Roman"/>
              </a:rPr>
              <a:t>ND đặt tay lên </a:t>
            </a:r>
            <a:r>
              <a:rPr sz="2400" spc="-5" dirty="0">
                <a:latin typeface="Times New Roman"/>
                <a:cs typeface="Times New Roman"/>
              </a:rPr>
              <a:t>chuột. Thời gian nhấn </a:t>
            </a:r>
            <a:r>
              <a:rPr sz="2400" dirty="0">
                <a:latin typeface="Times New Roman"/>
                <a:cs typeface="Times New Roman"/>
              </a:rPr>
              <a:t>phím </a:t>
            </a:r>
            <a:r>
              <a:rPr sz="2400" spc="-5" dirty="0">
                <a:latin typeface="Times New Roman"/>
                <a:cs typeface="Times New Roman"/>
              </a:rPr>
              <a:t>là </a:t>
            </a:r>
            <a:r>
              <a:rPr sz="2400" dirty="0">
                <a:latin typeface="Times New Roman"/>
                <a:cs typeface="Times New Roman"/>
              </a:rPr>
              <a:t>0.35s, thời  gian đáp ứng của </a:t>
            </a:r>
            <a:r>
              <a:rPr sz="2400" spc="-5" dirty="0">
                <a:latin typeface="Times New Roman"/>
                <a:cs typeface="Times New Roman"/>
              </a:rPr>
              <a:t>HT </a:t>
            </a: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1,2s.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5505"/>
            <a:ext cx="8073390" cy="458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trong giai đoạn thiết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</a:t>
            </a:r>
            <a:r>
              <a:rPr sz="2000" spc="5" dirty="0">
                <a:latin typeface="Times New Roman"/>
                <a:cs typeface="Times New Roman"/>
              </a:rPr>
              <a:t>dựa </a:t>
            </a:r>
            <a:r>
              <a:rPr sz="2000" dirty="0">
                <a:latin typeface="Times New Roman"/>
                <a:cs typeface="Times New Roman"/>
              </a:rPr>
              <a:t>vào </a:t>
            </a:r>
            <a:r>
              <a:rPr sz="2000" spc="-10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hình – Ví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</a:t>
            </a:r>
            <a:endParaRPr sz="2000">
              <a:latin typeface="Times New Roman"/>
              <a:cs typeface="Times New Roman"/>
            </a:endParaRPr>
          </a:p>
          <a:p>
            <a:pPr marL="617855" indent="-147955">
              <a:lnSpc>
                <a:spcPct val="100000"/>
              </a:lnSpc>
              <a:spcBef>
                <a:spcPts val="360"/>
              </a:spcBef>
              <a:buFont typeface="Times New Roman"/>
              <a:buChar char="-"/>
              <a:tabLst>
                <a:tab pos="618490" algn="l"/>
              </a:tabLst>
            </a:pPr>
            <a:r>
              <a:rPr sz="2000" i="1" spc="5" dirty="0">
                <a:latin typeface="Times New Roman"/>
                <a:cs typeface="Times New Roman"/>
              </a:rPr>
              <a:t>Dãy </a:t>
            </a:r>
            <a:r>
              <a:rPr sz="2000" i="1" dirty="0">
                <a:latin typeface="Times New Roman"/>
                <a:cs typeface="Times New Roman"/>
              </a:rPr>
              <a:t>thao</a:t>
            </a:r>
            <a:r>
              <a:rPr sz="2000" i="1" spc="-1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tác:</a:t>
            </a:r>
            <a:endParaRPr sz="2000">
              <a:latin typeface="Times New Roman"/>
              <a:cs typeface="Times New Roman"/>
            </a:endParaRPr>
          </a:p>
          <a:p>
            <a:pPr marL="1030605" lvl="1" indent="-274320">
              <a:lnSpc>
                <a:spcPct val="100000"/>
              </a:lnSpc>
              <a:spcBef>
                <a:spcPts val="815"/>
              </a:spcBef>
              <a:buAutoNum type="arabicParenR"/>
              <a:tabLst>
                <a:tab pos="1031240" algn="l"/>
              </a:tabLst>
            </a:pPr>
            <a:r>
              <a:rPr sz="2000" spc="-5" dirty="0">
                <a:latin typeface="Times New Roman"/>
                <a:cs typeface="Times New Roman"/>
              </a:rPr>
              <a:t>Bắt </a:t>
            </a:r>
            <a:r>
              <a:rPr sz="2000" dirty="0">
                <a:latin typeface="Times New Roman"/>
                <a:cs typeface="Times New Roman"/>
              </a:rPr>
              <a:t>đầu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</a:t>
            </a:r>
            <a:endParaRPr sz="2000">
              <a:latin typeface="Times New Roman"/>
              <a:cs typeface="Times New Roman"/>
            </a:endParaRPr>
          </a:p>
          <a:p>
            <a:pPr marL="771525" lvl="1" indent="-301625">
              <a:lnSpc>
                <a:spcPct val="100000"/>
              </a:lnSpc>
              <a:spcBef>
                <a:spcPts val="455"/>
              </a:spcBef>
              <a:buAutoNum type="arabicParenR"/>
              <a:tabLst>
                <a:tab pos="772160" algn="l"/>
              </a:tabLst>
            </a:pPr>
            <a:r>
              <a:rPr sz="2000" dirty="0">
                <a:latin typeface="Times New Roman"/>
                <a:cs typeface="Times New Roman"/>
              </a:rPr>
              <a:t>Chuyển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trỏ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đến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menu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trên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đỉnh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màn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hình: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TP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cộng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thời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suy nghĩ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TM</a:t>
            </a:r>
            <a:endParaRPr sz="200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  <a:spcBef>
                <a:spcPts val="359"/>
              </a:spcBef>
              <a:tabLst>
                <a:tab pos="2820035" algn="l"/>
              </a:tabLst>
            </a:pPr>
            <a:r>
              <a:rPr sz="2000" i="1" dirty="0">
                <a:latin typeface="Times New Roman"/>
                <a:cs typeface="Times New Roman"/>
              </a:rPr>
              <a:t>tổng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thời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gian:	</a:t>
            </a:r>
            <a:r>
              <a:rPr sz="2000" dirty="0">
                <a:latin typeface="Times New Roman"/>
                <a:cs typeface="Times New Roman"/>
              </a:rPr>
              <a:t>TP+TM</a:t>
            </a:r>
            <a:endParaRPr sz="2000">
              <a:latin typeface="Times New Roman"/>
              <a:cs typeface="Times New Roman"/>
            </a:endParaRPr>
          </a:p>
          <a:p>
            <a:pPr marL="872490" lvl="1" indent="-276225">
              <a:lnSpc>
                <a:spcPct val="100000"/>
              </a:lnSpc>
              <a:spcBef>
                <a:spcPts val="360"/>
              </a:spcBef>
              <a:buAutoNum type="arabicParenR" startAt="3"/>
              <a:tabLst>
                <a:tab pos="872490" algn="l"/>
              </a:tabLst>
            </a:pPr>
            <a:r>
              <a:rPr sz="2000" dirty="0">
                <a:latin typeface="Times New Roman"/>
                <a:cs typeface="Times New Roman"/>
              </a:rPr>
              <a:t>Chọn trên </a:t>
            </a:r>
            <a:r>
              <a:rPr sz="2000" spc="-5" dirty="0">
                <a:latin typeface="Times New Roman"/>
                <a:cs typeface="Times New Roman"/>
              </a:rPr>
              <a:t>menu File </a:t>
            </a:r>
            <a:r>
              <a:rPr sz="2000" dirty="0">
                <a:latin typeface="Times New Roman"/>
                <a:cs typeface="Times New Roman"/>
              </a:rPr>
              <a:t>(nhấn </a:t>
            </a:r>
            <a:r>
              <a:rPr sz="2000" spc="-5" dirty="0">
                <a:latin typeface="Times New Roman"/>
                <a:cs typeface="Times New Roman"/>
              </a:rPr>
              <a:t>File), </a:t>
            </a:r>
            <a:r>
              <a:rPr sz="2000" dirty="0">
                <a:latin typeface="Times New Roman"/>
                <a:cs typeface="Times New Roman"/>
              </a:rPr>
              <a:t>dịch chuyển con trỏ rồi chọn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Save:</a:t>
            </a:r>
            <a:endParaRPr sz="2000">
              <a:latin typeface="Times New Roman"/>
              <a:cs typeface="Times New Roman"/>
            </a:endParaRPr>
          </a:p>
          <a:p>
            <a:pPr marL="820419">
              <a:lnSpc>
                <a:spcPct val="100000"/>
              </a:lnSpc>
              <a:spcBef>
                <a:spcPts val="360"/>
              </a:spcBef>
            </a:pPr>
            <a:r>
              <a:rPr sz="2000" i="1" dirty="0">
                <a:latin typeface="Times New Roman"/>
                <a:cs typeface="Times New Roman"/>
              </a:rPr>
              <a:t>tổng thời gian: </a:t>
            </a:r>
            <a:r>
              <a:rPr sz="2000" dirty="0">
                <a:latin typeface="Times New Roman"/>
                <a:cs typeface="Times New Roman"/>
              </a:rPr>
              <a:t>TM+ TK(File)+TP+TK</a:t>
            </a:r>
            <a:r>
              <a:rPr sz="2000" spc="-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(Save )</a:t>
            </a:r>
            <a:endParaRPr sz="2000">
              <a:latin typeface="Times New Roman"/>
              <a:cs typeface="Times New Roman"/>
            </a:endParaRPr>
          </a:p>
          <a:p>
            <a:pPr marL="905510" lvl="1" indent="-307340">
              <a:lnSpc>
                <a:spcPct val="100000"/>
              </a:lnSpc>
              <a:spcBef>
                <a:spcPts val="360"/>
              </a:spcBef>
              <a:buAutoNum type="arabicParenR" startAt="4"/>
              <a:tabLst>
                <a:tab pos="906144" algn="l"/>
              </a:tabLst>
            </a:pPr>
            <a:r>
              <a:rPr sz="2000" spc="-10" dirty="0">
                <a:latin typeface="Times New Roman"/>
                <a:cs typeface="Times New Roman"/>
              </a:rPr>
              <a:t>MS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Word: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nhắc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nhập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tên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tệp: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ND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nhấn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“File-2.4”,TK(return):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TR+ TM+TK </a:t>
            </a:r>
            <a:r>
              <a:rPr sz="2000" spc="-5" dirty="0">
                <a:latin typeface="Times New Roman"/>
                <a:cs typeface="Times New Roman"/>
              </a:rPr>
              <a:t>(File-2.4)+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TK(return).</a:t>
            </a:r>
            <a:endParaRPr sz="2000">
              <a:latin typeface="Times New Roman"/>
              <a:cs typeface="Times New Roman"/>
            </a:endParaRPr>
          </a:p>
          <a:p>
            <a:pPr marL="534035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Với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0.4,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TM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1.35,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TP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1.1,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TK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0.35,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1.2</a:t>
            </a:r>
            <a:endParaRPr sz="20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=&gt; </a:t>
            </a:r>
            <a:r>
              <a:rPr sz="2000" dirty="0">
                <a:latin typeface="Times New Roman"/>
                <a:cs typeface="Times New Roman"/>
              </a:rPr>
              <a:t>tổng thời gian: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13.05s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131684" cy="286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Có sự hiện diện của ND và hệ thống đã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cài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Có thể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10" dirty="0">
                <a:latin typeface="Times New Roman"/>
                <a:cs typeface="Times New Roman"/>
              </a:rPr>
              <a:t>mô </a:t>
            </a:r>
            <a:r>
              <a:rPr sz="2400" dirty="0">
                <a:latin typeface="Times New Roman"/>
                <a:cs typeface="Times New Roman"/>
              </a:rPr>
              <a:t>phỏng hay </a:t>
            </a:r>
            <a:r>
              <a:rPr sz="2400" spc="-10" dirty="0">
                <a:latin typeface="Times New Roman"/>
                <a:cs typeface="Times New Roman"/>
              </a:rPr>
              <a:t>mẫu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thử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3 kỹ thuật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thực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nghiệm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quan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sát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</a:t>
            </a:r>
            <a:r>
              <a:rPr sz="2000" spc="5" dirty="0">
                <a:latin typeface="Times New Roman"/>
                <a:cs typeface="Times New Roman"/>
              </a:rPr>
              <a:t>hỏi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20050" cy="387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Khó </a:t>
            </a:r>
            <a:r>
              <a:rPr sz="2000" dirty="0">
                <a:latin typeface="Times New Roman"/>
                <a:cs typeface="Times New Roman"/>
              </a:rPr>
              <a:t>thực hiện trong </a:t>
            </a:r>
            <a:r>
              <a:rPr sz="2000" spc="5" dirty="0">
                <a:latin typeface="Times New Roman"/>
                <a:cs typeface="Times New Roman"/>
              </a:rPr>
              <a:t>phòng </a:t>
            </a:r>
            <a:r>
              <a:rPr sz="2000" dirty="0">
                <a:latin typeface="Times New Roman"/>
                <a:cs typeface="Times New Roman"/>
              </a:rPr>
              <a:t>thí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nghiệm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trong các phương pháp quan trọng để đánh giá TK hay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khía  cạnh nào đó của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TK.</a:t>
            </a:r>
            <a:endParaRPr sz="2000">
              <a:latin typeface="Times New Roman"/>
              <a:cs typeface="Times New Roman"/>
            </a:endParaRPr>
          </a:p>
          <a:p>
            <a:pPr marL="1155700" marR="17907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Cách thức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hành: Đề xuất giả thiết đánh giá thông qua </a:t>
            </a: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 biến </a:t>
            </a:r>
            <a:r>
              <a:rPr sz="2000" spc="5" dirty="0">
                <a:latin typeface="Times New Roman"/>
                <a:cs typeface="Times New Roman"/>
              </a:rPr>
              <a:t>độc </a:t>
            </a:r>
            <a:r>
              <a:rPr sz="2000" dirty="0">
                <a:latin typeface="Times New Roman"/>
                <a:cs typeface="Times New Roman"/>
              </a:rPr>
              <a:t>lập/phụ thuộc và nhằm đánh giá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khía cạnh đặc  trưng của TK=&gt; Đ/k đánh giá được thay </a:t>
            </a:r>
            <a:r>
              <a:rPr sz="2000" spc="5" dirty="0">
                <a:latin typeface="Times New Roman"/>
                <a:cs typeface="Times New Roman"/>
              </a:rPr>
              <a:t>đổi </a:t>
            </a: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5" dirty="0">
                <a:latin typeface="Times New Roman"/>
                <a:cs typeface="Times New Roman"/>
              </a:rPr>
              <a:t>qua </a:t>
            </a:r>
            <a:r>
              <a:rPr sz="2000" dirty="0">
                <a:latin typeface="Times New Roman"/>
                <a:cs typeface="Times New Roman"/>
              </a:rPr>
              <a:t>giá trị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một  </a:t>
            </a:r>
            <a:r>
              <a:rPr sz="2000" dirty="0">
                <a:latin typeface="Times New Roman"/>
                <a:cs typeface="Times New Roman"/>
              </a:rPr>
              <a:t>số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biến</a:t>
            </a:r>
            <a:endParaRPr sz="2000">
              <a:latin typeface="Times New Roman"/>
              <a:cs typeface="Times New Roman"/>
            </a:endParaRPr>
          </a:p>
          <a:p>
            <a:pPr marL="1155700" marR="89217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Ba thông số: chủ đề </a:t>
            </a:r>
            <a:r>
              <a:rPr sz="2000" spc="-5" dirty="0">
                <a:latin typeface="Times New Roman"/>
                <a:cs typeface="Times New Roman"/>
              </a:rPr>
              <a:t>(subjects), </a:t>
            </a:r>
            <a:r>
              <a:rPr sz="2000" dirty="0">
                <a:latin typeface="Times New Roman"/>
                <a:cs typeface="Times New Roman"/>
              </a:rPr>
              <a:t>biến (variables) và giả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thiết  </a:t>
            </a:r>
            <a:r>
              <a:rPr sz="2000" spc="-5" dirty="0">
                <a:latin typeface="Times New Roman"/>
                <a:cs typeface="Times New Roman"/>
              </a:rPr>
              <a:t>(hypothesis).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33690" cy="289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 </a:t>
            </a:r>
            <a:r>
              <a:rPr sz="2400" spc="-5" dirty="0">
                <a:latin typeface="Times New Roman"/>
                <a:cs typeface="Times New Roman"/>
              </a:rPr>
              <a:t>Chủ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đề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Việc lựa chọn chủ đề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quyết định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thành công của đánh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Chủ đề chọn phải sánh được với kỳ vọng của </a:t>
            </a:r>
            <a:r>
              <a:rPr sz="2000" spc="-5" dirty="0">
                <a:latin typeface="Times New Roman"/>
                <a:cs typeface="Times New Roman"/>
              </a:rPr>
              <a:t>lớp </a:t>
            </a:r>
            <a:r>
              <a:rPr sz="2000" dirty="0">
                <a:latin typeface="Times New Roman"/>
                <a:cs typeface="Times New Roman"/>
              </a:rPr>
              <a:t>ND. </a:t>
            </a:r>
            <a:r>
              <a:rPr sz="2000" spc="-5" dirty="0">
                <a:latin typeface="Times New Roman"/>
                <a:cs typeface="Times New Roman"/>
              </a:rPr>
              <a:t>Lý </a:t>
            </a:r>
            <a:r>
              <a:rPr sz="2000" dirty="0">
                <a:latin typeface="Times New Roman"/>
                <a:cs typeface="Times New Roman"/>
              </a:rPr>
              <a:t>tưởng là  kiểm tra với sự hiện diện của ND. </a:t>
            </a:r>
            <a:r>
              <a:rPr sz="2000" spc="-5" dirty="0">
                <a:latin typeface="Times New Roman"/>
                <a:cs typeface="Times New Roman"/>
              </a:rPr>
              <a:t>Tuy </a:t>
            </a:r>
            <a:r>
              <a:rPr sz="2000" dirty="0">
                <a:latin typeface="Times New Roman"/>
                <a:cs typeface="Times New Roman"/>
              </a:rPr>
              <a:t>nhiên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phải luôn có  thể. Nếu ND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phải là ND thực sự </a:t>
            </a:r>
            <a:r>
              <a:rPr sz="2000" spc="-5" dirty="0">
                <a:latin typeface="Times New Roman"/>
                <a:cs typeface="Times New Roman"/>
              </a:rPr>
              <a:t>thì </a:t>
            </a:r>
            <a:r>
              <a:rPr sz="2000" dirty="0">
                <a:latin typeface="Times New Roman"/>
                <a:cs typeface="Times New Roman"/>
              </a:rPr>
              <a:t>phải chọn </a:t>
            </a:r>
            <a:r>
              <a:rPr sz="2000" spc="-5" dirty="0">
                <a:latin typeface="Times New Roman"/>
                <a:cs typeface="Times New Roman"/>
              </a:rPr>
              <a:t>lớp </a:t>
            </a:r>
            <a:r>
              <a:rPr sz="2000" dirty="0">
                <a:latin typeface="Times New Roman"/>
                <a:cs typeface="Times New Roman"/>
              </a:rPr>
              <a:t>tương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tự:  độ tuổi, tri thức, . .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Mẫu </a:t>
            </a:r>
            <a:r>
              <a:rPr sz="2000" dirty="0">
                <a:latin typeface="Times New Roman"/>
                <a:cs typeface="Times New Roman"/>
              </a:rPr>
              <a:t>chọn phải đủ </a:t>
            </a:r>
            <a:r>
              <a:rPr sz="2000" spc="-5" dirty="0">
                <a:latin typeface="Times New Roman"/>
                <a:cs typeface="Times New Roman"/>
              </a:rPr>
              <a:t>lớn </a:t>
            </a:r>
            <a:r>
              <a:rPr sz="2000" dirty="0">
                <a:latin typeface="Times New Roman"/>
                <a:cs typeface="Times New Roman"/>
              </a:rPr>
              <a:t>và đặc trưng (ít nhất là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436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7971155" cy="460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Biến</a:t>
            </a:r>
            <a:endParaRPr sz="2400">
              <a:latin typeface="Times New Roman"/>
              <a:cs typeface="Times New Roman"/>
            </a:endParaRPr>
          </a:p>
          <a:p>
            <a:pPr marL="1155700" marR="46609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Thực nghiệm quản lý và đo các đại lượng dưới điều kiện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  kiểm soát nhằm  </a:t>
            </a:r>
            <a:r>
              <a:rPr sz="2000" spc="-5" dirty="0">
                <a:latin typeface="Times New Roman"/>
                <a:cs typeface="Times New Roman"/>
              </a:rPr>
              <a:t>kiểm </a:t>
            </a:r>
            <a:r>
              <a:rPr sz="2000" dirty="0">
                <a:latin typeface="Times New Roman"/>
                <a:cs typeface="Times New Roman"/>
              </a:rPr>
              <a:t>tra giả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thiết.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Hai loại biến: loại quản lý và </a:t>
            </a:r>
            <a:r>
              <a:rPr sz="2000" spc="-5" dirty="0">
                <a:latin typeface="Times New Roman"/>
                <a:cs typeface="Times New Roman"/>
              </a:rPr>
              <a:t>loại </a:t>
            </a:r>
            <a:r>
              <a:rPr sz="2000" spc="5" dirty="0">
                <a:latin typeface="Times New Roman"/>
                <a:cs typeface="Times New Roman"/>
              </a:rPr>
              <a:t>đo. </a:t>
            </a:r>
            <a:r>
              <a:rPr sz="2000" dirty="0">
                <a:latin typeface="Times New Roman"/>
                <a:cs typeface="Times New Roman"/>
              </a:rPr>
              <a:t>Loại thứ nhất </a:t>
            </a:r>
            <a:r>
              <a:rPr sz="2000" spc="5" dirty="0">
                <a:latin typeface="Times New Roman"/>
                <a:cs typeface="Times New Roman"/>
              </a:rPr>
              <a:t>gọi </a:t>
            </a:r>
            <a:r>
              <a:rPr sz="2000" dirty="0">
                <a:latin typeface="Times New Roman"/>
                <a:cs typeface="Times New Roman"/>
              </a:rPr>
              <a:t>là biến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độc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lập, loại thứ hai là phụ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thuộc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Biến </a:t>
            </a:r>
            <a:r>
              <a:rPr sz="2000" dirty="0">
                <a:latin typeface="Times New Roman"/>
                <a:cs typeface="Times New Roman"/>
              </a:rPr>
              <a:t>độc </a:t>
            </a:r>
            <a:r>
              <a:rPr sz="2000" spc="-5" dirty="0">
                <a:latin typeface="Times New Roman"/>
                <a:cs typeface="Times New Roman"/>
              </a:rPr>
              <a:t>lập: </a:t>
            </a:r>
            <a:r>
              <a:rPr sz="2000" dirty="0">
                <a:latin typeface="Times New Roman"/>
                <a:cs typeface="Times New Roman"/>
              </a:rPr>
              <a:t>là các đặc trưng của thực </a:t>
            </a:r>
            <a:r>
              <a:rPr sz="2000" spc="-5" dirty="0">
                <a:latin typeface="Times New Roman"/>
                <a:cs typeface="Times New Roman"/>
              </a:rPr>
              <a:t>nghiệm, </a:t>
            </a:r>
            <a:r>
              <a:rPr sz="2000" dirty="0">
                <a:latin typeface="Times New Roman"/>
                <a:cs typeface="Times New Roman"/>
              </a:rPr>
              <a:t>nhằm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các  đ/k so sánh như: kiểu giao </a:t>
            </a:r>
            <a:r>
              <a:rPr sz="2000" spc="-5" dirty="0">
                <a:latin typeface="Times New Roman"/>
                <a:cs typeface="Times New Roman"/>
              </a:rPr>
              <a:t>tiếp,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độ trợ giúp, số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spc="-5" dirty="0">
                <a:latin typeface="Times New Roman"/>
                <a:cs typeface="Times New Roman"/>
              </a:rPr>
              <a:t>menu, </a:t>
            </a:r>
            <a:r>
              <a:rPr sz="2000" dirty="0">
                <a:latin typeface="Times New Roman"/>
                <a:cs typeface="Times New Roman"/>
              </a:rPr>
              <a:t>. 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Với các </a:t>
            </a:r>
            <a:r>
              <a:rPr sz="2000" spc="-5" dirty="0">
                <a:latin typeface="Times New Roman"/>
                <a:cs typeface="Times New Roman"/>
              </a:rPr>
              <a:t>test </a:t>
            </a:r>
            <a:r>
              <a:rPr sz="2000" dirty="0">
                <a:latin typeface="Times New Roman"/>
                <a:cs typeface="Times New Roman"/>
              </a:rPr>
              <a:t>phức </a:t>
            </a:r>
            <a:r>
              <a:rPr sz="2000" spc="-5" dirty="0">
                <a:latin typeface="Times New Roman"/>
                <a:cs typeface="Times New Roman"/>
              </a:rPr>
              <a:t>tạp </a:t>
            </a:r>
            <a:r>
              <a:rPr sz="2000" dirty="0">
                <a:latin typeface="Times New Roman"/>
                <a:cs typeface="Times New Roman"/>
              </a:rPr>
              <a:t>=&gt; cần nhiều biến </a:t>
            </a:r>
            <a:r>
              <a:rPr sz="2000" spc="5" dirty="0">
                <a:latin typeface="Times New Roman"/>
                <a:cs typeface="Times New Roman"/>
              </a:rPr>
              <a:t>độc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lập.</a:t>
            </a:r>
            <a:endParaRPr sz="2000">
              <a:latin typeface="Times New Roman"/>
              <a:cs typeface="Times New Roman"/>
            </a:endParaRPr>
          </a:p>
          <a:p>
            <a:pPr marL="1155700" marR="7048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Thí dụ: </a:t>
            </a:r>
            <a:r>
              <a:rPr sz="2000" spc="5" dirty="0">
                <a:latin typeface="Times New Roman"/>
                <a:cs typeface="Times New Roman"/>
              </a:rPr>
              <a:t>đưa </a:t>
            </a:r>
            <a:r>
              <a:rPr sz="2000" dirty="0">
                <a:latin typeface="Times New Roman"/>
                <a:cs typeface="Times New Roman"/>
              </a:rPr>
              <a:t>ra 2 sơ đồ kiểm tra để đánh giá việc chọn 1 đoạn VB  trong </a:t>
            </a:r>
            <a:r>
              <a:rPr sz="2000" spc="-10" dirty="0">
                <a:latin typeface="Times New Roman"/>
                <a:cs typeface="Times New Roman"/>
              </a:rPr>
              <a:t>mét </a:t>
            </a:r>
            <a:r>
              <a:rPr sz="2000" dirty="0">
                <a:latin typeface="Times New Roman"/>
                <a:cs typeface="Times New Roman"/>
              </a:rPr>
              <a:t>hệ STVB: định vị, chọn, </a:t>
            </a:r>
            <a:r>
              <a:rPr sz="2000" spc="-10" dirty="0">
                <a:latin typeface="Times New Roman"/>
                <a:cs typeface="Times New Roman"/>
              </a:rPr>
              <a:t>mở </a:t>
            </a:r>
            <a:r>
              <a:rPr sz="2000" dirty="0">
                <a:latin typeface="Times New Roman"/>
                <a:cs typeface="Times New Roman"/>
              </a:rPr>
              <a:t>rộng =&gt; </a:t>
            </a:r>
            <a:r>
              <a:rPr sz="2000" spc="-5" dirty="0">
                <a:latin typeface="Times New Roman"/>
                <a:cs typeface="Times New Roman"/>
              </a:rPr>
              <a:t>trên </a:t>
            </a:r>
            <a:r>
              <a:rPr sz="2000" dirty="0">
                <a:latin typeface="Times New Roman"/>
                <a:cs typeface="Times New Roman"/>
              </a:rPr>
              <a:t>cơ sở đó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đánh  giá.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Biến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phụ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thuộc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Là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các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biến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có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đo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đếm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nhiều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9194" y="6224219"/>
            <a:ext cx="375285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cách</a:t>
            </a:r>
            <a:r>
              <a:rPr sz="2000" spc="-5" dirty="0">
                <a:latin typeface="Verdana"/>
                <a:cs typeface="Verdana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Thí dụ tốc độ lựa chọn  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6234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 Giả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Giả thiết là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dự đoán kết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dirty="0">
                <a:latin typeface="Times New Roman"/>
                <a:cs typeface="Times New Roman"/>
              </a:rPr>
              <a:t>của thực nghiệm được hình  thành từ biÕn </a:t>
            </a:r>
            <a:r>
              <a:rPr sz="2000" spc="5" dirty="0">
                <a:latin typeface="Times New Roman"/>
                <a:cs typeface="Times New Roman"/>
              </a:rPr>
              <a:t>độc </a:t>
            </a:r>
            <a:r>
              <a:rPr sz="2000" spc="-5" dirty="0">
                <a:latin typeface="Times New Roman"/>
                <a:cs typeface="Times New Roman"/>
              </a:rPr>
              <a:t>lập </a:t>
            </a:r>
            <a:r>
              <a:rPr sz="2000" dirty="0">
                <a:latin typeface="Times New Roman"/>
                <a:cs typeface="Times New Roman"/>
              </a:rPr>
              <a:t>và biến </a:t>
            </a:r>
            <a:r>
              <a:rPr sz="2000" spc="5" dirty="0">
                <a:latin typeface="Times New Roman"/>
                <a:cs typeface="Times New Roman"/>
              </a:rPr>
              <a:t>phụ </a:t>
            </a:r>
            <a:r>
              <a:rPr sz="2000" dirty="0">
                <a:latin typeface="Times New Roman"/>
                <a:cs typeface="Times New Roman"/>
              </a:rPr>
              <a:t>thuộc: thí dụ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thay </a:t>
            </a:r>
            <a:r>
              <a:rPr sz="2000" spc="5" dirty="0">
                <a:latin typeface="Times New Roman"/>
                <a:cs typeface="Times New Roman"/>
              </a:rPr>
              <a:t>đổi </a:t>
            </a:r>
            <a:r>
              <a:rPr sz="2000" dirty="0">
                <a:latin typeface="Times New Roman"/>
                <a:cs typeface="Times New Roman"/>
              </a:rPr>
              <a:t>giá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trị  biến </a:t>
            </a:r>
            <a:r>
              <a:rPr sz="2000" spc="5" dirty="0">
                <a:latin typeface="Times New Roman"/>
                <a:cs typeface="Times New Roman"/>
              </a:rPr>
              <a:t>độc </a:t>
            </a:r>
            <a:r>
              <a:rPr sz="2000" spc="-5" dirty="0">
                <a:latin typeface="Times New Roman"/>
                <a:cs typeface="Times New Roman"/>
              </a:rPr>
              <a:t>lập </a:t>
            </a:r>
            <a:r>
              <a:rPr sz="2000" dirty="0">
                <a:latin typeface="Times New Roman"/>
                <a:cs typeface="Times New Roman"/>
              </a:rPr>
              <a:t>sẽ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nên sự thay đổi trong biến độc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lập</a:t>
            </a:r>
            <a:endParaRPr sz="2000">
              <a:latin typeface="Times New Roman"/>
              <a:cs typeface="Times New Roman"/>
            </a:endParaRPr>
          </a:p>
          <a:p>
            <a:pPr marL="1155700" marR="208279" lvl="2" indent="-2286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Mục đích của thực nghiệm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chỉ ra rằng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dự đoán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chính  xác</a:t>
            </a:r>
            <a:r>
              <a:rPr sz="2000" dirty="0">
                <a:latin typeface="Verdana"/>
                <a:cs typeface="Verdana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Người </a:t>
            </a:r>
            <a:r>
              <a:rPr sz="2000" spc="-5" dirty="0">
                <a:latin typeface="Times New Roman"/>
                <a:cs typeface="Times New Roman"/>
              </a:rPr>
              <a:t>ta </a:t>
            </a:r>
            <a:r>
              <a:rPr sz="2000" dirty="0">
                <a:latin typeface="Times New Roman"/>
                <a:cs typeface="Times New Roman"/>
              </a:rPr>
              <a:t>thường </a:t>
            </a:r>
            <a:r>
              <a:rPr sz="2000" spc="5" dirty="0">
                <a:latin typeface="Times New Roman"/>
                <a:cs typeface="Times New Roman"/>
              </a:rPr>
              <a:t>dùng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số đo thống kê để so sánh với  </a:t>
            </a:r>
            <a:r>
              <a:rPr sz="2000" spc="-5" dirty="0">
                <a:latin typeface="Times New Roman"/>
                <a:cs typeface="Times New Roman"/>
              </a:rPr>
              <a:t>các các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độ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nghĩa khác  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7505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 </a:t>
            </a:r>
            <a:r>
              <a:rPr sz="2400" spc="-5" dirty="0">
                <a:latin typeface="Times New Roman"/>
                <a:cs typeface="Times New Roman"/>
              </a:rPr>
              <a:t>Phương </a:t>
            </a:r>
            <a:r>
              <a:rPr sz="2400" dirty="0">
                <a:latin typeface="Times New Roman"/>
                <a:cs typeface="Times New Roman"/>
              </a:rPr>
              <a:t>pháp giữa các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nhóm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  <a:tab pos="3487420" algn="l"/>
              </a:tabLst>
            </a:pPr>
            <a:r>
              <a:rPr sz="2000" dirty="0">
                <a:latin typeface="Times New Roman"/>
                <a:cs typeface="Times New Roman"/>
              </a:rPr>
              <a:t>Mỗi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chủ đề được gán cho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điều kiện khác nhau. Phải có </a:t>
            </a:r>
            <a:r>
              <a:rPr sz="2000" spc="-5" dirty="0">
                <a:latin typeface="Times New Roman"/>
                <a:cs typeface="Times New Roman"/>
              </a:rPr>
              <a:t>ít  </a:t>
            </a:r>
            <a:r>
              <a:rPr sz="2000" dirty="0">
                <a:latin typeface="Times New Roman"/>
                <a:cs typeface="Times New Roman"/>
              </a:rPr>
              <a:t>nhất 2 điều kiện: điều kiện thực nghiệm (các biến được điều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khiển)  và điều kiện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kiểm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tra.	Việc kiểm tra này dùng  để khẳng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định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rằng  điều khiển sẽ chịu trách nhiệm về </a:t>
            </a:r>
            <a:r>
              <a:rPr sz="2000" spc="5" dirty="0">
                <a:latin typeface="Times New Roman"/>
                <a:cs typeface="Times New Roman"/>
              </a:rPr>
              <a:t>những </a:t>
            </a:r>
            <a:r>
              <a:rPr sz="2000" dirty="0">
                <a:latin typeface="Times New Roman"/>
                <a:cs typeface="Times New Roman"/>
              </a:rPr>
              <a:t>cái khác nhau sẽ được đo  </a:t>
            </a:r>
            <a:r>
              <a:rPr sz="2000" spc="-5" dirty="0">
                <a:latin typeface="Times New Roman"/>
                <a:cs typeface="Times New Roman"/>
              </a:rPr>
              <a:t>đếm.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Số lượng nhóm (&gt;=2) </a:t>
            </a:r>
            <a:r>
              <a:rPr sz="2000" spc="5" dirty="0">
                <a:latin typeface="Times New Roman"/>
                <a:cs typeface="Times New Roman"/>
              </a:rPr>
              <a:t>phụ </a:t>
            </a:r>
            <a:r>
              <a:rPr sz="2000" dirty="0">
                <a:latin typeface="Times New Roman"/>
                <a:cs typeface="Times New Roman"/>
              </a:rPr>
              <a:t>thuộc số lượng biến </a:t>
            </a:r>
            <a:r>
              <a:rPr sz="2000" spc="5" dirty="0">
                <a:latin typeface="Times New Roman"/>
                <a:cs typeface="Times New Roman"/>
              </a:rPr>
              <a:t>độc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lập</a:t>
            </a:r>
            <a:endParaRPr sz="2000">
              <a:latin typeface="Times New Roman"/>
              <a:cs typeface="Times New Roman"/>
            </a:endParaRPr>
          </a:p>
          <a:p>
            <a:pPr marL="1155700" marR="12382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Ưu </a:t>
            </a:r>
            <a:r>
              <a:rPr sz="2000" spc="-5" dirty="0">
                <a:latin typeface="Times New Roman"/>
                <a:cs typeface="Times New Roman"/>
              </a:rPr>
              <a:t>điểm: tác </a:t>
            </a:r>
            <a:r>
              <a:rPr sz="2000" dirty="0">
                <a:latin typeface="Times New Roman"/>
                <a:cs typeface="Times New Roman"/>
              </a:rPr>
              <a:t>động của việc </a:t>
            </a:r>
            <a:r>
              <a:rPr sz="2000" spc="5" dirty="0">
                <a:latin typeface="Times New Roman"/>
                <a:cs typeface="Times New Roman"/>
              </a:rPr>
              <a:t>học </a:t>
            </a:r>
            <a:r>
              <a:rPr sz="2000" dirty="0">
                <a:latin typeface="Times New Roman"/>
                <a:cs typeface="Times New Roman"/>
              </a:rPr>
              <a:t>thu được từ kết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dirty="0">
                <a:latin typeface="Times New Roman"/>
                <a:cs typeface="Times New Roman"/>
              </a:rPr>
              <a:t>thực hiện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  ND trong 1 đ/k. Mỗi ND thực hiện trong 1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đ/k</a:t>
            </a:r>
            <a:endParaRPr sz="2000">
              <a:latin typeface="Times New Roman"/>
              <a:cs typeface="Times New Roman"/>
            </a:endParaRPr>
          </a:p>
          <a:p>
            <a:pPr marL="1155700" marR="3619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Nhược </a:t>
            </a:r>
            <a:r>
              <a:rPr sz="2000" spc="-5" dirty="0">
                <a:latin typeface="Times New Roman"/>
                <a:cs typeface="Times New Roman"/>
              </a:rPr>
              <a:t>điểm: </a:t>
            </a:r>
            <a:r>
              <a:rPr sz="2000" dirty="0">
                <a:latin typeface="Times New Roman"/>
                <a:cs typeface="Times New Roman"/>
              </a:rPr>
              <a:t>đòi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nhiều chủ đề </a:t>
            </a:r>
            <a:r>
              <a:rPr sz="2000" spc="-5" dirty="0">
                <a:latin typeface="Times New Roman"/>
                <a:cs typeface="Times New Roman"/>
              </a:rPr>
              <a:t>=&gt; </a:t>
            </a:r>
            <a:r>
              <a:rPr sz="2000" dirty="0">
                <a:latin typeface="Times New Roman"/>
                <a:cs typeface="Times New Roman"/>
              </a:rPr>
              <a:t>sự khác nhau giữa các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nhóm 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phủ nhận bất cứ kết </a:t>
            </a:r>
            <a:r>
              <a:rPr sz="2000" spc="5" dirty="0">
                <a:latin typeface="Times New Roman"/>
                <a:cs typeface="Times New Roman"/>
              </a:rPr>
              <a:t>quả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15884" cy="296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 Thiết kế thực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1155700" marR="3352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219835" algn="l"/>
                <a:tab pos="1220470" algn="l"/>
              </a:tabLst>
            </a:pPr>
            <a:r>
              <a:rPr sz="2000" dirty="0">
                <a:latin typeface="Times New Roman"/>
                <a:cs typeface="Times New Roman"/>
              </a:rPr>
              <a:t>Để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kết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spc="-5" dirty="0">
                <a:latin typeface="Times New Roman"/>
                <a:cs typeface="Times New Roman"/>
              </a:rPr>
              <a:t>tin cậy </a:t>
            </a:r>
            <a:r>
              <a:rPr sz="2000" dirty="0">
                <a:latin typeface="Times New Roman"/>
                <a:cs typeface="Times New Roman"/>
              </a:rPr>
              <a:t>được và có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khái quát, </a:t>
            </a:r>
            <a:r>
              <a:rPr sz="2000" spc="-10" dirty="0">
                <a:latin typeface="Times New Roman"/>
                <a:cs typeface="Times New Roman"/>
              </a:rPr>
              <a:t>một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  nghiệm phải được thiết kế </a:t>
            </a:r>
            <a:r>
              <a:rPr sz="2000" spc="-5" dirty="0">
                <a:latin typeface="Times New Roman"/>
                <a:cs typeface="Times New Roman"/>
              </a:rPr>
              <a:t>cẩn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thận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Qui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trình: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1. Xem xét các </a:t>
            </a:r>
            <a:r>
              <a:rPr sz="2000" spc="-5" dirty="0">
                <a:latin typeface="Times New Roman"/>
                <a:cs typeface="Times New Roman"/>
              </a:rPr>
              <a:t>yếu tố </a:t>
            </a:r>
            <a:r>
              <a:rPr sz="2000" spc="-15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thực nghiệm phải xem xét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chủ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đề,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biến và giả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thiết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2. Lựa chọn phương pháp: giữa các nhóm và trong </a:t>
            </a:r>
            <a:r>
              <a:rPr sz="2000" spc="5" dirty="0">
                <a:latin typeface="Times New Roman"/>
                <a:cs typeface="Times New Roman"/>
              </a:rPr>
              <a:t>nội </a:t>
            </a:r>
            <a:r>
              <a:rPr sz="2000" dirty="0">
                <a:latin typeface="Times New Roman"/>
                <a:cs typeface="Times New Roman"/>
              </a:rPr>
              <a:t>bộ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nhóm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43215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thực nghiệm – </a:t>
            </a:r>
            <a:r>
              <a:rPr sz="2400" spc="-5" dirty="0">
                <a:latin typeface="Times New Roman"/>
                <a:cs typeface="Times New Roman"/>
              </a:rPr>
              <a:t>Phương </a:t>
            </a:r>
            <a:r>
              <a:rPr sz="2400" dirty="0">
                <a:latin typeface="Times New Roman"/>
                <a:cs typeface="Times New Roman"/>
              </a:rPr>
              <a:t>pháp trong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nhóm</a:t>
            </a:r>
            <a:endParaRPr sz="2400">
              <a:latin typeface="Times New Roman"/>
              <a:cs typeface="Times New Roman"/>
            </a:endParaRPr>
          </a:p>
          <a:p>
            <a:pPr marL="1155700" marR="154305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Mỗi ND sẽ thực hiện trong điều kiện khác nhau. Thiết kế này có  thể phải chịu </a:t>
            </a:r>
            <a:r>
              <a:rPr sz="2000" spc="5" dirty="0">
                <a:latin typeface="Times New Roman"/>
                <a:cs typeface="Times New Roman"/>
              </a:rPr>
              <a:t>đựng </a:t>
            </a:r>
            <a:r>
              <a:rPr sz="2000" dirty="0">
                <a:latin typeface="Times New Roman"/>
                <a:cs typeface="Times New Roman"/>
              </a:rPr>
              <a:t>từ việc truyền </a:t>
            </a:r>
            <a:r>
              <a:rPr sz="2000" spc="-5" dirty="0">
                <a:latin typeface="Times New Roman"/>
                <a:cs typeface="Times New Roman"/>
              </a:rPr>
              <a:t>tác </a:t>
            </a:r>
            <a:r>
              <a:rPr sz="2000" dirty="0">
                <a:latin typeface="Times New Roman"/>
                <a:cs typeface="Times New Roman"/>
              </a:rPr>
              <a:t>động học. Tuy nhiên có </a:t>
            </a:r>
            <a:r>
              <a:rPr sz="2000" spc="-5" dirty="0">
                <a:latin typeface="Times New Roman"/>
                <a:cs typeface="Times New Roman"/>
              </a:rPr>
              <a:t>thể  </a:t>
            </a:r>
            <a:r>
              <a:rPr sz="2000" dirty="0">
                <a:latin typeface="Times New Roman"/>
                <a:cs typeface="Times New Roman"/>
              </a:rPr>
              <a:t>hạn chế được nếu thứ tự trong đó điều kiện được ND xem xét bị  thay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đổi.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Ưu </a:t>
            </a:r>
            <a:r>
              <a:rPr sz="2000" spc="-5" dirty="0">
                <a:latin typeface="Times New Roman"/>
                <a:cs typeface="Times New Roman"/>
              </a:rPr>
              <a:t>điểm: </a:t>
            </a:r>
            <a:r>
              <a:rPr sz="2000" dirty="0">
                <a:latin typeface="Times New Roman"/>
                <a:cs typeface="Times New Roman"/>
              </a:rPr>
              <a:t>chi </a:t>
            </a:r>
            <a:r>
              <a:rPr sz="2000" spc="5" dirty="0">
                <a:latin typeface="Times New Roman"/>
                <a:cs typeface="Times New Roman"/>
              </a:rPr>
              <a:t>phí </a:t>
            </a:r>
            <a:r>
              <a:rPr sz="2000" dirty="0">
                <a:latin typeface="Times New Roman"/>
                <a:cs typeface="Times New Roman"/>
              </a:rPr>
              <a:t>thấp do cần ít 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dirty="0">
                <a:latin typeface="Times New Roman"/>
                <a:cs typeface="Times New Roman"/>
              </a:rPr>
              <a:t>và sẽ hiệu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dirty="0">
                <a:latin typeface="Times New Roman"/>
                <a:cs typeface="Times New Roman"/>
              </a:rPr>
              <a:t>nếu có đào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tạo.</a:t>
            </a:r>
            <a:endParaRPr sz="2000">
              <a:latin typeface="Times New Roman"/>
              <a:cs typeface="Times New Roman"/>
            </a:endParaRPr>
          </a:p>
          <a:p>
            <a:pPr marL="1155700" marR="8763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Việc lựa chọn phương pháp </a:t>
            </a:r>
            <a:r>
              <a:rPr sz="2000" spc="5" dirty="0">
                <a:latin typeface="Times New Roman"/>
                <a:cs typeface="Times New Roman"/>
              </a:rPr>
              <a:t>phụ </a:t>
            </a:r>
            <a:r>
              <a:rPr sz="2000" dirty="0">
                <a:latin typeface="Times New Roman"/>
                <a:cs typeface="Times New Roman"/>
              </a:rPr>
              <a:t>thuộc vào </a:t>
            </a:r>
            <a:r>
              <a:rPr sz="2000" spc="-5" dirty="0">
                <a:latin typeface="Times New Roman"/>
                <a:cs typeface="Times New Roman"/>
              </a:rPr>
              <a:t>tài </a:t>
            </a:r>
            <a:r>
              <a:rPr sz="2000" dirty="0">
                <a:latin typeface="Times New Roman"/>
                <a:cs typeface="Times New Roman"/>
              </a:rPr>
              <a:t>nguyên, chủ đề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tiêu  </a:t>
            </a:r>
            <a:r>
              <a:rPr sz="2000" dirty="0">
                <a:latin typeface="Times New Roman"/>
                <a:cs typeface="Times New Roman"/>
              </a:rPr>
              <a:t>biểu,. .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test khác nhau sẽ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nên các khẳng định khác nhau về dữ </a:t>
            </a:r>
            <a:r>
              <a:rPr sz="2000" spc="-5" dirty="0">
                <a:latin typeface="Times New Roman"/>
                <a:cs typeface="Times New Roman"/>
              </a:rPr>
              <a:t>liệu  </a:t>
            </a:r>
            <a:r>
              <a:rPr sz="2000" dirty="0">
                <a:latin typeface="Times New Roman"/>
                <a:cs typeface="Times New Roman"/>
              </a:rPr>
              <a:t>và nếu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spc="-5" dirty="0">
                <a:latin typeface="Times New Roman"/>
                <a:cs typeface="Times New Roman"/>
              </a:rPr>
              <a:t>test </a:t>
            </a:r>
            <a:r>
              <a:rPr sz="2000" dirty="0">
                <a:latin typeface="Times New Roman"/>
                <a:cs typeface="Times New Roman"/>
              </a:rPr>
              <a:t>lựa chọn </a:t>
            </a:r>
            <a:r>
              <a:rPr sz="2000" spc="5" dirty="0">
                <a:latin typeface="Times New Roman"/>
                <a:cs typeface="Times New Roman"/>
              </a:rPr>
              <a:t>không đúng, </a:t>
            </a:r>
            <a:r>
              <a:rPr sz="2000" dirty="0">
                <a:latin typeface="Times New Roman"/>
                <a:cs typeface="Times New Roman"/>
              </a:rPr>
              <a:t>thì kết </a:t>
            </a:r>
            <a:r>
              <a:rPr sz="2000" spc="5" dirty="0">
                <a:latin typeface="Times New Roman"/>
                <a:cs typeface="Times New Roman"/>
              </a:rPr>
              <a:t>quả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spc="5" dirty="0">
                <a:latin typeface="Times New Roman"/>
                <a:cs typeface="Times New Roman"/>
              </a:rPr>
              <a:t>không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hợp  lý.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409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16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622173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10 vi phạm ảnh hưởng đến </a:t>
            </a:r>
            <a:r>
              <a:rPr sz="2800" dirty="0">
                <a:latin typeface="Times New Roman"/>
                <a:cs typeface="Times New Roman"/>
              </a:rPr>
              <a:t>tính </a:t>
            </a:r>
            <a:r>
              <a:rPr sz="2800" spc="-5" dirty="0">
                <a:latin typeface="Times New Roman"/>
                <a:cs typeface="Times New Roman"/>
              </a:rPr>
              <a:t>sử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135759"/>
            <a:ext cx="7512684" cy="468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Menu và biểu tượng nhập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nhằng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Ngôn ngữ chỉ cho phép đi theo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hướng trong hệ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Hạn chế đầu vào và thao tác trực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Hạn chế lựa chọn và điểm nổi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bật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Trình tự các bước không rõ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ràng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Nhiều bước quản lý giao diện hơn là thực hiện nhiệm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469265" marR="5905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Liên kết phức tạp với các ứng dụng khác và giữa các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ứng  dụng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Phản hồi và khẳng định không phù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999900"/>
                </a:solidFill>
                <a:latin typeface="Times New Roman"/>
                <a:cs typeface="Times New Roman"/>
              </a:rPr>
              <a:t>9.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spc="-5" dirty="0">
                <a:solidFill>
                  <a:srgbClr val="999900"/>
                </a:solidFill>
                <a:latin typeface="Times New Roman"/>
                <a:cs typeface="Times New Roman"/>
              </a:rPr>
              <a:t>10.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6013399"/>
            <a:ext cx="628523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Hệ thống kém đề phòng và kém thông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Các thông điệp lỗi, trợ giúp, tài liệu không </a:t>
            </a:r>
            <a:r>
              <a:rPr sz="2400" spc="-5" dirty="0">
                <a:latin typeface="Times New Roman"/>
                <a:cs typeface="Times New Roman"/>
              </a:rPr>
              <a:t>phù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54975" cy="296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quan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sát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hình thức,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quan sát hay dùng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video</a:t>
            </a:r>
            <a:endParaRPr sz="2000">
              <a:latin typeface="Times New Roman"/>
              <a:cs typeface="Times New Roman"/>
            </a:endParaRPr>
          </a:p>
          <a:p>
            <a:pPr marL="1155700" marR="1193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Quan sát trực </a:t>
            </a:r>
            <a:r>
              <a:rPr sz="2000" spc="-5" dirty="0">
                <a:latin typeface="Times New Roman"/>
                <a:cs typeface="Times New Roman"/>
              </a:rPr>
              <a:t>tiếp: </a:t>
            </a:r>
            <a:r>
              <a:rPr sz="2000" dirty="0">
                <a:latin typeface="Times New Roman"/>
                <a:cs typeface="Times New Roman"/>
              </a:rPr>
              <a:t>quan sát ND ở trạng thái đang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việc =&gt;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hiệu  quả, thời gian. Nhược </a:t>
            </a:r>
            <a:r>
              <a:rPr sz="2000" spc="-5" dirty="0">
                <a:latin typeface="Times New Roman"/>
                <a:cs typeface="Times New Roman"/>
              </a:rPr>
              <a:t>điểm: </a:t>
            </a:r>
            <a:r>
              <a:rPr sz="2000" dirty="0">
                <a:latin typeface="Times New Roman"/>
                <a:cs typeface="Times New Roman"/>
              </a:rPr>
              <a:t>ND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spc="-10" dirty="0">
                <a:latin typeface="Times New Roman"/>
                <a:cs typeface="Times New Roman"/>
              </a:rPr>
              <a:t>mất </a:t>
            </a:r>
            <a:r>
              <a:rPr sz="2000" dirty="0">
                <a:latin typeface="Times New Roman"/>
                <a:cs typeface="Times New Roman"/>
              </a:rPr>
              <a:t>tập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Quan sát gián </a:t>
            </a:r>
            <a:r>
              <a:rPr sz="2000" spc="-5" dirty="0">
                <a:latin typeface="Times New Roman"/>
                <a:cs typeface="Times New Roman"/>
              </a:rPr>
              <a:t>tiếp: </a:t>
            </a:r>
            <a:r>
              <a:rPr sz="2000" dirty="0">
                <a:latin typeface="Times New Roman"/>
                <a:cs typeface="Times New Roman"/>
              </a:rPr>
              <a:t>Quay video =&gt; 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kết quả thu nhận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được.</a:t>
            </a:r>
            <a:endParaRPr sz="2000">
              <a:latin typeface="Times New Roman"/>
              <a:cs typeface="Times New Roman"/>
            </a:endParaRPr>
          </a:p>
          <a:p>
            <a:pPr marL="1155700" marR="129095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Hay sử dụng kỹ thuật “think aloud” và đánh giá </a:t>
            </a:r>
            <a:r>
              <a:rPr sz="2000" spc="-5" dirty="0">
                <a:latin typeface="Times New Roman"/>
                <a:cs typeface="Times New Roman"/>
              </a:rPr>
              <a:t>tập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thể  </a:t>
            </a:r>
            <a:r>
              <a:rPr sz="2000" dirty="0">
                <a:latin typeface="Times New Roman"/>
                <a:cs typeface="Times New Roman"/>
              </a:rPr>
              <a:t>(cooperative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evaluation)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40040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quan sát – Think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aloud</a:t>
            </a:r>
            <a:endParaRPr sz="2400">
              <a:latin typeface="Times New Roman"/>
              <a:cs typeface="Times New Roman"/>
            </a:endParaRPr>
          </a:p>
          <a:p>
            <a:pPr marL="1155700" marR="32131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nhằm </a:t>
            </a:r>
            <a:r>
              <a:rPr sz="2000" spc="-10" dirty="0">
                <a:latin typeface="Times New Roman"/>
                <a:cs typeface="Times New Roman"/>
              </a:rPr>
              <a:t>mô </a:t>
            </a:r>
            <a:r>
              <a:rPr sz="2000" dirty="0">
                <a:latin typeface="Times New Roman"/>
                <a:cs typeface="Times New Roman"/>
              </a:rPr>
              <a:t>tả cái ND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sẽ xảy ra, </a:t>
            </a:r>
            <a:r>
              <a:rPr sz="2000" spc="-5" dirty="0">
                <a:latin typeface="Times New Roman"/>
                <a:cs typeface="Times New Roman"/>
              </a:rPr>
              <a:t>tại </a:t>
            </a:r>
            <a:r>
              <a:rPr sz="2000" dirty="0">
                <a:latin typeface="Times New Roman"/>
                <a:cs typeface="Times New Roman"/>
              </a:rPr>
              <a:t>sao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dirty="0">
                <a:latin typeface="Times New Roman"/>
                <a:cs typeface="Times New Roman"/>
              </a:rPr>
              <a:t>hành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 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vậy và họ sẽ cố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cái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gì?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Ưu điểm của kỹ thuật này là đơn giản, </a:t>
            </a:r>
            <a:r>
              <a:rPr sz="2000" spc="5" dirty="0">
                <a:latin typeface="Times New Roman"/>
                <a:cs typeface="Times New Roman"/>
              </a:rPr>
              <a:t>đòi hỏi </a:t>
            </a:r>
            <a:r>
              <a:rPr sz="2000" dirty="0">
                <a:latin typeface="Times New Roman"/>
                <a:cs typeface="Times New Roman"/>
              </a:rPr>
              <a:t>ít tri thức để thực  hiện và cho sự hiểu thấu đáo về các vấn đề với </a:t>
            </a:r>
            <a:r>
              <a:rPr sz="2000" spc="-5" dirty="0">
                <a:latin typeface="Times New Roman"/>
                <a:cs typeface="Times New Roman"/>
              </a:rPr>
              <a:t>mét </a:t>
            </a:r>
            <a:r>
              <a:rPr sz="2000" dirty="0">
                <a:latin typeface="Times New Roman"/>
                <a:cs typeface="Times New Roman"/>
              </a:rPr>
              <a:t>giao </a:t>
            </a:r>
            <a:r>
              <a:rPr sz="2000" spc="-5" dirty="0">
                <a:latin typeface="Times New Roman"/>
                <a:cs typeface="Times New Roman"/>
              </a:rPr>
              <a:t>tiếp </a:t>
            </a:r>
            <a:r>
              <a:rPr sz="2000" dirty="0">
                <a:latin typeface="Times New Roman"/>
                <a:cs typeface="Times New Roman"/>
              </a:rPr>
              <a:t>=&gt;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hệ  thống đang được sử dụng thế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nào.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thường là chủ quan và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chọn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lọc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Mỗi hành động </a:t>
            </a:r>
            <a:r>
              <a:rPr sz="2000" spc="-10" dirty="0">
                <a:latin typeface="Times New Roman"/>
                <a:cs typeface="Times New Roman"/>
              </a:rPr>
              <a:t>miêu </a:t>
            </a:r>
            <a:r>
              <a:rPr sz="2000" dirty="0">
                <a:latin typeface="Times New Roman"/>
                <a:cs typeface="Times New Roman"/>
              </a:rPr>
              <a:t>tả cái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bạn sẽ làm  thường thay đổi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theo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cách bạn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49895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quan sát – Đánh giá tập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thể</a:t>
            </a:r>
            <a:endParaRPr sz="2400">
              <a:latin typeface="Times New Roman"/>
              <a:cs typeface="Times New Roman"/>
            </a:endParaRPr>
          </a:p>
          <a:p>
            <a:pPr marL="1155700" marR="18923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Là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biến thể của think aloud, trong đó ND cố gắng xem </a:t>
            </a:r>
            <a:r>
              <a:rPr sz="2000" spc="-5" dirty="0">
                <a:latin typeface="Times New Roman"/>
                <a:cs typeface="Times New Roman"/>
              </a:rPr>
              <a:t>mình 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thành viên trong </a:t>
            </a:r>
            <a:r>
              <a:rPr sz="2000" spc="5" dirty="0">
                <a:latin typeface="Times New Roman"/>
                <a:cs typeface="Times New Roman"/>
              </a:rPr>
              <a:t>quá </a:t>
            </a:r>
            <a:r>
              <a:rPr sz="2000" dirty="0">
                <a:latin typeface="Times New Roman"/>
                <a:cs typeface="Times New Roman"/>
              </a:rPr>
              <a:t>trình đánh giá chứ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đơn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thuần  là chủ thể bị thực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nghiệm.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Khi bắt đầu </a:t>
            </a:r>
            <a:r>
              <a:rPr sz="2000" spc="-5" dirty="0">
                <a:latin typeface="Times New Roman"/>
                <a:cs typeface="Times New Roman"/>
              </a:rPr>
              <a:t>tiến </a:t>
            </a:r>
            <a:r>
              <a:rPr sz="2000" dirty="0">
                <a:latin typeface="Times New Roman"/>
                <a:cs typeface="Times New Roman"/>
              </a:rPr>
              <a:t>hành, người đánh giá có thể hỏi ND các câu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hỏi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như: </a:t>
            </a:r>
            <a:r>
              <a:rPr sz="2000" spc="-5" dirty="0">
                <a:latin typeface="Times New Roman"/>
                <a:cs typeface="Times New Roman"/>
              </a:rPr>
              <a:t>tại </a:t>
            </a:r>
            <a:r>
              <a:rPr sz="2000" dirty="0">
                <a:latin typeface="Times New Roman"/>
                <a:cs typeface="Times New Roman"/>
              </a:rPr>
              <a:t>sao, cái gì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nếu...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Ưu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điểm:</a:t>
            </a:r>
            <a:endParaRPr sz="2000">
              <a:latin typeface="Times New Roman"/>
              <a:cs typeface="Times New Roman"/>
            </a:endParaRPr>
          </a:p>
          <a:p>
            <a:pPr marL="1612900" lvl="3" indent="-228600">
              <a:lnSpc>
                <a:spcPct val="100000"/>
              </a:lnSpc>
              <a:spcBef>
                <a:spcPts val="439"/>
              </a:spcBef>
              <a:buClr>
                <a:srgbClr val="666600"/>
              </a:buClr>
              <a:buFont typeface="Wingdings"/>
              <a:buChar char=""/>
              <a:tabLst>
                <a:tab pos="1613535" algn="l"/>
              </a:tabLst>
            </a:pPr>
            <a:r>
              <a:rPr sz="1800" dirty="0">
                <a:latin typeface="Times New Roman"/>
                <a:cs typeface="Times New Roman"/>
              </a:rPr>
              <a:t>Qui trình là ít bị ràng buộc và dễ học </a:t>
            </a:r>
            <a:r>
              <a:rPr sz="1800" spc="-5" dirty="0">
                <a:latin typeface="Times New Roman"/>
                <a:cs typeface="Times New Roman"/>
              </a:rPr>
              <a:t>bởi người </a:t>
            </a:r>
            <a:r>
              <a:rPr sz="1800" dirty="0">
                <a:latin typeface="Times New Roman"/>
                <a:cs typeface="Times New Roman"/>
              </a:rPr>
              <a:t>đánh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giá</a:t>
            </a:r>
            <a:endParaRPr sz="1800">
              <a:latin typeface="Times New Roman"/>
              <a:cs typeface="Times New Roman"/>
            </a:endParaRPr>
          </a:p>
          <a:p>
            <a:pPr marL="1612900" lvl="3" indent="-228600">
              <a:lnSpc>
                <a:spcPct val="100000"/>
              </a:lnSpc>
              <a:spcBef>
                <a:spcPts val="434"/>
              </a:spcBef>
              <a:buClr>
                <a:srgbClr val="666600"/>
              </a:buClr>
              <a:buFont typeface="Wingdings"/>
              <a:buChar char=""/>
              <a:tabLst>
                <a:tab pos="1613535" algn="l"/>
              </a:tabLst>
            </a:pPr>
            <a:r>
              <a:rPr sz="1800" dirty="0">
                <a:latin typeface="Times New Roman"/>
                <a:cs typeface="Times New Roman"/>
              </a:rPr>
              <a:t>ND cố gắng phê phán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HT</a:t>
            </a:r>
            <a:endParaRPr sz="1800">
              <a:latin typeface="Times New Roman"/>
              <a:cs typeface="Times New Roman"/>
            </a:endParaRPr>
          </a:p>
          <a:p>
            <a:pPr marL="1612900" marR="5080" lvl="3" indent="-228600">
              <a:lnSpc>
                <a:spcPct val="100000"/>
              </a:lnSpc>
              <a:spcBef>
                <a:spcPts val="430"/>
              </a:spcBef>
              <a:buClr>
                <a:srgbClr val="666600"/>
              </a:buClr>
              <a:buFont typeface="Wingdings"/>
              <a:buChar char=""/>
              <a:tabLst>
                <a:tab pos="1613535" algn="l"/>
              </a:tabLst>
            </a:pPr>
            <a:r>
              <a:rPr sz="1800" spc="-5" dirty="0">
                <a:latin typeface="Times New Roman"/>
                <a:cs typeface="Times New Roman"/>
              </a:rPr>
              <a:t>Người </a:t>
            </a:r>
            <a:r>
              <a:rPr sz="1800" dirty="0">
                <a:latin typeface="Times New Roman"/>
                <a:cs typeface="Times New Roman"/>
              </a:rPr>
              <a:t>đánh giá có thể chỉ rõ điểm nhầm lẫn ở thời điểm xẩy ra và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cực  đại  háo hiệu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quả.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87334" cy="338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quan sát – Cách </a:t>
            </a:r>
            <a:r>
              <a:rPr sz="2400" spc="-5" dirty="0">
                <a:latin typeface="Times New Roman"/>
                <a:cs typeface="Times New Roman"/>
              </a:rPr>
              <a:t>thức </a:t>
            </a:r>
            <a:r>
              <a:rPr sz="2400" dirty="0">
                <a:latin typeface="Times New Roman"/>
                <a:cs typeface="Times New Roman"/>
              </a:rPr>
              <a:t>tiến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Bút và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giấy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Ghi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âm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5" dirty="0">
                <a:latin typeface="Times New Roman"/>
                <a:cs typeface="Times New Roman"/>
              </a:rPr>
              <a:t>Ghi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Nhật ký </a:t>
            </a:r>
            <a:r>
              <a:rPr sz="2000" spc="-10" dirty="0">
                <a:latin typeface="Times New Roman"/>
                <a:cs typeface="Times New Roman"/>
              </a:rPr>
              <a:t>máy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tính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Sổ </a:t>
            </a:r>
            <a:r>
              <a:rPr sz="2000" spc="-5" dirty="0">
                <a:latin typeface="Times New Roman"/>
                <a:cs typeface="Times New Roman"/>
              </a:rPr>
              <a:t>tay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ND</a:t>
            </a:r>
            <a:endParaRPr sz="2000">
              <a:latin typeface="Times New Roman"/>
              <a:cs typeface="Times New Roman"/>
            </a:endParaRPr>
          </a:p>
          <a:p>
            <a:pPr marL="1155700" marR="5080" indent="-2286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Thường sử dụng phối hợp các phương pháp. Sử dụng các công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cụ 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dirty="0">
                <a:latin typeface="Times New Roman"/>
                <a:cs typeface="Times New Roman"/>
              </a:rPr>
              <a:t>tự </a:t>
            </a:r>
            <a:r>
              <a:rPr sz="2000" spc="5" dirty="0">
                <a:latin typeface="Times New Roman"/>
                <a:cs typeface="Times New Roman"/>
              </a:rPr>
              <a:t>động: </a:t>
            </a:r>
            <a:r>
              <a:rPr sz="2000" dirty="0">
                <a:latin typeface="Times New Roman"/>
                <a:cs typeface="Times New Roman"/>
              </a:rPr>
              <a:t>Experimental Video Annotator, WorkPlace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project,...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3432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Đánh </a:t>
            </a:r>
            <a:r>
              <a:rPr sz="2800" dirty="0">
                <a:latin typeface="Times New Roman"/>
                <a:cs typeface="Times New Roman"/>
              </a:rPr>
              <a:t>giá trong giai </a:t>
            </a:r>
            <a:r>
              <a:rPr sz="2800" spc="-5" dirty="0">
                <a:latin typeface="Times New Roman"/>
                <a:cs typeface="Times New Roman"/>
              </a:rPr>
              <a:t>đoạn </a:t>
            </a:r>
            <a:r>
              <a:rPr sz="2800" spc="-10" dirty="0">
                <a:latin typeface="Times New Roman"/>
                <a:cs typeface="Times New Roman"/>
              </a:rPr>
              <a:t>cài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đặt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Kỹ thuật hỏi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đáp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Kỹ </a:t>
            </a:r>
            <a:r>
              <a:rPr sz="2400" dirty="0">
                <a:latin typeface="Times New Roman"/>
                <a:cs typeface="Times New Roman"/>
              </a:rPr>
              <a:t>thuật phỏng vấn: có cấu trúc, </a:t>
            </a:r>
            <a:r>
              <a:rPr sz="2400" spc="-10" dirty="0">
                <a:latin typeface="Times New Roman"/>
                <a:cs typeface="Times New Roman"/>
              </a:rPr>
              <a:t>mềm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dẻo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=&gt; cần xác định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thông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như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câu hỏi, các gợi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ý.</a:t>
            </a:r>
            <a:endParaRPr sz="2400">
              <a:latin typeface="Times New Roman"/>
              <a:cs typeface="Times New Roman"/>
            </a:endParaRPr>
          </a:p>
          <a:p>
            <a:pPr marL="756285" marR="222885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Hỏi </a:t>
            </a:r>
            <a:r>
              <a:rPr sz="2400" dirty="0">
                <a:latin typeface="Times New Roman"/>
                <a:cs typeface="Times New Roman"/>
              </a:rPr>
              <a:t>và giám sát : dùng câu hỏi dạng đóng hay </a:t>
            </a:r>
            <a:r>
              <a:rPr sz="2400" spc="-5" dirty="0">
                <a:latin typeface="Times New Roman"/>
                <a:cs typeface="Times New Roman"/>
              </a:rPr>
              <a:t>dạng </a:t>
            </a:r>
            <a:r>
              <a:rPr sz="2400" spc="-10" dirty="0">
                <a:latin typeface="Times New Roman"/>
                <a:cs typeface="Times New Roman"/>
              </a:rPr>
              <a:t>mở.  </a:t>
            </a:r>
            <a:r>
              <a:rPr sz="2400" dirty="0">
                <a:latin typeface="Times New Roman"/>
                <a:cs typeface="Times New Roman"/>
              </a:rPr>
              <a:t>Câu hỏi đóng có thể dùng như dạng </a:t>
            </a:r>
            <a:r>
              <a:rPr sz="2400" spc="-5" dirty="0">
                <a:latin typeface="Times New Roman"/>
                <a:cs typeface="Times New Roman"/>
              </a:rPr>
              <a:t>Multichoice; </a:t>
            </a:r>
            <a:r>
              <a:rPr sz="2400" dirty="0">
                <a:latin typeface="Times New Roman"/>
                <a:cs typeface="Times New Roman"/>
              </a:rPr>
              <a:t>câu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hỏi  </a:t>
            </a:r>
            <a:r>
              <a:rPr sz="2400" spc="-10" dirty="0">
                <a:latin typeface="Times New Roman"/>
                <a:cs typeface="Times New Roman"/>
              </a:rPr>
              <a:t>mở </a:t>
            </a:r>
            <a:r>
              <a:rPr sz="2400" dirty="0">
                <a:latin typeface="Times New Roman"/>
                <a:cs typeface="Times New Roman"/>
              </a:rPr>
              <a:t>phải có gợi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dạng trả lời có thể dùng bảng, </a:t>
            </a:r>
            <a:r>
              <a:rPr sz="2400" spc="-10" dirty="0">
                <a:latin typeface="Times New Roman"/>
                <a:cs typeface="Times New Roman"/>
              </a:rPr>
              <a:t>mẫu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điền.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88300" cy="253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Tiêu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chí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Phụ thuộc sự tham gia của 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dirty="0">
                <a:latin typeface="Times New Roman"/>
                <a:cs typeface="Times New Roman"/>
              </a:rPr>
              <a:t>trong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cảnh thực hiện nhiệm  vụ hay đánh giá</a:t>
            </a:r>
            <a:r>
              <a:rPr sz="2000" dirty="0">
                <a:latin typeface="Verdana"/>
                <a:cs typeface="Verdana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Mỗi phương pháp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spc="5" dirty="0">
                <a:latin typeface="Times New Roman"/>
                <a:cs typeface="Times New Roman"/>
              </a:rPr>
              <a:t>những </a:t>
            </a:r>
            <a:r>
              <a:rPr sz="2000" dirty="0">
                <a:latin typeface="Times New Roman"/>
                <a:cs typeface="Times New Roman"/>
              </a:rPr>
              <a:t>ưu điểm và nhược  điểm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riêng</a:t>
            </a:r>
            <a:r>
              <a:rPr sz="200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Có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nhiều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yếu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tố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cần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phải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xem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xét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khi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lựa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chọn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các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kỹ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thuật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đánh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6042660" cy="344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Các yếu tố phân biệt các kỹ thuật đánh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Giai đoạn trong vòng đời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dirty="0">
                <a:latin typeface="Times New Roman"/>
                <a:cs typeface="Times New Roman"/>
              </a:rPr>
              <a:t>đánh giá thực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Hình thức đánh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Mức độ chủ quan hay khách quan của kỹ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thuật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Kiểu số đo cung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cấp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cung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cấp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Mức độ đan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xen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Tài nguyên </a:t>
            </a:r>
            <a:r>
              <a:rPr sz="2000" spc="-5" dirty="0">
                <a:latin typeface="Times New Roman"/>
                <a:cs typeface="Times New Roman"/>
              </a:rPr>
              <a:t>yêu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cầu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93355" cy="283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Đánh giá </a:t>
            </a:r>
            <a:r>
              <a:rPr sz="2400" spc="-5" dirty="0">
                <a:latin typeface="Times New Roman"/>
                <a:cs typeface="Times New Roman"/>
              </a:rPr>
              <a:t>ngược </a:t>
            </a:r>
            <a:r>
              <a:rPr sz="2400" dirty="0">
                <a:latin typeface="Times New Roman"/>
                <a:cs typeface="Times New Roman"/>
              </a:rPr>
              <a:t>với cài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đặt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Trong giai đoạn cài đặt các </a:t>
            </a:r>
            <a:r>
              <a:rPr sz="2000" spc="-5" dirty="0">
                <a:latin typeface="Times New Roman"/>
                <a:cs typeface="Times New Roman"/>
              </a:rPr>
              <a:t>yếu tố </a:t>
            </a:r>
            <a:r>
              <a:rPr sz="2000" dirty="0">
                <a:latin typeface="Times New Roman"/>
                <a:cs typeface="Times New Roman"/>
              </a:rPr>
              <a:t>vật lý đã </a:t>
            </a:r>
            <a:r>
              <a:rPr sz="2000" spc="-5" dirty="0">
                <a:latin typeface="Times New Roman"/>
                <a:cs typeface="Times New Roman"/>
              </a:rPr>
              <a:t>tồn tại </a:t>
            </a:r>
            <a:r>
              <a:rPr sz="2000" dirty="0">
                <a:latin typeface="Times New Roman"/>
                <a:cs typeface="Times New Roman"/>
              </a:rPr>
              <a:t>thí dụ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các  bản mock-up cho việc cài đặt đầy đủ và có </a:t>
            </a:r>
            <a:r>
              <a:rPr sz="2000" spc="-5" dirty="0">
                <a:latin typeface="Times New Roman"/>
                <a:cs typeface="Times New Roman"/>
              </a:rPr>
              <a:t>cái </a:t>
            </a:r>
            <a:r>
              <a:rPr sz="2000" dirty="0">
                <a:latin typeface="Times New Roman"/>
                <a:cs typeface="Times New Roman"/>
              </a:rPr>
              <a:t>gì đó cụ </a:t>
            </a:r>
            <a:r>
              <a:rPr sz="2000" spc="-5" dirty="0">
                <a:latin typeface="Times New Roman"/>
                <a:cs typeface="Times New Roman"/>
              </a:rPr>
              <a:t>thể có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thể  </a:t>
            </a:r>
            <a:r>
              <a:rPr sz="2000" dirty="0">
                <a:latin typeface="Times New Roman"/>
                <a:cs typeface="Times New Roman"/>
              </a:rPr>
              <a:t>kiểm tra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155700" marR="5715" lvl="2" indent="-228600" algn="just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trong giai đoạn thiết kế có khuynh hướng chỉ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quan  đến các chuyên gia và </a:t>
            </a:r>
            <a:r>
              <a:rPr sz="2000" spc="-10" dirty="0">
                <a:latin typeface="Times New Roman"/>
                <a:cs typeface="Times New Roman"/>
              </a:rPr>
              <a:t>mang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phân </a:t>
            </a:r>
            <a:r>
              <a:rPr sz="2000" spc="-5" dirty="0">
                <a:latin typeface="Times New Roman"/>
                <a:cs typeface="Times New Roman"/>
              </a:rPr>
              <a:t>tích, </a:t>
            </a:r>
            <a:r>
              <a:rPr sz="2000" dirty="0">
                <a:latin typeface="Times New Roman"/>
                <a:cs typeface="Times New Roman"/>
              </a:rPr>
              <a:t>trong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đó đánh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  cài đặt xem xét ND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là chủ thể và </a:t>
            </a:r>
            <a:r>
              <a:rPr sz="2000" spc="-5" dirty="0">
                <a:latin typeface="Times New Roman"/>
                <a:cs typeface="Times New Roman"/>
              </a:rPr>
              <a:t>là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ghiệm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07630" cy="370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Phòng </a:t>
            </a:r>
            <a:r>
              <a:rPr sz="2400" dirty="0">
                <a:latin typeface="Times New Roman"/>
                <a:cs typeface="Times New Roman"/>
              </a:rPr>
              <a:t>TN </a:t>
            </a:r>
            <a:r>
              <a:rPr sz="2400" spc="-5" dirty="0">
                <a:latin typeface="Times New Roman"/>
                <a:cs typeface="Times New Roman"/>
              </a:rPr>
              <a:t>ngược </a:t>
            </a:r>
            <a:r>
              <a:rPr sz="2400" dirty="0">
                <a:latin typeface="Times New Roman"/>
                <a:cs typeface="Times New Roman"/>
              </a:rPr>
              <a:t>với thực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nghiệm</a:t>
            </a:r>
            <a:endParaRPr sz="2400">
              <a:latin typeface="Times New Roman"/>
              <a:cs typeface="Times New Roman"/>
            </a:endParaRPr>
          </a:p>
          <a:p>
            <a:pPr marL="1155700" marR="4826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trong PTN cho phép kiểm tra thực nghiệm và quan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sát 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ND, không tự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nhiên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Đánh giá Thực nghiệm khắc phục điểm yếu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trên.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Lý tưởng là tiến hành cả 2 kiểu trong giai đoạn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TK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Khách quan ngược với chủ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Nhiều kỹ thuật </a:t>
            </a:r>
            <a:r>
              <a:rPr sz="2000" spc="-5" dirty="0">
                <a:latin typeface="Times New Roman"/>
                <a:cs typeface="Times New Roman"/>
              </a:rPr>
              <a:t>mang tính </a:t>
            </a:r>
            <a:r>
              <a:rPr sz="2000" dirty="0">
                <a:latin typeface="Times New Roman"/>
                <a:cs typeface="Times New Roman"/>
              </a:rPr>
              <a:t>chủ quan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Walkthrough hay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Think  aloud </a:t>
            </a:r>
            <a:r>
              <a:rPr sz="2000" spc="5" dirty="0">
                <a:latin typeface="Times New Roman"/>
                <a:cs typeface="Times New Roman"/>
              </a:rPr>
              <a:t>dựa </a:t>
            </a:r>
            <a:r>
              <a:rPr sz="2000" dirty="0">
                <a:latin typeface="Times New Roman"/>
                <a:cs typeface="Times New Roman"/>
              </a:rPr>
              <a:t>vào tri thức và kinh nghiệm của các nhà đánh giá -  người phải nhận thức được và phải hiểu cái ND sẽ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làm.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8041005" cy="472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Định </a:t>
            </a:r>
            <a:r>
              <a:rPr sz="2400" spc="-5" dirty="0">
                <a:latin typeface="Times New Roman"/>
                <a:cs typeface="Times New Roman"/>
              </a:rPr>
              <a:t>lượng ngược </a:t>
            </a:r>
            <a:r>
              <a:rPr sz="2400" dirty="0">
                <a:latin typeface="Times New Roman"/>
                <a:cs typeface="Times New Roman"/>
              </a:rPr>
              <a:t>với </a:t>
            </a:r>
            <a:r>
              <a:rPr sz="2400" spc="-5" dirty="0">
                <a:latin typeface="Times New Roman"/>
                <a:cs typeface="Times New Roman"/>
              </a:rPr>
              <a:t>định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endParaRPr sz="2400">
              <a:latin typeface="Times New Roman"/>
              <a:cs typeface="Times New Roman"/>
            </a:endParaRPr>
          </a:p>
          <a:p>
            <a:pPr marL="1155700" marR="236854" lvl="2" indent="-228600">
              <a:lnSpc>
                <a:spcPts val="2160"/>
              </a:lnSpc>
              <a:spcBef>
                <a:spcPts val="52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Kiểu số đo cung cấp bởi các kỹ thuật đánh giá là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yếu tố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  trọng</a:t>
            </a:r>
            <a:endParaRPr sz="2000">
              <a:latin typeface="Times New Roman"/>
              <a:cs typeface="Times New Roman"/>
            </a:endParaRPr>
          </a:p>
          <a:p>
            <a:pPr marL="1155700" marR="21590" lvl="2" indent="-228600">
              <a:lnSpc>
                <a:spcPct val="90000"/>
              </a:lnSpc>
              <a:spcBef>
                <a:spcPts val="44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Hai loại số </a:t>
            </a:r>
            <a:r>
              <a:rPr sz="2000" spc="5" dirty="0">
                <a:latin typeface="Times New Roman"/>
                <a:cs typeface="Times New Roman"/>
              </a:rPr>
              <a:t>đo: </a:t>
            </a:r>
            <a:r>
              <a:rPr sz="2000" dirty="0">
                <a:latin typeface="Times New Roman"/>
                <a:cs typeface="Times New Roman"/>
              </a:rPr>
              <a:t>định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và định lượng. Số đo định lượng thường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  số và dễ 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dirty="0">
                <a:latin typeface="Times New Roman"/>
                <a:cs typeface="Times New Roman"/>
              </a:rPr>
              <a:t>khi dùng các kỹ thuật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thống kê; số đo định 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là </a:t>
            </a:r>
            <a:r>
              <a:rPr sz="2000" spc="5" dirty="0">
                <a:latin typeface="Times New Roman"/>
                <a:cs typeface="Times New Roman"/>
              </a:rPr>
              <a:t>phi </a:t>
            </a:r>
            <a:r>
              <a:rPr sz="2000" dirty="0">
                <a:latin typeface="Times New Roman"/>
                <a:cs typeface="Times New Roman"/>
              </a:rPr>
              <a:t>số và khó phân </a:t>
            </a:r>
            <a:r>
              <a:rPr sz="2000" spc="-5" dirty="0">
                <a:latin typeface="Times New Roman"/>
                <a:cs typeface="Times New Roman"/>
              </a:rPr>
              <a:t>tích </a:t>
            </a:r>
            <a:r>
              <a:rPr sz="2000" spc="5" dirty="0">
                <a:latin typeface="Times New Roman"/>
                <a:cs typeface="Times New Roman"/>
              </a:rPr>
              <a:t>nhưng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cung cấp các chi </a:t>
            </a:r>
            <a:r>
              <a:rPr sz="2000" spc="-5" dirty="0">
                <a:latin typeface="Times New Roman"/>
                <a:cs typeface="Times New Roman"/>
              </a:rPr>
              <a:t>tiết  </a:t>
            </a:r>
            <a:r>
              <a:rPr sz="2000" dirty="0">
                <a:latin typeface="Times New Roman"/>
                <a:cs typeface="Times New Roman"/>
              </a:rPr>
              <a:t>quan trọng </a:t>
            </a:r>
            <a:r>
              <a:rPr sz="2000" spc="-10" dirty="0">
                <a:latin typeface="Times New Roman"/>
                <a:cs typeface="Times New Roman"/>
              </a:rPr>
              <a:t>mà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thể xác định bằng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số.</a:t>
            </a:r>
            <a:endParaRPr sz="2000">
              <a:latin typeface="Times New Roman"/>
              <a:cs typeface="Times New Roman"/>
            </a:endParaRPr>
          </a:p>
          <a:p>
            <a:pPr marL="1155700" marR="584200" lvl="2" indent="-228600">
              <a:lnSpc>
                <a:spcPts val="2160"/>
              </a:lnSpc>
              <a:spcBef>
                <a:spcPts val="509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Định lượng hay định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-5" dirty="0">
                <a:latin typeface="Times New Roman"/>
                <a:cs typeface="Times New Roman"/>
              </a:rPr>
              <a:t>liên </a:t>
            </a:r>
            <a:r>
              <a:rPr sz="2000" dirty="0">
                <a:latin typeface="Times New Roman"/>
                <a:cs typeface="Times New Roman"/>
              </a:rPr>
              <a:t>quan đến </a:t>
            </a:r>
            <a:r>
              <a:rPr sz="2000" spc="-5" dirty="0">
                <a:latin typeface="Times New Roman"/>
                <a:cs typeface="Times New Roman"/>
              </a:rPr>
              <a:t>tính </a:t>
            </a:r>
            <a:r>
              <a:rPr sz="2000" dirty="0">
                <a:latin typeface="Times New Roman"/>
                <a:cs typeface="Times New Roman"/>
              </a:rPr>
              <a:t>chủ quan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hoặc  khách quan của kỹ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thuật</a:t>
            </a:r>
            <a:endParaRPr sz="2000">
              <a:latin typeface="Times New Roman"/>
              <a:cs typeface="Times New Roman"/>
            </a:endParaRPr>
          </a:p>
          <a:p>
            <a:pPr marL="1155700" marR="225425" lvl="2" indent="-228600">
              <a:lnSpc>
                <a:spcPts val="216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Kỹ thuật chủ quan có khuynh hướng cung cấp số đo định tính;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kỹ  thuật khách quan cung cấp các số đo định lượng.Thông </a:t>
            </a:r>
            <a:r>
              <a:rPr sz="2000" spc="-5" dirty="0">
                <a:latin typeface="Times New Roman"/>
                <a:cs typeface="Times New Roman"/>
              </a:rPr>
              <a:t>tin </a:t>
            </a:r>
            <a:r>
              <a:rPr sz="2000" dirty="0">
                <a:latin typeface="Times New Roman"/>
                <a:cs typeface="Times New Roman"/>
              </a:rPr>
              <a:t>cung  cấp.</a:t>
            </a:r>
            <a:endParaRPr sz="20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Có thể ánh xạ giữa 2 kiểu số </a:t>
            </a:r>
            <a:r>
              <a:rPr sz="2000" spc="5" dirty="0">
                <a:latin typeface="Times New Roman"/>
                <a:cs typeface="Times New Roman"/>
              </a:rPr>
              <a:t>đo, </a:t>
            </a:r>
            <a:r>
              <a:rPr sz="2000" dirty="0">
                <a:latin typeface="Times New Roman"/>
                <a:cs typeface="Times New Roman"/>
              </a:rPr>
              <a:t>thí dụ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đánh giá kiểu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đáp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  định tính, song định lượng theo tỉ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lệ.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419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42925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Lấy </a:t>
            </a:r>
            <a:r>
              <a:rPr sz="2800" spc="-5" dirty="0">
                <a:latin typeface="Times New Roman"/>
                <a:cs typeface="Times New Roman"/>
              </a:rPr>
              <a:t>kem đánh răng bằng </a:t>
            </a:r>
            <a:r>
              <a:rPr sz="2800" spc="-10" dirty="0">
                <a:latin typeface="Times New Roman"/>
                <a:cs typeface="Times New Roman"/>
              </a:rPr>
              <a:t>cách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nào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2286063"/>
            <a:ext cx="5791200" cy="415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70165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Thông </a:t>
            </a:r>
            <a:r>
              <a:rPr sz="2400" dirty="0">
                <a:latin typeface="Times New Roman"/>
                <a:cs typeface="Times New Roman"/>
              </a:rPr>
              <a:t>tin cung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cấp</a:t>
            </a: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Mức độ thông </a:t>
            </a:r>
            <a:r>
              <a:rPr sz="2000" spc="-5" dirty="0">
                <a:latin typeface="Times New Roman"/>
                <a:cs typeface="Times New Roman"/>
              </a:rPr>
              <a:t>tin yêu cầu cho </a:t>
            </a:r>
            <a:r>
              <a:rPr sz="2000" dirty="0">
                <a:latin typeface="Times New Roman"/>
                <a:cs typeface="Times New Roman"/>
              </a:rPr>
              <a:t>đánh giá là </a:t>
            </a:r>
            <a:r>
              <a:rPr sz="2000" spc="5" dirty="0">
                <a:latin typeface="Times New Roman"/>
                <a:cs typeface="Times New Roman"/>
              </a:rPr>
              <a:t>khá </a:t>
            </a:r>
            <a:r>
              <a:rPr sz="2000" dirty="0">
                <a:latin typeface="Times New Roman"/>
                <a:cs typeface="Times New Roman"/>
              </a:rPr>
              <a:t>đa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dạng</a:t>
            </a: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Đáp ứng tức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thời</a:t>
            </a:r>
          </a:p>
          <a:p>
            <a:pPr marL="1155700" marR="5080" lvl="2" indent="-2286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số kỹ thuật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Think aloud </a:t>
            </a:r>
            <a:r>
              <a:rPr sz="2000" spc="5" dirty="0">
                <a:latin typeface="Times New Roman"/>
                <a:cs typeface="Times New Roman"/>
              </a:rPr>
              <a:t>ghi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dirty="0">
                <a:latin typeface="Times New Roman"/>
                <a:cs typeface="Times New Roman"/>
              </a:rPr>
              <a:t>hành vi của ND tại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thời  điểm tương </a:t>
            </a:r>
            <a:r>
              <a:rPr sz="2000" spc="-5" dirty="0">
                <a:latin typeface="Times New Roman"/>
                <a:cs typeface="Times New Roman"/>
              </a:rPr>
              <a:t>tác. </a:t>
            </a:r>
            <a:r>
              <a:rPr sz="2000" dirty="0">
                <a:latin typeface="Times New Roman"/>
                <a:cs typeface="Times New Roman"/>
              </a:rPr>
              <a:t>Một số kỹ thuật khác </a:t>
            </a:r>
            <a:r>
              <a:rPr sz="2000" spc="5" dirty="0">
                <a:latin typeface="Times New Roman"/>
                <a:cs typeface="Times New Roman"/>
              </a:rPr>
              <a:t>như </a:t>
            </a:r>
            <a:r>
              <a:rPr sz="2000" dirty="0">
                <a:latin typeface="Times New Roman"/>
                <a:cs typeface="Times New Roman"/>
              </a:rPr>
              <a:t>Walkthrough </a:t>
            </a:r>
            <a:r>
              <a:rPr sz="2000" spc="-5" dirty="0">
                <a:latin typeface="Times New Roman"/>
                <a:cs typeface="Times New Roman"/>
              </a:rPr>
              <a:t>lại liên  </a:t>
            </a:r>
            <a:r>
              <a:rPr sz="2000" dirty="0">
                <a:latin typeface="Times New Roman"/>
                <a:cs typeface="Times New Roman"/>
              </a:rPr>
              <a:t>quan đến </a:t>
            </a:r>
            <a:r>
              <a:rPr sz="2000" spc="-5" dirty="0">
                <a:latin typeface="Times New Roman"/>
                <a:cs typeface="Times New Roman"/>
              </a:rPr>
              <a:t>tập </a:t>
            </a:r>
            <a:r>
              <a:rPr sz="2000" dirty="0">
                <a:latin typeface="Times New Roman"/>
                <a:cs typeface="Times New Roman"/>
              </a:rPr>
              <a:t>sự </a:t>
            </a:r>
            <a:r>
              <a:rPr sz="2000" spc="-5" dirty="0">
                <a:latin typeface="Times New Roman"/>
                <a:cs typeface="Times New Roman"/>
              </a:rPr>
              <a:t>kiện </a:t>
            </a:r>
            <a:r>
              <a:rPr sz="2000" dirty="0">
                <a:latin typeface="Times New Roman"/>
                <a:cs typeface="Times New Roman"/>
              </a:rPr>
              <a:t>của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35290" cy="303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Tính xâm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phạm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số kỹ thuật đặc biệt </a:t>
            </a:r>
            <a:r>
              <a:rPr sz="2000" spc="-5" dirty="0">
                <a:latin typeface="Times New Roman"/>
                <a:cs typeface="Times New Roman"/>
              </a:rPr>
              <a:t>là các </a:t>
            </a:r>
            <a:r>
              <a:rPr sz="2000" dirty="0">
                <a:latin typeface="Times New Roman"/>
                <a:cs typeface="Times New Roman"/>
              </a:rPr>
              <a:t>kỹ thuật cung </a:t>
            </a:r>
            <a:r>
              <a:rPr sz="2000" spc="-5" dirty="0">
                <a:latin typeface="Times New Roman"/>
                <a:cs typeface="Times New Roman"/>
              </a:rPr>
              <a:t>cấp </a:t>
            </a:r>
            <a:r>
              <a:rPr sz="2000" dirty="0">
                <a:latin typeface="Times New Roman"/>
                <a:cs typeface="Times New Roman"/>
              </a:rPr>
              <a:t>số đo trực </a:t>
            </a:r>
            <a:r>
              <a:rPr sz="2000" spc="-5" dirty="0">
                <a:latin typeface="Times New Roman"/>
                <a:cs typeface="Times New Roman"/>
              </a:rPr>
              <a:t>tiếp  có </a:t>
            </a:r>
            <a:r>
              <a:rPr sz="2000" dirty="0">
                <a:latin typeface="Times New Roman"/>
                <a:cs typeface="Times New Roman"/>
              </a:rPr>
              <a:t>ảnh hưởng đến </a:t>
            </a:r>
            <a:r>
              <a:rPr sz="2000" spc="-5" dirty="0">
                <a:latin typeface="Times New Roman"/>
                <a:cs typeface="Times New Roman"/>
              </a:rPr>
              <a:t>cách </a:t>
            </a:r>
            <a:r>
              <a:rPr sz="2000" dirty="0">
                <a:latin typeface="Times New Roman"/>
                <a:cs typeface="Times New Roman"/>
              </a:rPr>
              <a:t>thức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dirty="0">
                <a:latin typeface="Times New Roman"/>
                <a:cs typeface="Times New Roman"/>
              </a:rPr>
              <a:t>xử của   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Tài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nguyên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Thiết bị, thời gian</a:t>
            </a:r>
            <a:r>
              <a:rPr sz="2000" dirty="0">
                <a:latin typeface="Verdana"/>
                <a:cs typeface="Verdana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tiền </a:t>
            </a:r>
            <a:r>
              <a:rPr sz="2000" dirty="0">
                <a:latin typeface="Times New Roman"/>
                <a:cs typeface="Times New Roman"/>
              </a:rPr>
              <a:t>bạc</a:t>
            </a:r>
            <a:r>
              <a:rPr sz="2000" dirty="0">
                <a:latin typeface="Verdana"/>
                <a:cs typeface="Verdana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kinh nghiệm chuyên gia</a:t>
            </a:r>
            <a:r>
              <a:rPr sz="2000" dirty="0">
                <a:latin typeface="Verdana"/>
                <a:cs typeface="Verdana"/>
              </a:rPr>
              <a:t>, </a:t>
            </a: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cảnh</a:t>
            </a:r>
            <a:endParaRPr sz="2000">
              <a:latin typeface="Times New Roman"/>
              <a:cs typeface="Times New Roman"/>
            </a:endParaRPr>
          </a:p>
          <a:p>
            <a:pPr marL="1155700" marR="226695" lvl="2" indent="-2286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Một số quyết định bị bắt </a:t>
            </a:r>
            <a:r>
              <a:rPr sz="2000" spc="5" dirty="0">
                <a:latin typeface="Times New Roman"/>
                <a:cs typeface="Times New Roman"/>
              </a:rPr>
              <a:t>buộc </a:t>
            </a:r>
            <a:r>
              <a:rPr sz="2000" dirty="0">
                <a:latin typeface="Times New Roman"/>
                <a:cs typeface="Times New Roman"/>
              </a:rPr>
              <a:t>do hạn chế về </a:t>
            </a:r>
            <a:r>
              <a:rPr sz="2000" spc="-5" dirty="0">
                <a:latin typeface="Times New Roman"/>
                <a:cs typeface="Times New Roman"/>
              </a:rPr>
              <a:t>tài </a:t>
            </a:r>
            <a:r>
              <a:rPr sz="2000" dirty="0">
                <a:latin typeface="Times New Roman"/>
                <a:cs typeface="Times New Roman"/>
              </a:rPr>
              <a:t>nguyên thí </a:t>
            </a:r>
            <a:r>
              <a:rPr sz="2000" spc="5" dirty="0">
                <a:latin typeface="Times New Roman"/>
                <a:cs typeface="Times New Roman"/>
              </a:rPr>
              <a:t>dụ  như </a:t>
            </a:r>
            <a:r>
              <a:rPr sz="2000" dirty="0">
                <a:latin typeface="Times New Roman"/>
                <a:cs typeface="Times New Roman"/>
              </a:rPr>
              <a:t>phải </a:t>
            </a:r>
            <a:r>
              <a:rPr sz="2000" spc="5" dirty="0">
                <a:latin typeface="Times New Roman"/>
                <a:cs typeface="Times New Roman"/>
              </a:rPr>
              <a:t>dùng </a:t>
            </a:r>
            <a:r>
              <a:rPr sz="2000" spc="-5" dirty="0">
                <a:latin typeface="Times New Roman"/>
                <a:cs typeface="Times New Roman"/>
              </a:rPr>
              <a:t>camera   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để đánh giá song </a:t>
            </a:r>
            <a:r>
              <a:rPr sz="2000" spc="-5" dirty="0">
                <a:latin typeface="Times New Roman"/>
                <a:cs typeface="Times New Roman"/>
              </a:rPr>
              <a:t>lại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453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49752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6609" y="6228791"/>
            <a:ext cx="492759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C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ao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828" y="6228791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6975" y="6228791"/>
            <a:ext cx="35115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TB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794" y="6235903"/>
            <a:ext cx="44386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C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a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o</a:t>
            </a:r>
            <a:endParaRPr sz="1800">
              <a:latin typeface=".VnArial"/>
              <a:cs typeface=".Vn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6228791"/>
            <a:ext cx="97155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Hµn</a:t>
            </a:r>
            <a:r>
              <a:rPr sz="2000" spc="-11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l©m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6609" y="5846267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828" y="5846267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975" y="5846267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794" y="5846267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5846267"/>
            <a:ext cx="85915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ThiÕt</a:t>
            </a:r>
            <a:r>
              <a:rPr sz="2000" spc="-10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bÞ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6609" y="5463438"/>
            <a:ext cx="35115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TB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9828" y="5463438"/>
            <a:ext cx="93091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TB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-thÊp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6975" y="5463438"/>
            <a:ext cx="6057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7794" y="5463438"/>
            <a:ext cx="35115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TB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5463438"/>
            <a:ext cx="10725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Thêi</a:t>
            </a:r>
            <a:r>
              <a:rPr sz="2000" spc="-9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gian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6609" y="5080889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9828" y="5080889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36975" y="5080889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7794" y="5080889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340" y="5080889"/>
            <a:ext cx="12122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TÝnhGß</a:t>
            </a:r>
            <a:r>
              <a:rPr sz="2000" spc="-10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bã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6609" y="4698110"/>
            <a:ext cx="7550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Nh</a:t>
            </a:r>
            <a:r>
              <a:rPr sz="2000" spc="-145" dirty="0">
                <a:latin typeface=".VnArial"/>
                <a:cs typeface=".VnArial"/>
              </a:rPr>
              <a:t> </a:t>
            </a:r>
            <a:r>
              <a:rPr sz="2000" spc="-5" dirty="0"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9828" y="4698110"/>
            <a:ext cx="7550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Nh</a:t>
            </a:r>
            <a:r>
              <a:rPr sz="2000" spc="-145" dirty="0">
                <a:latin typeface=".VnArial"/>
                <a:cs typeface=".VnArial"/>
              </a:rPr>
              <a:t> </a:t>
            </a:r>
            <a:r>
              <a:rPr sz="2000" spc="-5" dirty="0"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36975" y="4698110"/>
            <a:ext cx="44958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N/A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7794" y="4698110"/>
            <a:ext cx="44958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N/A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7340" y="4698110"/>
            <a:ext cx="1004569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00"/>
                </a:solidFill>
                <a:latin typeface=".VnArial"/>
                <a:cs typeface=".VnArial"/>
              </a:rPr>
              <a:t>Trùc</a:t>
            </a:r>
            <a:r>
              <a:rPr sz="2000" spc="-11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tiÕp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6609" y="4315586"/>
            <a:ext cx="122364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M/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®é</a:t>
            </a:r>
            <a:r>
              <a:rPr sz="2000" spc="-12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89828" y="4315586"/>
            <a:ext cx="7550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Nh</a:t>
            </a:r>
            <a:r>
              <a:rPr sz="2000" spc="-145" dirty="0">
                <a:latin typeface=".VnArial"/>
                <a:cs typeface=".VnArial"/>
              </a:rPr>
              <a:t> </a:t>
            </a:r>
            <a:r>
              <a:rPr sz="2000" spc="-5" dirty="0"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36975" y="4315586"/>
            <a:ext cx="11391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M/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®é</a:t>
            </a:r>
            <a:r>
              <a:rPr sz="2000" spc="-114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cao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07794" y="4315586"/>
            <a:ext cx="122364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M/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®é</a:t>
            </a:r>
            <a:r>
              <a:rPr sz="2000" spc="-12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thÊp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340" y="4315586"/>
            <a:ext cx="10852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Th«ng</a:t>
            </a:r>
            <a:r>
              <a:rPr sz="2000" spc="-10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tin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66609" y="3932682"/>
            <a:ext cx="102933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§Þnh</a:t>
            </a:r>
            <a:r>
              <a:rPr sz="2000" spc="-8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tÝnh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89828" y="3932682"/>
            <a:ext cx="7550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Nh</a:t>
            </a:r>
            <a:r>
              <a:rPr sz="2000" spc="-145" dirty="0">
                <a:latin typeface=".VnArial"/>
                <a:cs typeface=".VnArial"/>
              </a:rPr>
              <a:t> </a:t>
            </a:r>
            <a:r>
              <a:rPr sz="2000" spc="-5" dirty="0"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36975" y="3932682"/>
            <a:ext cx="102933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§Þnh</a:t>
            </a:r>
            <a:r>
              <a:rPr sz="2000" spc="-8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tÝnh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07794" y="3932682"/>
            <a:ext cx="102933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§Þnh</a:t>
            </a:r>
            <a:r>
              <a:rPr sz="2000" spc="-8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tÝnh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7340" y="3932682"/>
            <a:ext cx="68961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Sè</a:t>
            </a:r>
            <a:r>
              <a:rPr sz="2000" spc="-10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®o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66609" y="3550157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89828" y="3550157"/>
            <a:ext cx="7550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Nh</a:t>
            </a:r>
            <a:r>
              <a:rPr sz="2000" spc="-145" dirty="0">
                <a:latin typeface=".VnArial"/>
                <a:cs typeface=".VnArial"/>
              </a:rPr>
              <a:t> </a:t>
            </a:r>
            <a:r>
              <a:rPr sz="2000" spc="-5" dirty="0"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36975" y="3550157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07794" y="3550157"/>
            <a:ext cx="7613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.VnArial"/>
                <a:cs typeface=".VnArial"/>
              </a:rPr>
              <a:t>Kh«ng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7340" y="3550157"/>
            <a:ext cx="104140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Môc</a:t>
            </a:r>
            <a:r>
              <a:rPr sz="2000" spc="-10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®Ých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66609" y="3167634"/>
            <a:ext cx="53467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.VnArial"/>
                <a:cs typeface=".VnArial"/>
              </a:rPr>
              <a:t>P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89828" y="3167634"/>
            <a:ext cx="53467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.VnArial"/>
                <a:cs typeface=".VnArial"/>
              </a:rPr>
              <a:t>P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36975" y="3167634"/>
            <a:ext cx="53467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.VnArial"/>
                <a:cs typeface=".VnArial"/>
              </a:rPr>
              <a:t>P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07794" y="3167634"/>
            <a:ext cx="53467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00"/>
                </a:solidFill>
                <a:latin typeface=".VnArial"/>
                <a:cs typeface=".VnArial"/>
              </a:rPr>
              <a:t>P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7340" y="3167634"/>
            <a:ext cx="11010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H×nh</a:t>
            </a:r>
            <a:r>
              <a:rPr sz="2000" spc="-9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thøc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66609" y="2784855"/>
            <a:ext cx="93027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ThiÕt</a:t>
            </a:r>
            <a:r>
              <a:rPr sz="2000" spc="-10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kÕ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9828" y="2784855"/>
            <a:ext cx="93027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ThiÕt</a:t>
            </a:r>
            <a:r>
              <a:rPr sz="2000" spc="-10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kÕ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36975" y="2784855"/>
            <a:ext cx="93027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>
                <a:solidFill>
                  <a:srgbClr val="FFFF00"/>
                </a:solidFill>
                <a:latin typeface=".VnArial"/>
                <a:cs typeface=".VnArial"/>
              </a:rPr>
              <a:t>Toµn</a:t>
            </a:r>
            <a:r>
              <a:rPr sz="2000" spc="-9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bé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07794" y="2784855"/>
            <a:ext cx="93027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>
                <a:solidFill>
                  <a:srgbClr val="FFFF00"/>
                </a:solidFill>
                <a:latin typeface=".VnArial"/>
                <a:cs typeface=".VnArial"/>
              </a:rPr>
              <a:t>Toµn</a:t>
            </a:r>
            <a:r>
              <a:rPr sz="2000" spc="-95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bé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340" y="2784855"/>
            <a:ext cx="111506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.VnArial"/>
                <a:cs typeface=".VnArial"/>
              </a:rPr>
              <a:t>Giai</a:t>
            </a:r>
            <a:r>
              <a:rPr sz="2000" spc="-9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.VnArial"/>
                <a:cs typeface=".VnArial"/>
              </a:rPr>
              <a:t>®o¹n</a:t>
            </a:r>
            <a:endParaRPr sz="2000">
              <a:latin typeface=".VnArial"/>
              <a:cs typeface=".Vn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66609" y="2152141"/>
            <a:ext cx="135890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Model</a:t>
            </a:r>
            <a:r>
              <a:rPr sz="1800" spc="-70" dirty="0">
                <a:solidFill>
                  <a:srgbClr val="FFFF00"/>
                </a:solidFill>
                <a:latin typeface=".VnArial"/>
                <a:cs typeface=".Vn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Based</a:t>
            </a:r>
            <a:endParaRPr sz="1800">
              <a:latin typeface=".VnArial"/>
              <a:cs typeface=".Vn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89828" y="2152141"/>
            <a:ext cx="77279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e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vi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e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w  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Based</a:t>
            </a:r>
            <a:endParaRPr sz="1800">
              <a:latin typeface=".VnArial"/>
              <a:cs typeface=".Vn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36975" y="2152141"/>
            <a:ext cx="109029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Heuristic  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Ev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a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l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u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ati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o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n</a:t>
            </a:r>
            <a:endParaRPr sz="1800">
              <a:latin typeface=".VnArial"/>
              <a:cs typeface=".Vn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07794" y="2152141"/>
            <a:ext cx="129730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Congitive  </a:t>
            </a:r>
            <a:r>
              <a:rPr sz="1800" spc="-70" dirty="0">
                <a:solidFill>
                  <a:srgbClr val="FFFF00"/>
                </a:solidFill>
                <a:latin typeface=".VnArial"/>
                <a:cs typeface=".VnArial"/>
              </a:rPr>
              <a:t>W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a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l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kthr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o</a:t>
            </a:r>
            <a:r>
              <a:rPr sz="1800" spc="-5" dirty="0">
                <a:solidFill>
                  <a:srgbClr val="FFFF00"/>
                </a:solidFill>
                <a:latin typeface=".VnArial"/>
                <a:cs typeface=".VnArial"/>
              </a:rPr>
              <a:t>u</a:t>
            </a:r>
            <a:r>
              <a:rPr sz="1800" spc="-10" dirty="0">
                <a:solidFill>
                  <a:srgbClr val="FFFF00"/>
                </a:solidFill>
                <a:latin typeface=".VnArial"/>
                <a:cs typeface=".VnArial"/>
              </a:rPr>
              <a:t>g</a:t>
            </a:r>
            <a:r>
              <a:rPr sz="1800" dirty="0">
                <a:solidFill>
                  <a:srgbClr val="FFFF00"/>
                </a:solidFill>
                <a:latin typeface=".VnArial"/>
                <a:cs typeface=".VnArial"/>
              </a:rPr>
              <a:t>h</a:t>
            </a:r>
            <a:endParaRPr sz="1800">
              <a:latin typeface=".VnArial"/>
              <a:cs typeface=".Vn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8600" y="2163826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" y="280352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00" y="3186048"/>
            <a:ext cx="8686800" cy="635"/>
          </a:xfrm>
          <a:custGeom>
            <a:avLst/>
            <a:gdLst/>
            <a:ahLst/>
            <a:cxnLst/>
            <a:rect l="l" t="t" r="r" b="b"/>
            <a:pathLst>
              <a:path w="8686800" h="635">
                <a:moveTo>
                  <a:pt x="0" y="0"/>
                </a:moveTo>
                <a:lnTo>
                  <a:pt x="8686800" y="1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" y="356870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" y="395135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600" y="433387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600" y="4716526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600" y="509905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" y="548170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600" y="586422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600" y="6246812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8600" y="662940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6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288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576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02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66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15400" y="2163826"/>
            <a:ext cx="0" cy="4465955"/>
          </a:xfrm>
          <a:custGeom>
            <a:avLst/>
            <a:gdLst/>
            <a:ahLst/>
            <a:cxnLst/>
            <a:rect l="l" t="t" r="r" b="b"/>
            <a:pathLst>
              <a:path h="4465955">
                <a:moveTo>
                  <a:pt x="0" y="0"/>
                </a:moveTo>
                <a:lnTo>
                  <a:pt x="0" y="44655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0343" y="6281959"/>
            <a:ext cx="26797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454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9752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1512" y="2043112"/>
          <a:ext cx="7620000" cy="4836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0">
                <a:tc>
                  <a:txBody>
                    <a:bodyPr/>
                    <a:lstStyle/>
                    <a:p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14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Thùc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nghiÖm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Pháng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vÊn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Hái</a:t>
                      </a:r>
                      <a:r>
                        <a:rPr sz="2000" spc="-7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®¸p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76835">
                        <a:lnSpc>
                          <a:spcPts val="220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Giai</a:t>
                      </a:r>
                      <a:r>
                        <a:rPr sz="2000" spc="-7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®o¹n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0"/>
                        </a:lnSpc>
                      </a:pPr>
                      <a:r>
                        <a:rPr sz="2000" spc="-6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Toµn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bé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0"/>
                        </a:lnSpc>
                      </a:pPr>
                      <a:r>
                        <a:rPr sz="2000" spc="-6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Toµn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bé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0"/>
                        </a:lnSpc>
                      </a:pPr>
                      <a:r>
                        <a:rPr sz="2000" spc="-6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Toµn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bé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H×nh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thøc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PTN/TN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PTN/TN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Môc</a:t>
                      </a:r>
                      <a:r>
                        <a:rPr sz="2000" spc="-10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®Ých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Sè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64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tÝnh/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lîng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64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tÝnh/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lîng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Th«ng</a:t>
                      </a:r>
                      <a:r>
                        <a:rPr sz="2000" spc="-8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tin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M. ®é</a:t>
                      </a:r>
                      <a:r>
                        <a:rPr sz="2000" spc="-13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thÊp/cao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M/ ®é</a:t>
                      </a:r>
                      <a:r>
                        <a:rPr sz="2000" spc="-13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M/ ®é</a:t>
                      </a:r>
                      <a:r>
                        <a:rPr sz="2000" spc="-13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50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spc="-2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Trùc</a:t>
                      </a:r>
                      <a:r>
                        <a:rPr sz="2000" spc="-1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tiÕp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TÝnhGß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Thêi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gian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TB-thÊp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ThiÕt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bÞ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 dirty="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Hµn</a:t>
                      </a:r>
                      <a:r>
                        <a:rPr sz="2000" spc="-10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l©m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</a:t>
                      </a:r>
                      <a:endParaRPr sz="18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304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11.2. Các kiểu đánh</a:t>
            </a:r>
            <a:r>
              <a:rPr sz="4400"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giá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1147" y="6281959"/>
            <a:ext cx="1873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55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9752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Lựa chọn phương pháp đánh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912" y="2043112"/>
          <a:ext cx="7924800" cy="4792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687">
                <a:tc>
                  <a:txBody>
                    <a:bodyPr/>
                    <a:lstStyle/>
                    <a:p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0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Suy nghÜ</a:t>
                      </a:r>
                      <a:r>
                        <a:rPr sz="2000" spc="-7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chñ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090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yÕu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0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ThÓ thøc</a:t>
                      </a:r>
                      <a:r>
                        <a:rPr sz="2000" spc="-10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ph©n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tÝch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55"/>
                        </a:lnSpc>
                      </a:pPr>
                      <a:r>
                        <a:rPr sz="1800" spc="-2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Post-Task</a:t>
                      </a:r>
                      <a:endParaRPr sz="18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Walkthrough</a:t>
                      </a:r>
                      <a:endParaRPr sz="18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Giai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®o¹n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Cµi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®Æt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Cµi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®Æt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Cµi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®Æt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50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H×nh</a:t>
                      </a:r>
                      <a:r>
                        <a:rPr sz="2000" spc="-8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thøc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PTN/TN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PTN/TN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PTN/TN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Môc</a:t>
                      </a:r>
                      <a:r>
                        <a:rPr sz="2000" spc="-11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®Ých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spc="-5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Sè</a:t>
                      </a:r>
                      <a:r>
                        <a:rPr sz="2000" spc="-10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®o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r>
                        <a:rPr sz="2000" spc="-8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r>
                        <a:rPr sz="2000" spc="-8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§Þnh</a:t>
                      </a:r>
                      <a:r>
                        <a:rPr sz="2000" spc="-8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82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Th«ng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tin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64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M/ ®é thÊp</a:t>
                      </a:r>
                      <a:r>
                        <a:rPr sz="2000" spc="-13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hoÆc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090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64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M/ ®é thÊp</a:t>
                      </a:r>
                      <a:r>
                        <a:rPr sz="2000" spc="-13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hoÆc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64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M/ ®é</a:t>
                      </a:r>
                      <a:r>
                        <a:rPr sz="2000" spc="-12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  <a:p>
                      <a:pPr marL="85725">
                        <a:lnSpc>
                          <a:spcPts val="216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hoÆc</a:t>
                      </a:r>
                      <a:r>
                        <a:rPr sz="2000" spc="-9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82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50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spc="-2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Trùc</a:t>
                      </a:r>
                      <a:r>
                        <a:rPr sz="2000" spc="-1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tiÕp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spc="-5" dirty="0"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TÝnhGß</a:t>
                      </a:r>
                      <a:r>
                        <a:rPr sz="2000" spc="-1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Cã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Kh«ng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Thêi</a:t>
                      </a:r>
                      <a:r>
                        <a:rPr sz="2000" spc="-9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gian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5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ThiÕt</a:t>
                      </a:r>
                      <a:r>
                        <a:rPr sz="2000" spc="-1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bÞ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  <a:tabLst>
                          <a:tab pos="1981835" algn="r"/>
                        </a:tabLst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ThÊp</a:t>
                      </a:r>
                      <a:r>
                        <a:rPr sz="1500" baseline="-44444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500" spc="-7" baseline="-44444" dirty="0">
                          <a:latin typeface="Verdana"/>
                          <a:cs typeface="Verdana"/>
                        </a:rPr>
                        <a:t>4</a:t>
                      </a:r>
                      <a:endParaRPr sz="1500" baseline="-44444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87">
                <a:tc>
                  <a:txBody>
                    <a:bodyPr/>
                    <a:lstStyle/>
                    <a:p>
                      <a:pPr marL="7683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Hµn</a:t>
                      </a:r>
                      <a:r>
                        <a:rPr sz="2000" spc="-11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l©m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</a:t>
                      </a:r>
                      <a:endParaRPr sz="18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Cao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00"/>
                          </a:solidFill>
                          <a:latin typeface=".VnArial"/>
                          <a:cs typeface=".VnArial"/>
                        </a:rPr>
                        <a:t>TB</a:t>
                      </a:r>
                      <a:endParaRPr sz="2000">
                        <a:latin typeface=".VnArial"/>
                        <a:cs typeface=".Vn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2574925"/>
            <a:ext cx="697039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Xin </a:t>
            </a:r>
            <a:r>
              <a:rPr sz="4800" spc="-5" dirty="0">
                <a:solidFill>
                  <a:srgbClr val="333399"/>
                </a:solidFill>
                <a:latin typeface="Arial"/>
                <a:cs typeface="Arial"/>
              </a:rPr>
              <a:t>chân thành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cảm</a:t>
            </a:r>
            <a:r>
              <a:rPr sz="48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333399"/>
                </a:solidFill>
                <a:latin typeface="Arial"/>
                <a:cs typeface="Arial"/>
              </a:rPr>
              <a:t>ơn!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0343" y="6281959"/>
            <a:ext cx="26797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456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425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773804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Hộp </a:t>
            </a:r>
            <a:r>
              <a:rPr sz="2800" dirty="0">
                <a:latin typeface="Times New Roman"/>
                <a:cs typeface="Times New Roman"/>
              </a:rPr>
              <a:t>không </a:t>
            </a:r>
            <a:r>
              <a:rPr sz="2800" spc="-5" dirty="0">
                <a:latin typeface="Times New Roman"/>
                <a:cs typeface="Times New Roman"/>
              </a:rPr>
              <a:t>có tay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cầm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362200"/>
            <a:ext cx="29718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2362073"/>
            <a:ext cx="2971800" cy="249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5075" y="2378075"/>
            <a:ext cx="960755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latin typeface="Arial"/>
                <a:cs typeface="Arial"/>
              </a:rPr>
              <a:t>Kiểu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mới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125" y="2378138"/>
            <a:ext cx="960755" cy="274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Kiểu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cũ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3173" y="5025517"/>
            <a:ext cx="212598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Dễ </a:t>
            </a:r>
            <a:r>
              <a:rPr sz="1200" b="1" dirty="0">
                <a:latin typeface="Arial"/>
                <a:cs typeface="Arial"/>
              </a:rPr>
              <a:t>cầm </a:t>
            </a:r>
            <a:r>
              <a:rPr sz="1200" b="1" spc="-10" dirty="0">
                <a:latin typeface="Arial"/>
                <a:cs typeface="Arial"/>
              </a:rPr>
              <a:t>vào </a:t>
            </a:r>
            <a:r>
              <a:rPr sz="1200" b="1" dirty="0">
                <a:latin typeface="Arial"/>
                <a:cs typeface="Arial"/>
              </a:rPr>
              <a:t>nắp để nhấc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hộp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lên </a:t>
            </a:r>
            <a:r>
              <a:rPr sz="1200" b="1" spc="-15" dirty="0">
                <a:latin typeface="Arial"/>
                <a:cs typeface="Arial"/>
              </a:rPr>
              <a:t>và </a:t>
            </a:r>
            <a:r>
              <a:rPr sz="1200" b="1" dirty="0">
                <a:latin typeface="Arial"/>
                <a:cs typeface="Arial"/>
              </a:rPr>
              <a:t>bị đổ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bột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9211" y="5025517"/>
            <a:ext cx="21405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Sẽ nâng hộp lên bằng hai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12877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Cửa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kế khó sử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1101" y="2362200"/>
            <a:ext cx="2789174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002026"/>
            <a:ext cx="2129155" cy="762000"/>
          </a:xfrm>
          <a:custGeom>
            <a:avLst/>
            <a:gdLst/>
            <a:ahLst/>
            <a:cxnLst/>
            <a:rect l="l" t="t" r="r" b="b"/>
            <a:pathLst>
              <a:path w="2129155" h="762000">
                <a:moveTo>
                  <a:pt x="879475" y="0"/>
                </a:moveTo>
                <a:lnTo>
                  <a:pt x="127000" y="0"/>
                </a:lnTo>
                <a:lnTo>
                  <a:pt x="77565" y="9967"/>
                </a:lnTo>
                <a:lnTo>
                  <a:pt x="37196" y="37163"/>
                </a:lnTo>
                <a:lnTo>
                  <a:pt x="9980" y="77527"/>
                </a:lnTo>
                <a:lnTo>
                  <a:pt x="0" y="127000"/>
                </a:lnTo>
                <a:lnTo>
                  <a:pt x="0" y="634873"/>
                </a:lnTo>
                <a:lnTo>
                  <a:pt x="9980" y="684365"/>
                </a:lnTo>
                <a:lnTo>
                  <a:pt x="37196" y="724773"/>
                </a:lnTo>
                <a:lnTo>
                  <a:pt x="77565" y="752012"/>
                </a:lnTo>
                <a:lnTo>
                  <a:pt x="127000" y="762000"/>
                </a:lnTo>
                <a:lnTo>
                  <a:pt x="879475" y="762000"/>
                </a:lnTo>
                <a:lnTo>
                  <a:pt x="928893" y="752012"/>
                </a:lnTo>
                <a:lnTo>
                  <a:pt x="969263" y="724773"/>
                </a:lnTo>
                <a:lnTo>
                  <a:pt x="996489" y="684365"/>
                </a:lnTo>
                <a:lnTo>
                  <a:pt x="1006475" y="634873"/>
                </a:lnTo>
                <a:lnTo>
                  <a:pt x="1006475" y="317500"/>
                </a:lnTo>
                <a:lnTo>
                  <a:pt x="1954896" y="317500"/>
                </a:lnTo>
                <a:lnTo>
                  <a:pt x="1006475" y="127000"/>
                </a:lnTo>
                <a:lnTo>
                  <a:pt x="996489" y="77527"/>
                </a:lnTo>
                <a:lnTo>
                  <a:pt x="969264" y="37163"/>
                </a:lnTo>
                <a:lnTo>
                  <a:pt x="928893" y="9967"/>
                </a:lnTo>
                <a:lnTo>
                  <a:pt x="879475" y="0"/>
                </a:lnTo>
                <a:close/>
              </a:path>
              <a:path w="2129155" h="762000">
                <a:moveTo>
                  <a:pt x="1954896" y="317500"/>
                </a:moveTo>
                <a:lnTo>
                  <a:pt x="1006475" y="317500"/>
                </a:lnTo>
                <a:lnTo>
                  <a:pt x="2128774" y="352425"/>
                </a:lnTo>
                <a:lnTo>
                  <a:pt x="1954896" y="31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002026"/>
            <a:ext cx="2129155" cy="762000"/>
          </a:xfrm>
          <a:custGeom>
            <a:avLst/>
            <a:gdLst/>
            <a:ahLst/>
            <a:cxnLst/>
            <a:rect l="l" t="t" r="r" b="b"/>
            <a:pathLst>
              <a:path w="2129155" h="762000">
                <a:moveTo>
                  <a:pt x="0" y="127000"/>
                </a:moveTo>
                <a:lnTo>
                  <a:pt x="9980" y="77527"/>
                </a:lnTo>
                <a:lnTo>
                  <a:pt x="37196" y="37163"/>
                </a:lnTo>
                <a:lnTo>
                  <a:pt x="77565" y="9967"/>
                </a:lnTo>
                <a:lnTo>
                  <a:pt x="127000" y="0"/>
                </a:lnTo>
                <a:lnTo>
                  <a:pt x="587121" y="0"/>
                </a:lnTo>
                <a:lnTo>
                  <a:pt x="838708" y="0"/>
                </a:lnTo>
                <a:lnTo>
                  <a:pt x="879475" y="0"/>
                </a:lnTo>
                <a:lnTo>
                  <a:pt x="928893" y="9967"/>
                </a:lnTo>
                <a:lnTo>
                  <a:pt x="969264" y="37163"/>
                </a:lnTo>
                <a:lnTo>
                  <a:pt x="996489" y="77527"/>
                </a:lnTo>
                <a:lnTo>
                  <a:pt x="1006475" y="127000"/>
                </a:lnTo>
                <a:lnTo>
                  <a:pt x="2128774" y="352425"/>
                </a:lnTo>
                <a:lnTo>
                  <a:pt x="1006475" y="317500"/>
                </a:lnTo>
                <a:lnTo>
                  <a:pt x="1006475" y="634873"/>
                </a:lnTo>
                <a:lnTo>
                  <a:pt x="996489" y="684365"/>
                </a:lnTo>
                <a:lnTo>
                  <a:pt x="969263" y="724773"/>
                </a:lnTo>
                <a:lnTo>
                  <a:pt x="928893" y="752012"/>
                </a:lnTo>
                <a:lnTo>
                  <a:pt x="879475" y="762000"/>
                </a:lnTo>
                <a:lnTo>
                  <a:pt x="838708" y="762000"/>
                </a:lnTo>
                <a:lnTo>
                  <a:pt x="587121" y="762000"/>
                </a:lnTo>
                <a:lnTo>
                  <a:pt x="127000" y="762000"/>
                </a:lnTo>
                <a:lnTo>
                  <a:pt x="77565" y="752012"/>
                </a:lnTo>
                <a:lnTo>
                  <a:pt x="37196" y="724773"/>
                </a:lnTo>
                <a:lnTo>
                  <a:pt x="9980" y="684365"/>
                </a:lnTo>
                <a:lnTo>
                  <a:pt x="0" y="634873"/>
                </a:lnTo>
                <a:lnTo>
                  <a:pt x="0" y="317500"/>
                </a:lnTo>
                <a:lnTo>
                  <a:pt x="0" y="127000"/>
                </a:lnTo>
                <a:close/>
              </a:path>
            </a:pathLst>
          </a:custGeom>
          <a:ln w="28575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9975" y="3104641"/>
            <a:ext cx="59055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Đẩy tay  cầm </a:t>
            </a:r>
            <a:r>
              <a:rPr sz="1200" b="1" dirty="0">
                <a:latin typeface="Arial"/>
                <a:cs typeface="Arial"/>
              </a:rPr>
              <a:t>để  mở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cửa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4556125"/>
            <a:ext cx="2989580" cy="838200"/>
          </a:xfrm>
          <a:custGeom>
            <a:avLst/>
            <a:gdLst/>
            <a:ahLst/>
            <a:cxnLst/>
            <a:rect l="l" t="t" r="r" b="b"/>
            <a:pathLst>
              <a:path w="2989579" h="838200">
                <a:moveTo>
                  <a:pt x="804799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30"/>
                </a:lnTo>
                <a:lnTo>
                  <a:pt x="26954" y="780976"/>
                </a:lnTo>
                <a:lnTo>
                  <a:pt x="57195" y="811227"/>
                </a:lnTo>
                <a:lnTo>
                  <a:pt x="95544" y="831071"/>
                </a:lnTo>
                <a:lnTo>
                  <a:pt x="139700" y="838200"/>
                </a:lnTo>
                <a:lnTo>
                  <a:pt x="804799" y="838200"/>
                </a:lnTo>
                <a:lnTo>
                  <a:pt x="848991" y="831071"/>
                </a:lnTo>
                <a:lnTo>
                  <a:pt x="887375" y="811227"/>
                </a:lnTo>
                <a:lnTo>
                  <a:pt x="917645" y="780976"/>
                </a:lnTo>
                <a:lnTo>
                  <a:pt x="937496" y="742630"/>
                </a:lnTo>
                <a:lnTo>
                  <a:pt x="944626" y="698500"/>
                </a:lnTo>
                <a:lnTo>
                  <a:pt x="944626" y="349250"/>
                </a:lnTo>
                <a:lnTo>
                  <a:pt x="2989326" y="147700"/>
                </a:lnTo>
                <a:lnTo>
                  <a:pt x="944626" y="139700"/>
                </a:lnTo>
                <a:lnTo>
                  <a:pt x="937496" y="95520"/>
                </a:lnTo>
                <a:lnTo>
                  <a:pt x="917645" y="57168"/>
                </a:lnTo>
                <a:lnTo>
                  <a:pt x="887375" y="26936"/>
                </a:lnTo>
                <a:lnTo>
                  <a:pt x="848991" y="7116"/>
                </a:lnTo>
                <a:lnTo>
                  <a:pt x="804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4556125"/>
            <a:ext cx="2989580" cy="838200"/>
          </a:xfrm>
          <a:custGeom>
            <a:avLst/>
            <a:gdLst/>
            <a:ahLst/>
            <a:cxnLst/>
            <a:rect l="l" t="t" r="r" b="b"/>
            <a:pathLst>
              <a:path w="2989579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551053" y="0"/>
                </a:lnTo>
                <a:lnTo>
                  <a:pt x="787146" y="0"/>
                </a:lnTo>
                <a:lnTo>
                  <a:pt x="804799" y="0"/>
                </a:lnTo>
                <a:lnTo>
                  <a:pt x="848991" y="7116"/>
                </a:lnTo>
                <a:lnTo>
                  <a:pt x="887375" y="26936"/>
                </a:lnTo>
                <a:lnTo>
                  <a:pt x="917645" y="57168"/>
                </a:lnTo>
                <a:lnTo>
                  <a:pt x="937496" y="95520"/>
                </a:lnTo>
                <a:lnTo>
                  <a:pt x="944626" y="139700"/>
                </a:lnTo>
                <a:lnTo>
                  <a:pt x="2989326" y="147700"/>
                </a:lnTo>
                <a:lnTo>
                  <a:pt x="944626" y="349250"/>
                </a:lnTo>
                <a:lnTo>
                  <a:pt x="944626" y="698500"/>
                </a:lnTo>
                <a:lnTo>
                  <a:pt x="937496" y="742630"/>
                </a:lnTo>
                <a:lnTo>
                  <a:pt x="917645" y="780976"/>
                </a:lnTo>
                <a:lnTo>
                  <a:pt x="887375" y="811227"/>
                </a:lnTo>
                <a:lnTo>
                  <a:pt x="848991" y="831071"/>
                </a:lnTo>
                <a:lnTo>
                  <a:pt x="804799" y="838200"/>
                </a:lnTo>
                <a:lnTo>
                  <a:pt x="787146" y="838200"/>
                </a:lnTo>
                <a:lnTo>
                  <a:pt x="551053" y="838200"/>
                </a:lnTo>
                <a:lnTo>
                  <a:pt x="139700" y="838200"/>
                </a:lnTo>
                <a:lnTo>
                  <a:pt x="95544" y="831071"/>
                </a:lnTo>
                <a:lnTo>
                  <a:pt x="57195" y="811227"/>
                </a:lnTo>
                <a:lnTo>
                  <a:pt x="26954" y="780976"/>
                </a:lnTo>
                <a:lnTo>
                  <a:pt x="7122" y="742630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8575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8275" y="4697221"/>
            <a:ext cx="59118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Kéo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tay  cầm </a:t>
            </a:r>
            <a:r>
              <a:rPr sz="1200" b="1" dirty="0">
                <a:latin typeface="Arial"/>
                <a:cs typeface="Arial"/>
              </a:rPr>
              <a:t>để  mở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cửa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4976" y="2911475"/>
            <a:ext cx="776605" cy="228600"/>
          </a:xfrm>
          <a:custGeom>
            <a:avLst/>
            <a:gdLst/>
            <a:ahLst/>
            <a:cxnLst/>
            <a:rect l="l" t="t" r="r" b="b"/>
            <a:pathLst>
              <a:path w="776604" h="228600">
                <a:moveTo>
                  <a:pt x="582168" y="0"/>
                </a:moveTo>
                <a:lnTo>
                  <a:pt x="582168" y="57150"/>
                </a:lnTo>
                <a:lnTo>
                  <a:pt x="0" y="57150"/>
                </a:lnTo>
                <a:lnTo>
                  <a:pt x="0" y="171450"/>
                </a:lnTo>
                <a:lnTo>
                  <a:pt x="582168" y="171450"/>
                </a:lnTo>
                <a:lnTo>
                  <a:pt x="582168" y="228600"/>
                </a:lnTo>
                <a:lnTo>
                  <a:pt x="776224" y="114300"/>
                </a:lnTo>
                <a:lnTo>
                  <a:pt x="582168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4976" y="2911475"/>
            <a:ext cx="776605" cy="228600"/>
          </a:xfrm>
          <a:custGeom>
            <a:avLst/>
            <a:gdLst/>
            <a:ahLst/>
            <a:cxnLst/>
            <a:rect l="l" t="t" r="r" b="b"/>
            <a:pathLst>
              <a:path w="776604" h="228600">
                <a:moveTo>
                  <a:pt x="0" y="57150"/>
                </a:moveTo>
                <a:lnTo>
                  <a:pt x="582168" y="57150"/>
                </a:lnTo>
                <a:lnTo>
                  <a:pt x="582168" y="0"/>
                </a:lnTo>
                <a:lnTo>
                  <a:pt x="776224" y="114300"/>
                </a:lnTo>
                <a:lnTo>
                  <a:pt x="582168" y="228600"/>
                </a:lnTo>
                <a:lnTo>
                  <a:pt x="582168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24854" y="2495041"/>
            <a:ext cx="2088514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marR="5080" indent="-223520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400" b="1" spc="-40" dirty="0">
                <a:latin typeface="Arial"/>
                <a:cs typeface="Arial"/>
              </a:rPr>
              <a:t>Tay </a:t>
            </a:r>
            <a:r>
              <a:rPr sz="1400" b="1" dirty="0">
                <a:latin typeface="Arial"/>
                <a:cs typeface="Arial"/>
              </a:rPr>
              <a:t>cầm </a:t>
            </a:r>
            <a:r>
              <a:rPr sz="1400" b="1" spc="-5" dirty="0">
                <a:latin typeface="Arial"/>
                <a:cs typeface="Arial"/>
              </a:rPr>
              <a:t>dùng để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kéo,  không phải để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đẩy</a:t>
            </a:r>
            <a:endParaRPr sz="1400">
              <a:latin typeface="Arial"/>
              <a:cs typeface="Arial"/>
            </a:endParaRPr>
          </a:p>
          <a:p>
            <a:pPr marL="236220" marR="309880" indent="-22352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36854" algn="l"/>
              </a:tabLst>
            </a:pPr>
            <a:r>
              <a:rPr sz="1400" b="1" spc="-5" dirty="0">
                <a:latin typeface="Arial"/>
                <a:cs typeface="Arial"/>
              </a:rPr>
              <a:t>Hai </a:t>
            </a:r>
            <a:r>
              <a:rPr sz="1400" b="1" dirty="0">
                <a:latin typeface="Arial"/>
                <a:cs typeface="Arial"/>
              </a:rPr>
              <a:t>cửa làm </a:t>
            </a:r>
            <a:r>
              <a:rPr sz="1400" b="1" spc="-5" dirty="0">
                <a:latin typeface="Arial"/>
                <a:cs typeface="Arial"/>
              </a:rPr>
              <a:t>việc  không giống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nhau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5028" y="2723641"/>
            <a:ext cx="2908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Lỗi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51701" y="3687826"/>
            <a:ext cx="228600" cy="824230"/>
          </a:xfrm>
          <a:custGeom>
            <a:avLst/>
            <a:gdLst/>
            <a:ahLst/>
            <a:cxnLst/>
            <a:rect l="l" t="t" r="r" b="b"/>
            <a:pathLst>
              <a:path w="228600" h="824229">
                <a:moveTo>
                  <a:pt x="228600" y="617855"/>
                </a:moveTo>
                <a:lnTo>
                  <a:pt x="0" y="617855"/>
                </a:lnTo>
                <a:lnTo>
                  <a:pt x="114300" y="823849"/>
                </a:lnTo>
                <a:lnTo>
                  <a:pt x="228600" y="617855"/>
                </a:lnTo>
                <a:close/>
              </a:path>
              <a:path w="228600" h="824229">
                <a:moveTo>
                  <a:pt x="171450" y="0"/>
                </a:moveTo>
                <a:lnTo>
                  <a:pt x="57150" y="0"/>
                </a:lnTo>
                <a:lnTo>
                  <a:pt x="57150" y="617855"/>
                </a:lnTo>
                <a:lnTo>
                  <a:pt x="171450" y="617855"/>
                </a:lnTo>
                <a:lnTo>
                  <a:pt x="17145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51701" y="3687826"/>
            <a:ext cx="228600" cy="824230"/>
          </a:xfrm>
          <a:custGeom>
            <a:avLst/>
            <a:gdLst/>
            <a:ahLst/>
            <a:cxnLst/>
            <a:rect l="l" t="t" r="r" b="b"/>
            <a:pathLst>
              <a:path w="228600" h="824229">
                <a:moveTo>
                  <a:pt x="0" y="617855"/>
                </a:moveTo>
                <a:lnTo>
                  <a:pt x="57150" y="617855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617855"/>
                </a:lnTo>
                <a:lnTo>
                  <a:pt x="228600" y="617855"/>
                </a:lnTo>
                <a:lnTo>
                  <a:pt x="114300" y="823849"/>
                </a:lnTo>
                <a:lnTo>
                  <a:pt x="0" y="6178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68108" y="4003420"/>
            <a:ext cx="8337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Giải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pháp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24854" y="4735321"/>
            <a:ext cx="2016760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400" b="1" spc="-40" dirty="0">
                <a:latin typeface="Arial"/>
                <a:cs typeface="Arial"/>
              </a:rPr>
              <a:t>Tay </a:t>
            </a:r>
            <a:r>
              <a:rPr sz="1400" b="1" dirty="0">
                <a:latin typeface="Arial"/>
                <a:cs typeface="Arial"/>
              </a:rPr>
              <a:t>cầm </a:t>
            </a:r>
            <a:r>
              <a:rPr sz="1400" b="1" spc="-5" dirty="0">
                <a:latin typeface="Arial"/>
                <a:cs typeface="Arial"/>
              </a:rPr>
              <a:t>dùng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đẩy  phẳng dễ đẩy </a:t>
            </a:r>
            <a:r>
              <a:rPr sz="1400" b="1" spc="-10" dirty="0">
                <a:latin typeface="Arial"/>
                <a:cs typeface="Arial"/>
              </a:rPr>
              <a:t>và  </a:t>
            </a:r>
            <a:r>
              <a:rPr sz="1400" b="1" spc="-5" dirty="0">
                <a:latin typeface="Arial"/>
                <a:cs typeface="Arial"/>
              </a:rPr>
              <a:t>khó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kéo</a:t>
            </a:r>
            <a:endParaRPr sz="1400">
              <a:latin typeface="Arial"/>
              <a:cs typeface="Arial"/>
            </a:endParaRPr>
          </a:p>
          <a:p>
            <a:pPr marL="469900" marR="69215" indent="-4572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Arial"/>
                <a:cs typeface="Arial"/>
              </a:rPr>
              <a:t>Các </a:t>
            </a:r>
            <a:r>
              <a:rPr sz="1400" b="1" dirty="0">
                <a:latin typeface="Arial"/>
                <a:cs typeface="Arial"/>
              </a:rPr>
              <a:t>cửa </a:t>
            </a:r>
            <a:r>
              <a:rPr sz="1400" b="1" spc="-5" dirty="0">
                <a:latin typeface="Arial"/>
                <a:cs typeface="Arial"/>
              </a:rPr>
              <a:t>phải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làm  </a:t>
            </a:r>
            <a:r>
              <a:rPr sz="1400" b="1" spc="-5" dirty="0">
                <a:latin typeface="Arial"/>
                <a:cs typeface="Arial"/>
              </a:rPr>
              <a:t>việc giống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nhau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37451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Làm </a:t>
            </a:r>
            <a:r>
              <a:rPr sz="2800" dirty="0">
                <a:latin typeface="Times New Roman"/>
                <a:cs typeface="Times New Roman"/>
              </a:rPr>
              <a:t>thế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để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tủ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lạnh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6475" y="2362200"/>
            <a:ext cx="23622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7075" y="2438400"/>
            <a:ext cx="2388107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475" y="2498725"/>
            <a:ext cx="1279525" cy="3206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latin typeface="Arial"/>
                <a:cs typeface="Arial"/>
              </a:rPr>
              <a:t>Phía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trái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3176" y="2454338"/>
            <a:ext cx="1189355" cy="319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Phía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phải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5059298"/>
            <a:ext cx="1450975" cy="640080"/>
          </a:xfrm>
          <a:custGeom>
            <a:avLst/>
            <a:gdLst/>
            <a:ahLst/>
            <a:cxnLst/>
            <a:rect l="l" t="t" r="r" b="b"/>
            <a:pathLst>
              <a:path w="1450975" h="640079">
                <a:moveTo>
                  <a:pt x="671194" y="0"/>
                </a:moveTo>
                <a:lnTo>
                  <a:pt x="106629" y="0"/>
                </a:lnTo>
                <a:lnTo>
                  <a:pt x="65124" y="8381"/>
                </a:lnTo>
                <a:lnTo>
                  <a:pt x="31230" y="31242"/>
                </a:lnTo>
                <a:lnTo>
                  <a:pt x="8379" y="65150"/>
                </a:lnTo>
                <a:lnTo>
                  <a:pt x="0" y="106680"/>
                </a:lnTo>
                <a:lnTo>
                  <a:pt x="0" y="533196"/>
                </a:lnTo>
                <a:lnTo>
                  <a:pt x="8379" y="574701"/>
                </a:lnTo>
                <a:lnTo>
                  <a:pt x="31230" y="608595"/>
                </a:lnTo>
                <a:lnTo>
                  <a:pt x="65124" y="631446"/>
                </a:lnTo>
                <a:lnTo>
                  <a:pt x="106629" y="639826"/>
                </a:lnTo>
                <a:lnTo>
                  <a:pt x="671194" y="639826"/>
                </a:lnTo>
                <a:lnTo>
                  <a:pt x="712724" y="631446"/>
                </a:lnTo>
                <a:lnTo>
                  <a:pt x="746632" y="608595"/>
                </a:lnTo>
                <a:lnTo>
                  <a:pt x="769493" y="574701"/>
                </a:lnTo>
                <a:lnTo>
                  <a:pt x="777875" y="533196"/>
                </a:lnTo>
                <a:lnTo>
                  <a:pt x="777875" y="266572"/>
                </a:lnTo>
                <a:lnTo>
                  <a:pt x="1296182" y="266572"/>
                </a:lnTo>
                <a:lnTo>
                  <a:pt x="777875" y="106680"/>
                </a:lnTo>
                <a:lnTo>
                  <a:pt x="769493" y="65150"/>
                </a:lnTo>
                <a:lnTo>
                  <a:pt x="746632" y="31242"/>
                </a:lnTo>
                <a:lnTo>
                  <a:pt x="712724" y="8381"/>
                </a:lnTo>
                <a:lnTo>
                  <a:pt x="671194" y="0"/>
                </a:lnTo>
                <a:close/>
              </a:path>
              <a:path w="1450975" h="640079">
                <a:moveTo>
                  <a:pt x="1296182" y="266572"/>
                </a:moveTo>
                <a:lnTo>
                  <a:pt x="777875" y="266572"/>
                </a:lnTo>
                <a:lnTo>
                  <a:pt x="1450975" y="314325"/>
                </a:lnTo>
                <a:lnTo>
                  <a:pt x="1296182" y="266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5059298"/>
            <a:ext cx="1450975" cy="640080"/>
          </a:xfrm>
          <a:custGeom>
            <a:avLst/>
            <a:gdLst/>
            <a:ahLst/>
            <a:cxnLst/>
            <a:rect l="l" t="t" r="r" b="b"/>
            <a:pathLst>
              <a:path w="1450975" h="640079">
                <a:moveTo>
                  <a:pt x="0" y="106680"/>
                </a:moveTo>
                <a:lnTo>
                  <a:pt x="8379" y="65150"/>
                </a:lnTo>
                <a:lnTo>
                  <a:pt x="31230" y="31242"/>
                </a:lnTo>
                <a:lnTo>
                  <a:pt x="65124" y="8381"/>
                </a:lnTo>
                <a:lnTo>
                  <a:pt x="106629" y="0"/>
                </a:lnTo>
                <a:lnTo>
                  <a:pt x="453771" y="0"/>
                </a:lnTo>
                <a:lnTo>
                  <a:pt x="648207" y="0"/>
                </a:lnTo>
                <a:lnTo>
                  <a:pt x="671194" y="0"/>
                </a:lnTo>
                <a:lnTo>
                  <a:pt x="712724" y="8381"/>
                </a:lnTo>
                <a:lnTo>
                  <a:pt x="746632" y="31242"/>
                </a:lnTo>
                <a:lnTo>
                  <a:pt x="769493" y="65150"/>
                </a:lnTo>
                <a:lnTo>
                  <a:pt x="777875" y="106680"/>
                </a:lnTo>
                <a:lnTo>
                  <a:pt x="1450975" y="314325"/>
                </a:lnTo>
                <a:lnTo>
                  <a:pt x="777875" y="266572"/>
                </a:lnTo>
                <a:lnTo>
                  <a:pt x="777875" y="533196"/>
                </a:lnTo>
                <a:lnTo>
                  <a:pt x="769493" y="574701"/>
                </a:lnTo>
                <a:lnTo>
                  <a:pt x="746632" y="608595"/>
                </a:lnTo>
                <a:lnTo>
                  <a:pt x="712724" y="631446"/>
                </a:lnTo>
                <a:lnTo>
                  <a:pt x="671194" y="639826"/>
                </a:lnTo>
                <a:lnTo>
                  <a:pt x="648207" y="639826"/>
                </a:lnTo>
                <a:lnTo>
                  <a:pt x="453771" y="639826"/>
                </a:lnTo>
                <a:lnTo>
                  <a:pt x="106629" y="639826"/>
                </a:lnTo>
                <a:lnTo>
                  <a:pt x="65124" y="631446"/>
                </a:lnTo>
                <a:lnTo>
                  <a:pt x="31230" y="608595"/>
                </a:lnTo>
                <a:lnTo>
                  <a:pt x="8379" y="574701"/>
                </a:lnTo>
                <a:lnTo>
                  <a:pt x="0" y="533196"/>
                </a:lnTo>
                <a:lnTo>
                  <a:pt x="0" y="266572"/>
                </a:lnTo>
                <a:lnTo>
                  <a:pt x="0" y="10668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0922" y="5101463"/>
            <a:ext cx="50101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Mở </a:t>
            </a:r>
            <a:r>
              <a:rPr sz="1200" b="1" dirty="0">
                <a:latin typeface="Arial"/>
                <a:cs typeface="Arial"/>
              </a:rPr>
              <a:t>tủ  từ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bên  </a:t>
            </a:r>
            <a:r>
              <a:rPr sz="1200" b="1" spc="-5" dirty="0">
                <a:latin typeface="Arial"/>
                <a:cs typeface="Arial"/>
              </a:rPr>
              <a:t>trái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2926" y="3959225"/>
            <a:ext cx="1656080" cy="1878330"/>
          </a:xfrm>
          <a:custGeom>
            <a:avLst/>
            <a:gdLst/>
            <a:ahLst/>
            <a:cxnLst/>
            <a:rect l="l" t="t" r="r" b="b"/>
            <a:pathLst>
              <a:path w="1656079" h="1878329">
                <a:moveTo>
                  <a:pt x="0" y="0"/>
                </a:moveTo>
                <a:lnTo>
                  <a:pt x="877824" y="1077976"/>
                </a:lnTo>
                <a:lnTo>
                  <a:pt x="877824" y="1748370"/>
                </a:lnTo>
                <a:lnTo>
                  <a:pt x="888011" y="1798834"/>
                </a:lnTo>
                <a:lnTo>
                  <a:pt x="915797" y="1840042"/>
                </a:lnTo>
                <a:lnTo>
                  <a:pt x="957012" y="1867825"/>
                </a:lnTo>
                <a:lnTo>
                  <a:pt x="1007491" y="1878012"/>
                </a:lnTo>
                <a:lnTo>
                  <a:pt x="1526031" y="1878012"/>
                </a:lnTo>
                <a:lnTo>
                  <a:pt x="1576510" y="1867825"/>
                </a:lnTo>
                <a:lnTo>
                  <a:pt x="1617725" y="1840042"/>
                </a:lnTo>
                <a:lnTo>
                  <a:pt x="1645511" y="1798834"/>
                </a:lnTo>
                <a:lnTo>
                  <a:pt x="1655699" y="1748370"/>
                </a:lnTo>
                <a:lnTo>
                  <a:pt x="1655699" y="735076"/>
                </a:lnTo>
                <a:lnTo>
                  <a:pt x="877824" y="735076"/>
                </a:lnTo>
                <a:lnTo>
                  <a:pt x="0" y="0"/>
                </a:lnTo>
                <a:close/>
              </a:path>
              <a:path w="1656079" h="1878329">
                <a:moveTo>
                  <a:pt x="1526031" y="506475"/>
                </a:moveTo>
                <a:lnTo>
                  <a:pt x="1007491" y="506475"/>
                </a:lnTo>
                <a:lnTo>
                  <a:pt x="957012" y="516661"/>
                </a:lnTo>
                <a:lnTo>
                  <a:pt x="915797" y="544433"/>
                </a:lnTo>
                <a:lnTo>
                  <a:pt x="888011" y="585610"/>
                </a:lnTo>
                <a:lnTo>
                  <a:pt x="877824" y="636016"/>
                </a:lnTo>
                <a:lnTo>
                  <a:pt x="877824" y="735076"/>
                </a:lnTo>
                <a:lnTo>
                  <a:pt x="1655699" y="735076"/>
                </a:lnTo>
                <a:lnTo>
                  <a:pt x="1655699" y="636016"/>
                </a:lnTo>
                <a:lnTo>
                  <a:pt x="1645511" y="585610"/>
                </a:lnTo>
                <a:lnTo>
                  <a:pt x="1617726" y="544433"/>
                </a:lnTo>
                <a:lnTo>
                  <a:pt x="1576510" y="516661"/>
                </a:lnTo>
                <a:lnTo>
                  <a:pt x="1526031" y="506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2926" y="3959225"/>
            <a:ext cx="1656080" cy="1878330"/>
          </a:xfrm>
          <a:custGeom>
            <a:avLst/>
            <a:gdLst/>
            <a:ahLst/>
            <a:cxnLst/>
            <a:rect l="l" t="t" r="r" b="b"/>
            <a:pathLst>
              <a:path w="1656079" h="1878329">
                <a:moveTo>
                  <a:pt x="877824" y="636016"/>
                </a:moveTo>
                <a:lnTo>
                  <a:pt x="888011" y="585610"/>
                </a:lnTo>
                <a:lnTo>
                  <a:pt x="915797" y="544433"/>
                </a:lnTo>
                <a:lnTo>
                  <a:pt x="957012" y="516661"/>
                </a:lnTo>
                <a:lnTo>
                  <a:pt x="1007491" y="506475"/>
                </a:lnTo>
                <a:lnTo>
                  <a:pt x="1201927" y="506475"/>
                </a:lnTo>
                <a:lnTo>
                  <a:pt x="1526031" y="506475"/>
                </a:lnTo>
                <a:lnTo>
                  <a:pt x="1576510" y="516661"/>
                </a:lnTo>
                <a:lnTo>
                  <a:pt x="1617726" y="544433"/>
                </a:lnTo>
                <a:lnTo>
                  <a:pt x="1645511" y="585610"/>
                </a:lnTo>
                <a:lnTo>
                  <a:pt x="1655699" y="636016"/>
                </a:lnTo>
                <a:lnTo>
                  <a:pt x="1655699" y="735076"/>
                </a:lnTo>
                <a:lnTo>
                  <a:pt x="1655699" y="1077976"/>
                </a:lnTo>
                <a:lnTo>
                  <a:pt x="1655699" y="1748370"/>
                </a:lnTo>
                <a:lnTo>
                  <a:pt x="1645511" y="1798834"/>
                </a:lnTo>
                <a:lnTo>
                  <a:pt x="1617725" y="1840042"/>
                </a:lnTo>
                <a:lnTo>
                  <a:pt x="1576510" y="1867825"/>
                </a:lnTo>
                <a:lnTo>
                  <a:pt x="1526031" y="1878012"/>
                </a:lnTo>
                <a:lnTo>
                  <a:pt x="1201927" y="1878012"/>
                </a:lnTo>
                <a:lnTo>
                  <a:pt x="1007491" y="1878012"/>
                </a:lnTo>
                <a:lnTo>
                  <a:pt x="957012" y="1867825"/>
                </a:lnTo>
                <a:lnTo>
                  <a:pt x="915797" y="1840042"/>
                </a:lnTo>
                <a:lnTo>
                  <a:pt x="888011" y="1798834"/>
                </a:lnTo>
                <a:lnTo>
                  <a:pt x="877824" y="1748370"/>
                </a:lnTo>
                <a:lnTo>
                  <a:pt x="877824" y="1077976"/>
                </a:lnTo>
                <a:lnTo>
                  <a:pt x="0" y="0"/>
                </a:lnTo>
                <a:lnTo>
                  <a:pt x="877824" y="735076"/>
                </a:lnTo>
                <a:lnTo>
                  <a:pt x="877824" y="636016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01559" y="4690617"/>
            <a:ext cx="518159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Kh</a:t>
            </a:r>
            <a:r>
              <a:rPr sz="1200" b="1" spc="-5" dirty="0">
                <a:latin typeface="Arial"/>
                <a:cs typeface="Arial"/>
              </a:rPr>
              <a:t>ô</a:t>
            </a:r>
            <a:r>
              <a:rPr sz="1200" b="1" dirty="0">
                <a:latin typeface="Arial"/>
                <a:cs typeface="Arial"/>
              </a:rPr>
              <a:t>ng  nên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có  </a:t>
            </a:r>
            <a:r>
              <a:rPr sz="1200" b="1" spc="-5" dirty="0">
                <a:latin typeface="Arial"/>
                <a:cs typeface="Arial"/>
              </a:rPr>
              <a:t>tay  cầm  này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92034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Chai nhìn </a:t>
            </a:r>
            <a:r>
              <a:rPr sz="2800" dirty="0">
                <a:latin typeface="Times New Roman"/>
                <a:cs typeface="Times New Roman"/>
              </a:rPr>
              <a:t>giống </a:t>
            </a:r>
            <a:r>
              <a:rPr sz="2800" spc="-5" dirty="0">
                <a:latin typeface="Times New Roman"/>
                <a:cs typeface="Times New Roman"/>
              </a:rPr>
              <a:t>nhau nhưng chứa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chất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khác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nhau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1825" y="2819400"/>
            <a:ext cx="2959100" cy="2468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8651" y="2819400"/>
            <a:ext cx="2859024" cy="2468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5071998"/>
            <a:ext cx="1183005" cy="1040130"/>
          </a:xfrm>
          <a:custGeom>
            <a:avLst/>
            <a:gdLst/>
            <a:ahLst/>
            <a:cxnLst/>
            <a:rect l="l" t="t" r="r" b="b"/>
            <a:pathLst>
              <a:path w="1183005" h="1040129">
                <a:moveTo>
                  <a:pt x="861187" y="444626"/>
                </a:moveTo>
                <a:lnTo>
                  <a:pt x="99225" y="444626"/>
                </a:lnTo>
                <a:lnTo>
                  <a:pt x="60602" y="452409"/>
                </a:lnTo>
                <a:lnTo>
                  <a:pt x="29062" y="473643"/>
                </a:lnTo>
                <a:lnTo>
                  <a:pt x="7797" y="505159"/>
                </a:lnTo>
                <a:lnTo>
                  <a:pt x="0" y="543788"/>
                </a:lnTo>
                <a:lnTo>
                  <a:pt x="0" y="940650"/>
                </a:lnTo>
                <a:lnTo>
                  <a:pt x="7797" y="979273"/>
                </a:lnTo>
                <a:lnTo>
                  <a:pt x="29062" y="1010813"/>
                </a:lnTo>
                <a:lnTo>
                  <a:pt x="60602" y="1032078"/>
                </a:lnTo>
                <a:lnTo>
                  <a:pt x="99225" y="1039876"/>
                </a:lnTo>
                <a:lnTo>
                  <a:pt x="861187" y="1039876"/>
                </a:lnTo>
                <a:lnTo>
                  <a:pt x="899850" y="1032078"/>
                </a:lnTo>
                <a:lnTo>
                  <a:pt x="931418" y="1010813"/>
                </a:lnTo>
                <a:lnTo>
                  <a:pt x="952698" y="979273"/>
                </a:lnTo>
                <a:lnTo>
                  <a:pt x="960501" y="940650"/>
                </a:lnTo>
                <a:lnTo>
                  <a:pt x="960501" y="543788"/>
                </a:lnTo>
                <a:lnTo>
                  <a:pt x="952698" y="505159"/>
                </a:lnTo>
                <a:lnTo>
                  <a:pt x="931418" y="473643"/>
                </a:lnTo>
                <a:lnTo>
                  <a:pt x="899850" y="452409"/>
                </a:lnTo>
                <a:lnTo>
                  <a:pt x="861187" y="444626"/>
                </a:lnTo>
                <a:close/>
              </a:path>
              <a:path w="1183005" h="1040129">
                <a:moveTo>
                  <a:pt x="1182624" y="0"/>
                </a:moveTo>
                <a:lnTo>
                  <a:pt x="560197" y="444626"/>
                </a:lnTo>
                <a:lnTo>
                  <a:pt x="800354" y="444626"/>
                </a:lnTo>
                <a:lnTo>
                  <a:pt x="1182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5071998"/>
            <a:ext cx="1183005" cy="1040130"/>
          </a:xfrm>
          <a:custGeom>
            <a:avLst/>
            <a:gdLst/>
            <a:ahLst/>
            <a:cxnLst/>
            <a:rect l="l" t="t" r="r" b="b"/>
            <a:pathLst>
              <a:path w="1183005" h="1040129">
                <a:moveTo>
                  <a:pt x="0" y="543788"/>
                </a:moveTo>
                <a:lnTo>
                  <a:pt x="7797" y="505159"/>
                </a:lnTo>
                <a:lnTo>
                  <a:pt x="29062" y="473643"/>
                </a:lnTo>
                <a:lnTo>
                  <a:pt x="60602" y="452409"/>
                </a:lnTo>
                <a:lnTo>
                  <a:pt x="99225" y="444626"/>
                </a:lnTo>
                <a:lnTo>
                  <a:pt x="560197" y="444626"/>
                </a:lnTo>
                <a:lnTo>
                  <a:pt x="1182624" y="0"/>
                </a:lnTo>
                <a:lnTo>
                  <a:pt x="800354" y="444626"/>
                </a:lnTo>
                <a:lnTo>
                  <a:pt x="861187" y="444626"/>
                </a:lnTo>
                <a:lnTo>
                  <a:pt x="899850" y="452409"/>
                </a:lnTo>
                <a:lnTo>
                  <a:pt x="931418" y="473643"/>
                </a:lnTo>
                <a:lnTo>
                  <a:pt x="952698" y="505159"/>
                </a:lnTo>
                <a:lnTo>
                  <a:pt x="960501" y="543788"/>
                </a:lnTo>
                <a:lnTo>
                  <a:pt x="960501" y="692607"/>
                </a:lnTo>
                <a:lnTo>
                  <a:pt x="960501" y="940650"/>
                </a:lnTo>
                <a:lnTo>
                  <a:pt x="952698" y="979273"/>
                </a:lnTo>
                <a:lnTo>
                  <a:pt x="931418" y="1010813"/>
                </a:lnTo>
                <a:lnTo>
                  <a:pt x="899850" y="1032078"/>
                </a:lnTo>
                <a:lnTo>
                  <a:pt x="861187" y="1039876"/>
                </a:lnTo>
                <a:lnTo>
                  <a:pt x="800354" y="1039876"/>
                </a:lnTo>
                <a:lnTo>
                  <a:pt x="560197" y="1039876"/>
                </a:lnTo>
                <a:lnTo>
                  <a:pt x="99225" y="1039876"/>
                </a:lnTo>
                <a:lnTo>
                  <a:pt x="60602" y="1032078"/>
                </a:lnTo>
                <a:lnTo>
                  <a:pt x="29062" y="1010813"/>
                </a:lnTo>
                <a:lnTo>
                  <a:pt x="7797" y="979273"/>
                </a:lnTo>
                <a:lnTo>
                  <a:pt x="0" y="940650"/>
                </a:lnTo>
                <a:lnTo>
                  <a:pt x="0" y="692607"/>
                </a:lnTo>
                <a:lnTo>
                  <a:pt x="0" y="543788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4048" y="5628132"/>
            <a:ext cx="5854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Dầu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gội</a:t>
            </a:r>
            <a:endParaRPr sz="1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đầu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4925" y="5105400"/>
            <a:ext cx="1189355" cy="1050925"/>
          </a:xfrm>
          <a:custGeom>
            <a:avLst/>
            <a:gdLst/>
            <a:ahLst/>
            <a:cxnLst/>
            <a:rect l="l" t="t" r="r" b="b"/>
            <a:pathLst>
              <a:path w="1189354" h="1050925">
                <a:moveTo>
                  <a:pt x="1082421" y="411225"/>
                </a:moveTo>
                <a:lnTo>
                  <a:pt x="106680" y="411225"/>
                </a:lnTo>
                <a:lnTo>
                  <a:pt x="65150" y="419588"/>
                </a:lnTo>
                <a:lnTo>
                  <a:pt x="31242" y="442406"/>
                </a:lnTo>
                <a:lnTo>
                  <a:pt x="8381" y="476275"/>
                </a:lnTo>
                <a:lnTo>
                  <a:pt x="0" y="517791"/>
                </a:lnTo>
                <a:lnTo>
                  <a:pt x="0" y="944295"/>
                </a:lnTo>
                <a:lnTo>
                  <a:pt x="8381" y="985800"/>
                </a:lnTo>
                <a:lnTo>
                  <a:pt x="31242" y="1019694"/>
                </a:lnTo>
                <a:lnTo>
                  <a:pt x="65150" y="1042545"/>
                </a:lnTo>
                <a:lnTo>
                  <a:pt x="106680" y="1050925"/>
                </a:lnTo>
                <a:lnTo>
                  <a:pt x="1082421" y="1050925"/>
                </a:lnTo>
                <a:lnTo>
                  <a:pt x="1123949" y="1042545"/>
                </a:lnTo>
                <a:lnTo>
                  <a:pt x="1157858" y="1019694"/>
                </a:lnTo>
                <a:lnTo>
                  <a:pt x="1180718" y="985800"/>
                </a:lnTo>
                <a:lnTo>
                  <a:pt x="1189101" y="944295"/>
                </a:lnTo>
                <a:lnTo>
                  <a:pt x="1189101" y="517791"/>
                </a:lnTo>
                <a:lnTo>
                  <a:pt x="1180719" y="476275"/>
                </a:lnTo>
                <a:lnTo>
                  <a:pt x="1157859" y="442406"/>
                </a:lnTo>
                <a:lnTo>
                  <a:pt x="1123950" y="419588"/>
                </a:lnTo>
                <a:lnTo>
                  <a:pt x="1082421" y="411225"/>
                </a:lnTo>
                <a:close/>
              </a:path>
              <a:path w="1189354" h="1050925">
                <a:moveTo>
                  <a:pt x="685800" y="0"/>
                </a:moveTo>
                <a:lnTo>
                  <a:pt x="693547" y="411225"/>
                </a:lnTo>
                <a:lnTo>
                  <a:pt x="990853" y="411225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4925" y="5105400"/>
            <a:ext cx="1189355" cy="1050925"/>
          </a:xfrm>
          <a:custGeom>
            <a:avLst/>
            <a:gdLst/>
            <a:ahLst/>
            <a:cxnLst/>
            <a:rect l="l" t="t" r="r" b="b"/>
            <a:pathLst>
              <a:path w="1189354" h="1050925">
                <a:moveTo>
                  <a:pt x="0" y="517791"/>
                </a:moveTo>
                <a:lnTo>
                  <a:pt x="8381" y="476275"/>
                </a:lnTo>
                <a:lnTo>
                  <a:pt x="31242" y="442406"/>
                </a:lnTo>
                <a:lnTo>
                  <a:pt x="65150" y="419588"/>
                </a:lnTo>
                <a:lnTo>
                  <a:pt x="106680" y="411225"/>
                </a:lnTo>
                <a:lnTo>
                  <a:pt x="693547" y="411225"/>
                </a:lnTo>
                <a:lnTo>
                  <a:pt x="685800" y="0"/>
                </a:lnTo>
                <a:lnTo>
                  <a:pt x="990853" y="411225"/>
                </a:lnTo>
                <a:lnTo>
                  <a:pt x="1082421" y="411225"/>
                </a:lnTo>
                <a:lnTo>
                  <a:pt x="1123950" y="419588"/>
                </a:lnTo>
                <a:lnTo>
                  <a:pt x="1157859" y="442406"/>
                </a:lnTo>
                <a:lnTo>
                  <a:pt x="1180719" y="476275"/>
                </a:lnTo>
                <a:lnTo>
                  <a:pt x="1189101" y="517791"/>
                </a:lnTo>
                <a:lnTo>
                  <a:pt x="1189101" y="677735"/>
                </a:lnTo>
                <a:lnTo>
                  <a:pt x="1189101" y="944295"/>
                </a:lnTo>
                <a:lnTo>
                  <a:pt x="1180718" y="985800"/>
                </a:lnTo>
                <a:lnTo>
                  <a:pt x="1157858" y="1019694"/>
                </a:lnTo>
                <a:lnTo>
                  <a:pt x="1123949" y="1042545"/>
                </a:lnTo>
                <a:lnTo>
                  <a:pt x="1082421" y="1050925"/>
                </a:lnTo>
                <a:lnTo>
                  <a:pt x="990853" y="1050925"/>
                </a:lnTo>
                <a:lnTo>
                  <a:pt x="693547" y="1050925"/>
                </a:lnTo>
                <a:lnTo>
                  <a:pt x="106680" y="1050925"/>
                </a:lnTo>
                <a:lnTo>
                  <a:pt x="65150" y="1042545"/>
                </a:lnTo>
                <a:lnTo>
                  <a:pt x="31242" y="1019694"/>
                </a:lnTo>
                <a:lnTo>
                  <a:pt x="8381" y="985800"/>
                </a:lnTo>
                <a:lnTo>
                  <a:pt x="0" y="944295"/>
                </a:lnTo>
                <a:lnTo>
                  <a:pt x="0" y="677735"/>
                </a:lnTo>
                <a:lnTo>
                  <a:pt x="0" y="517791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43580" y="5650077"/>
            <a:ext cx="8534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Dầu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dưỡng  tóc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5075" y="5122926"/>
            <a:ext cx="1050925" cy="989330"/>
          </a:xfrm>
          <a:custGeom>
            <a:avLst/>
            <a:gdLst/>
            <a:ahLst/>
            <a:cxnLst/>
            <a:rect l="l" t="t" r="r" b="b"/>
            <a:pathLst>
              <a:path w="1050925" h="989329">
                <a:moveTo>
                  <a:pt x="959358" y="439674"/>
                </a:moveTo>
                <a:lnTo>
                  <a:pt x="91566" y="439674"/>
                </a:lnTo>
                <a:lnTo>
                  <a:pt x="55935" y="446867"/>
                </a:lnTo>
                <a:lnTo>
                  <a:pt x="26828" y="466485"/>
                </a:lnTo>
                <a:lnTo>
                  <a:pt x="7199" y="495582"/>
                </a:lnTo>
                <a:lnTo>
                  <a:pt x="0" y="531215"/>
                </a:lnTo>
                <a:lnTo>
                  <a:pt x="0" y="897394"/>
                </a:lnTo>
                <a:lnTo>
                  <a:pt x="7199" y="933034"/>
                </a:lnTo>
                <a:lnTo>
                  <a:pt x="26828" y="962136"/>
                </a:lnTo>
                <a:lnTo>
                  <a:pt x="55935" y="981755"/>
                </a:lnTo>
                <a:lnTo>
                  <a:pt x="91566" y="988949"/>
                </a:lnTo>
                <a:lnTo>
                  <a:pt x="959358" y="988949"/>
                </a:lnTo>
                <a:lnTo>
                  <a:pt x="994989" y="981755"/>
                </a:lnTo>
                <a:lnTo>
                  <a:pt x="1024096" y="962136"/>
                </a:lnTo>
                <a:lnTo>
                  <a:pt x="1043725" y="933034"/>
                </a:lnTo>
                <a:lnTo>
                  <a:pt x="1050925" y="897394"/>
                </a:lnTo>
                <a:lnTo>
                  <a:pt x="1050925" y="531215"/>
                </a:lnTo>
                <a:lnTo>
                  <a:pt x="1043725" y="495582"/>
                </a:lnTo>
                <a:lnTo>
                  <a:pt x="1024096" y="466485"/>
                </a:lnTo>
                <a:lnTo>
                  <a:pt x="994989" y="446867"/>
                </a:lnTo>
                <a:lnTo>
                  <a:pt x="959358" y="439674"/>
                </a:lnTo>
                <a:close/>
              </a:path>
              <a:path w="1050925" h="989329">
                <a:moveTo>
                  <a:pt x="806450" y="0"/>
                </a:moveTo>
                <a:lnTo>
                  <a:pt x="613028" y="439674"/>
                </a:lnTo>
                <a:lnTo>
                  <a:pt x="875791" y="439674"/>
                </a:lnTo>
                <a:lnTo>
                  <a:pt x="806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5075" y="5122926"/>
            <a:ext cx="1050925" cy="989330"/>
          </a:xfrm>
          <a:custGeom>
            <a:avLst/>
            <a:gdLst/>
            <a:ahLst/>
            <a:cxnLst/>
            <a:rect l="l" t="t" r="r" b="b"/>
            <a:pathLst>
              <a:path w="1050925" h="989329">
                <a:moveTo>
                  <a:pt x="0" y="531215"/>
                </a:moveTo>
                <a:lnTo>
                  <a:pt x="7199" y="495582"/>
                </a:lnTo>
                <a:lnTo>
                  <a:pt x="26828" y="466485"/>
                </a:lnTo>
                <a:lnTo>
                  <a:pt x="55935" y="446867"/>
                </a:lnTo>
                <a:lnTo>
                  <a:pt x="91566" y="439674"/>
                </a:lnTo>
                <a:lnTo>
                  <a:pt x="613028" y="439674"/>
                </a:lnTo>
                <a:lnTo>
                  <a:pt x="806450" y="0"/>
                </a:lnTo>
                <a:lnTo>
                  <a:pt x="875791" y="439674"/>
                </a:lnTo>
                <a:lnTo>
                  <a:pt x="959358" y="439674"/>
                </a:lnTo>
                <a:lnTo>
                  <a:pt x="994989" y="446867"/>
                </a:lnTo>
                <a:lnTo>
                  <a:pt x="1024096" y="466485"/>
                </a:lnTo>
                <a:lnTo>
                  <a:pt x="1043725" y="495582"/>
                </a:lnTo>
                <a:lnTo>
                  <a:pt x="1050925" y="531215"/>
                </a:lnTo>
                <a:lnTo>
                  <a:pt x="1050925" y="668540"/>
                </a:lnTo>
                <a:lnTo>
                  <a:pt x="1050925" y="897394"/>
                </a:lnTo>
                <a:lnTo>
                  <a:pt x="1043725" y="933034"/>
                </a:lnTo>
                <a:lnTo>
                  <a:pt x="1024096" y="962136"/>
                </a:lnTo>
                <a:lnTo>
                  <a:pt x="994989" y="981755"/>
                </a:lnTo>
                <a:lnTo>
                  <a:pt x="959358" y="988949"/>
                </a:lnTo>
                <a:lnTo>
                  <a:pt x="875791" y="988949"/>
                </a:lnTo>
                <a:lnTo>
                  <a:pt x="613028" y="988949"/>
                </a:lnTo>
                <a:lnTo>
                  <a:pt x="91566" y="988949"/>
                </a:lnTo>
                <a:lnTo>
                  <a:pt x="55935" y="981755"/>
                </a:lnTo>
                <a:lnTo>
                  <a:pt x="26828" y="962136"/>
                </a:lnTo>
                <a:lnTo>
                  <a:pt x="7199" y="933034"/>
                </a:lnTo>
                <a:lnTo>
                  <a:pt x="0" y="897394"/>
                </a:lnTo>
                <a:lnTo>
                  <a:pt x="0" y="668540"/>
                </a:lnTo>
                <a:lnTo>
                  <a:pt x="0" y="531215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5321" y="5742432"/>
            <a:ext cx="671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Insulin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2351" y="5095875"/>
            <a:ext cx="1050925" cy="970280"/>
          </a:xfrm>
          <a:custGeom>
            <a:avLst/>
            <a:gdLst/>
            <a:ahLst/>
            <a:cxnLst/>
            <a:rect l="l" t="t" r="r" b="b"/>
            <a:pathLst>
              <a:path w="1050925" h="970279">
                <a:moveTo>
                  <a:pt x="959357" y="420750"/>
                </a:moveTo>
                <a:lnTo>
                  <a:pt x="91440" y="420750"/>
                </a:lnTo>
                <a:lnTo>
                  <a:pt x="55828" y="427931"/>
                </a:lnTo>
                <a:lnTo>
                  <a:pt x="26765" y="447521"/>
                </a:lnTo>
                <a:lnTo>
                  <a:pt x="7179" y="476595"/>
                </a:lnTo>
                <a:lnTo>
                  <a:pt x="0" y="512229"/>
                </a:lnTo>
                <a:lnTo>
                  <a:pt x="0" y="878420"/>
                </a:lnTo>
                <a:lnTo>
                  <a:pt x="7179" y="914053"/>
                </a:lnTo>
                <a:lnTo>
                  <a:pt x="26765" y="943151"/>
                </a:lnTo>
                <a:lnTo>
                  <a:pt x="55828" y="962768"/>
                </a:lnTo>
                <a:lnTo>
                  <a:pt x="91440" y="969962"/>
                </a:lnTo>
                <a:lnTo>
                  <a:pt x="959357" y="969962"/>
                </a:lnTo>
                <a:lnTo>
                  <a:pt x="994989" y="962768"/>
                </a:lnTo>
                <a:lnTo>
                  <a:pt x="1024096" y="943151"/>
                </a:lnTo>
                <a:lnTo>
                  <a:pt x="1043725" y="914053"/>
                </a:lnTo>
                <a:lnTo>
                  <a:pt x="1050925" y="878420"/>
                </a:lnTo>
                <a:lnTo>
                  <a:pt x="1050925" y="512229"/>
                </a:lnTo>
                <a:lnTo>
                  <a:pt x="1043725" y="476595"/>
                </a:lnTo>
                <a:lnTo>
                  <a:pt x="1024096" y="447521"/>
                </a:lnTo>
                <a:lnTo>
                  <a:pt x="994989" y="427931"/>
                </a:lnTo>
                <a:lnTo>
                  <a:pt x="959357" y="420750"/>
                </a:lnTo>
                <a:close/>
              </a:path>
              <a:path w="1050925" h="970279">
                <a:moveTo>
                  <a:pt x="531749" y="0"/>
                </a:moveTo>
                <a:lnTo>
                  <a:pt x="613028" y="420750"/>
                </a:lnTo>
                <a:lnTo>
                  <a:pt x="875665" y="420750"/>
                </a:lnTo>
                <a:lnTo>
                  <a:pt x="531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2351" y="5095875"/>
            <a:ext cx="1050925" cy="970280"/>
          </a:xfrm>
          <a:custGeom>
            <a:avLst/>
            <a:gdLst/>
            <a:ahLst/>
            <a:cxnLst/>
            <a:rect l="l" t="t" r="r" b="b"/>
            <a:pathLst>
              <a:path w="1050925" h="970279">
                <a:moveTo>
                  <a:pt x="0" y="512229"/>
                </a:moveTo>
                <a:lnTo>
                  <a:pt x="7179" y="476595"/>
                </a:lnTo>
                <a:lnTo>
                  <a:pt x="26765" y="447521"/>
                </a:lnTo>
                <a:lnTo>
                  <a:pt x="55828" y="427931"/>
                </a:lnTo>
                <a:lnTo>
                  <a:pt x="91440" y="420750"/>
                </a:lnTo>
                <a:lnTo>
                  <a:pt x="613028" y="420750"/>
                </a:lnTo>
                <a:lnTo>
                  <a:pt x="531749" y="0"/>
                </a:lnTo>
                <a:lnTo>
                  <a:pt x="875665" y="420750"/>
                </a:lnTo>
                <a:lnTo>
                  <a:pt x="959357" y="420750"/>
                </a:lnTo>
                <a:lnTo>
                  <a:pt x="994989" y="427931"/>
                </a:lnTo>
                <a:lnTo>
                  <a:pt x="1024096" y="447521"/>
                </a:lnTo>
                <a:lnTo>
                  <a:pt x="1043725" y="476595"/>
                </a:lnTo>
                <a:lnTo>
                  <a:pt x="1050925" y="512229"/>
                </a:lnTo>
                <a:lnTo>
                  <a:pt x="1050925" y="649554"/>
                </a:lnTo>
                <a:lnTo>
                  <a:pt x="1050925" y="878420"/>
                </a:lnTo>
                <a:lnTo>
                  <a:pt x="1043725" y="914053"/>
                </a:lnTo>
                <a:lnTo>
                  <a:pt x="1024096" y="943151"/>
                </a:lnTo>
                <a:lnTo>
                  <a:pt x="994989" y="962768"/>
                </a:lnTo>
                <a:lnTo>
                  <a:pt x="959357" y="969962"/>
                </a:lnTo>
                <a:lnTo>
                  <a:pt x="875665" y="969962"/>
                </a:lnTo>
                <a:lnTo>
                  <a:pt x="613028" y="969962"/>
                </a:lnTo>
                <a:lnTo>
                  <a:pt x="91440" y="969962"/>
                </a:lnTo>
                <a:lnTo>
                  <a:pt x="55828" y="962768"/>
                </a:lnTo>
                <a:lnTo>
                  <a:pt x="26765" y="943151"/>
                </a:lnTo>
                <a:lnTo>
                  <a:pt x="7179" y="914053"/>
                </a:lnTo>
                <a:lnTo>
                  <a:pt x="0" y="878420"/>
                </a:lnTo>
                <a:lnTo>
                  <a:pt x="0" y="649554"/>
                </a:lnTo>
                <a:lnTo>
                  <a:pt x="0" y="512229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62596" y="5696407"/>
            <a:ext cx="671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Insulin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16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50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427355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Đèn </a:t>
            </a:r>
            <a:r>
              <a:rPr sz="2800" spc="-10" dirty="0">
                <a:latin typeface="Times New Roman"/>
                <a:cs typeface="Times New Roman"/>
              </a:rPr>
              <a:t>màu </a:t>
            </a:r>
            <a:r>
              <a:rPr sz="2800" spc="-5" dirty="0">
                <a:latin typeface="Times New Roman"/>
                <a:cs typeface="Times New Roman"/>
              </a:rPr>
              <a:t>vàng trên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đường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2514536"/>
            <a:ext cx="2525776" cy="3421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7950" y="2560701"/>
            <a:ext cx="2438400" cy="338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5838" y="6078016"/>
            <a:ext cx="21234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Đèn giao </a:t>
            </a:r>
            <a:r>
              <a:rPr sz="1200" b="1" spc="-5" dirty="0">
                <a:latin typeface="Arial"/>
                <a:cs typeface="Arial"/>
              </a:rPr>
              <a:t>thông </a:t>
            </a:r>
            <a:r>
              <a:rPr sz="1200" b="1" dirty="0">
                <a:latin typeface="Arial"/>
                <a:cs typeface="Arial"/>
              </a:rPr>
              <a:t>đang có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màu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xanh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7217" y="6031991"/>
            <a:ext cx="203390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Không </a:t>
            </a:r>
            <a:r>
              <a:rPr sz="1200" b="1" dirty="0">
                <a:latin typeface="Arial"/>
                <a:cs typeface="Arial"/>
              </a:rPr>
              <a:t>phân biệt </a:t>
            </a:r>
            <a:r>
              <a:rPr sz="1200" b="1" spc="-5" dirty="0">
                <a:latin typeface="Arial"/>
                <a:cs typeface="Arial"/>
              </a:rPr>
              <a:t>được </a:t>
            </a:r>
            <a:r>
              <a:rPr sz="1200" b="1" dirty="0">
                <a:latin typeface="Arial"/>
                <a:cs typeface="Arial"/>
              </a:rPr>
              <a:t>đèn  giao </a:t>
            </a:r>
            <a:r>
              <a:rPr sz="1200" b="1" spc="-5" dirty="0">
                <a:latin typeface="Arial"/>
                <a:cs typeface="Arial"/>
              </a:rPr>
              <a:t>thông </a:t>
            </a:r>
            <a:r>
              <a:rPr sz="1200" b="1" dirty="0">
                <a:latin typeface="Arial"/>
                <a:cs typeface="Arial"/>
              </a:rPr>
              <a:t>khi </a:t>
            </a:r>
            <a:r>
              <a:rPr sz="1200" b="1" spc="-5" dirty="0">
                <a:latin typeface="Arial"/>
                <a:cs typeface="Arial"/>
              </a:rPr>
              <a:t>màu vàng </a:t>
            </a:r>
            <a:r>
              <a:rPr sz="1200" b="1" spc="-15" dirty="0">
                <a:latin typeface="Arial"/>
                <a:cs typeface="Arial"/>
              </a:rPr>
              <a:t>và  </a:t>
            </a:r>
            <a:r>
              <a:rPr sz="1200" b="1" dirty="0">
                <a:latin typeface="Arial"/>
                <a:cs typeface="Arial"/>
              </a:rPr>
              <a:t>hệ đèn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đường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4976" y="4710048"/>
            <a:ext cx="228600" cy="273050"/>
          </a:xfrm>
          <a:custGeom>
            <a:avLst/>
            <a:gdLst/>
            <a:ahLst/>
            <a:cxnLst/>
            <a:rect l="l" t="t" r="r" b="b"/>
            <a:pathLst>
              <a:path w="228600" h="273050">
                <a:moveTo>
                  <a:pt x="0" y="136525"/>
                </a:moveTo>
                <a:lnTo>
                  <a:pt x="8965" y="83421"/>
                </a:lnTo>
                <a:lnTo>
                  <a:pt x="33432" y="40020"/>
                </a:lnTo>
                <a:lnTo>
                  <a:pt x="69758" y="10741"/>
                </a:lnTo>
                <a:lnTo>
                  <a:pt x="114300" y="0"/>
                </a:lnTo>
                <a:lnTo>
                  <a:pt x="158787" y="10741"/>
                </a:lnTo>
                <a:lnTo>
                  <a:pt x="195119" y="40020"/>
                </a:lnTo>
                <a:lnTo>
                  <a:pt x="219616" y="83421"/>
                </a:lnTo>
                <a:lnTo>
                  <a:pt x="228600" y="136525"/>
                </a:lnTo>
                <a:lnTo>
                  <a:pt x="219616" y="189682"/>
                </a:lnTo>
                <a:lnTo>
                  <a:pt x="195119" y="233076"/>
                </a:lnTo>
                <a:lnTo>
                  <a:pt x="158787" y="262326"/>
                </a:lnTo>
                <a:lnTo>
                  <a:pt x="114300" y="273050"/>
                </a:lnTo>
                <a:lnTo>
                  <a:pt x="69758" y="262326"/>
                </a:lnTo>
                <a:lnTo>
                  <a:pt x="33432" y="233076"/>
                </a:lnTo>
                <a:lnTo>
                  <a:pt x="8965" y="189682"/>
                </a:lnTo>
                <a:lnTo>
                  <a:pt x="0" y="136525"/>
                </a:lnTo>
                <a:close/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0101" y="4708525"/>
            <a:ext cx="228600" cy="273050"/>
          </a:xfrm>
          <a:custGeom>
            <a:avLst/>
            <a:gdLst/>
            <a:ahLst/>
            <a:cxnLst/>
            <a:rect l="l" t="t" r="r" b="b"/>
            <a:pathLst>
              <a:path w="228600" h="273050">
                <a:moveTo>
                  <a:pt x="0" y="136525"/>
                </a:moveTo>
                <a:lnTo>
                  <a:pt x="8965" y="83367"/>
                </a:lnTo>
                <a:lnTo>
                  <a:pt x="33432" y="39973"/>
                </a:lnTo>
                <a:lnTo>
                  <a:pt x="69758" y="10723"/>
                </a:lnTo>
                <a:lnTo>
                  <a:pt x="114300" y="0"/>
                </a:lnTo>
                <a:lnTo>
                  <a:pt x="158787" y="10723"/>
                </a:lnTo>
                <a:lnTo>
                  <a:pt x="195119" y="39973"/>
                </a:lnTo>
                <a:lnTo>
                  <a:pt x="219616" y="83367"/>
                </a:lnTo>
                <a:lnTo>
                  <a:pt x="228600" y="136525"/>
                </a:lnTo>
                <a:lnTo>
                  <a:pt x="219616" y="189682"/>
                </a:lnTo>
                <a:lnTo>
                  <a:pt x="195119" y="233076"/>
                </a:lnTo>
                <a:lnTo>
                  <a:pt x="158787" y="262326"/>
                </a:lnTo>
                <a:lnTo>
                  <a:pt x="114300" y="273050"/>
                </a:lnTo>
                <a:lnTo>
                  <a:pt x="69758" y="262326"/>
                </a:lnTo>
                <a:lnTo>
                  <a:pt x="33432" y="233076"/>
                </a:lnTo>
                <a:lnTo>
                  <a:pt x="8965" y="189682"/>
                </a:lnTo>
                <a:lnTo>
                  <a:pt x="0" y="136525"/>
                </a:lnTo>
                <a:close/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1748" y="4754626"/>
            <a:ext cx="2419985" cy="1097280"/>
          </a:xfrm>
          <a:custGeom>
            <a:avLst/>
            <a:gdLst/>
            <a:ahLst/>
            <a:cxnLst/>
            <a:rect l="l" t="t" r="r" b="b"/>
            <a:pathLst>
              <a:path w="2419984" h="1097279">
                <a:moveTo>
                  <a:pt x="1414526" y="167386"/>
                </a:moveTo>
                <a:lnTo>
                  <a:pt x="1420504" y="122884"/>
                </a:lnTo>
                <a:lnTo>
                  <a:pt x="1437381" y="82898"/>
                </a:lnTo>
                <a:lnTo>
                  <a:pt x="1463563" y="49021"/>
                </a:lnTo>
                <a:lnTo>
                  <a:pt x="1497461" y="22850"/>
                </a:lnTo>
                <a:lnTo>
                  <a:pt x="1537483" y="5978"/>
                </a:lnTo>
                <a:lnTo>
                  <a:pt x="1582039" y="0"/>
                </a:lnTo>
                <a:lnTo>
                  <a:pt x="1833245" y="0"/>
                </a:lnTo>
                <a:lnTo>
                  <a:pt x="2251964" y="0"/>
                </a:lnTo>
                <a:lnTo>
                  <a:pt x="2296475" y="5978"/>
                </a:lnTo>
                <a:lnTo>
                  <a:pt x="2336484" y="22850"/>
                </a:lnTo>
                <a:lnTo>
                  <a:pt x="2370391" y="49022"/>
                </a:lnTo>
                <a:lnTo>
                  <a:pt x="2396593" y="82898"/>
                </a:lnTo>
                <a:lnTo>
                  <a:pt x="2413489" y="122884"/>
                </a:lnTo>
                <a:lnTo>
                  <a:pt x="2419477" y="167386"/>
                </a:lnTo>
                <a:lnTo>
                  <a:pt x="2419477" y="182753"/>
                </a:lnTo>
                <a:lnTo>
                  <a:pt x="2419477" y="456946"/>
                </a:lnTo>
                <a:lnTo>
                  <a:pt x="2419477" y="929411"/>
                </a:lnTo>
                <a:lnTo>
                  <a:pt x="2413489" y="973938"/>
                </a:lnTo>
                <a:lnTo>
                  <a:pt x="2396593" y="1013948"/>
                </a:lnTo>
                <a:lnTo>
                  <a:pt x="2370391" y="1047845"/>
                </a:lnTo>
                <a:lnTo>
                  <a:pt x="2336484" y="1074033"/>
                </a:lnTo>
                <a:lnTo>
                  <a:pt x="2296475" y="1090916"/>
                </a:lnTo>
                <a:lnTo>
                  <a:pt x="2251964" y="1096899"/>
                </a:lnTo>
                <a:lnTo>
                  <a:pt x="1833245" y="1096899"/>
                </a:lnTo>
                <a:lnTo>
                  <a:pt x="1582039" y="1096899"/>
                </a:lnTo>
                <a:lnTo>
                  <a:pt x="1537483" y="1090916"/>
                </a:lnTo>
                <a:lnTo>
                  <a:pt x="1497461" y="1074033"/>
                </a:lnTo>
                <a:lnTo>
                  <a:pt x="1463563" y="1047845"/>
                </a:lnTo>
                <a:lnTo>
                  <a:pt x="1437381" y="1013948"/>
                </a:lnTo>
                <a:lnTo>
                  <a:pt x="1420504" y="973938"/>
                </a:lnTo>
                <a:lnTo>
                  <a:pt x="1414526" y="929411"/>
                </a:lnTo>
                <a:lnTo>
                  <a:pt x="1414526" y="456946"/>
                </a:lnTo>
                <a:lnTo>
                  <a:pt x="0" y="118999"/>
                </a:lnTo>
                <a:lnTo>
                  <a:pt x="1414526" y="182753"/>
                </a:lnTo>
                <a:lnTo>
                  <a:pt x="1414526" y="167386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24521" y="4933822"/>
            <a:ext cx="60896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Làm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nổi  bật đèn  giao  </a:t>
            </a:r>
            <a:r>
              <a:rPr sz="1200" b="1" spc="-5" dirty="0">
                <a:latin typeface="Arial"/>
                <a:cs typeface="Arial"/>
              </a:rPr>
              <a:t>thông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91400" y="3794125"/>
            <a:ext cx="320675" cy="824230"/>
          </a:xfrm>
          <a:custGeom>
            <a:avLst/>
            <a:gdLst/>
            <a:ahLst/>
            <a:cxnLst/>
            <a:rect l="l" t="t" r="r" b="b"/>
            <a:pathLst>
              <a:path w="320675" h="824229">
                <a:moveTo>
                  <a:pt x="320675" y="617982"/>
                </a:moveTo>
                <a:lnTo>
                  <a:pt x="0" y="617982"/>
                </a:lnTo>
                <a:lnTo>
                  <a:pt x="160400" y="823849"/>
                </a:lnTo>
                <a:lnTo>
                  <a:pt x="320675" y="617982"/>
                </a:lnTo>
                <a:close/>
              </a:path>
              <a:path w="320675" h="824229">
                <a:moveTo>
                  <a:pt x="240538" y="0"/>
                </a:moveTo>
                <a:lnTo>
                  <a:pt x="80136" y="0"/>
                </a:lnTo>
                <a:lnTo>
                  <a:pt x="80136" y="617982"/>
                </a:lnTo>
                <a:lnTo>
                  <a:pt x="240538" y="617982"/>
                </a:lnTo>
                <a:lnTo>
                  <a:pt x="240538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1400" y="3794125"/>
            <a:ext cx="320675" cy="824230"/>
          </a:xfrm>
          <a:custGeom>
            <a:avLst/>
            <a:gdLst/>
            <a:ahLst/>
            <a:cxnLst/>
            <a:rect l="l" t="t" r="r" b="b"/>
            <a:pathLst>
              <a:path w="320675" h="824229">
                <a:moveTo>
                  <a:pt x="0" y="617982"/>
                </a:moveTo>
                <a:lnTo>
                  <a:pt x="80136" y="617982"/>
                </a:lnTo>
                <a:lnTo>
                  <a:pt x="80136" y="0"/>
                </a:lnTo>
                <a:lnTo>
                  <a:pt x="240538" y="0"/>
                </a:lnTo>
                <a:lnTo>
                  <a:pt x="240538" y="617982"/>
                </a:lnTo>
                <a:lnTo>
                  <a:pt x="320675" y="617982"/>
                </a:lnTo>
                <a:lnTo>
                  <a:pt x="160400" y="823849"/>
                </a:lnTo>
                <a:lnTo>
                  <a:pt x="0" y="6179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0" y="3336925"/>
            <a:ext cx="641350" cy="274955"/>
          </a:xfrm>
          <a:custGeom>
            <a:avLst/>
            <a:gdLst/>
            <a:ahLst/>
            <a:cxnLst/>
            <a:rect l="l" t="t" r="r" b="b"/>
            <a:pathLst>
              <a:path w="641350" h="274954">
                <a:moveTo>
                  <a:pt x="481075" y="0"/>
                </a:moveTo>
                <a:lnTo>
                  <a:pt x="481075" y="68707"/>
                </a:lnTo>
                <a:lnTo>
                  <a:pt x="0" y="68707"/>
                </a:lnTo>
                <a:lnTo>
                  <a:pt x="0" y="205994"/>
                </a:lnTo>
                <a:lnTo>
                  <a:pt x="481075" y="205994"/>
                </a:lnTo>
                <a:lnTo>
                  <a:pt x="481075" y="274574"/>
                </a:lnTo>
                <a:lnTo>
                  <a:pt x="641350" y="137287"/>
                </a:lnTo>
                <a:lnTo>
                  <a:pt x="481075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3336925"/>
            <a:ext cx="641350" cy="274955"/>
          </a:xfrm>
          <a:custGeom>
            <a:avLst/>
            <a:gdLst/>
            <a:ahLst/>
            <a:cxnLst/>
            <a:rect l="l" t="t" r="r" b="b"/>
            <a:pathLst>
              <a:path w="641350" h="274954">
                <a:moveTo>
                  <a:pt x="0" y="68707"/>
                </a:moveTo>
                <a:lnTo>
                  <a:pt x="481075" y="68707"/>
                </a:lnTo>
                <a:lnTo>
                  <a:pt x="481075" y="0"/>
                </a:lnTo>
                <a:lnTo>
                  <a:pt x="641350" y="137287"/>
                </a:lnTo>
                <a:lnTo>
                  <a:pt x="481075" y="274574"/>
                </a:lnTo>
                <a:lnTo>
                  <a:pt x="481075" y="205994"/>
                </a:lnTo>
                <a:lnTo>
                  <a:pt x="0" y="205994"/>
                </a:lnTo>
                <a:lnTo>
                  <a:pt x="0" y="687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65442" y="3378708"/>
            <a:ext cx="930275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Tai </a:t>
            </a:r>
            <a:r>
              <a:rPr sz="1200" b="1" dirty="0">
                <a:latin typeface="Arial"/>
                <a:cs typeface="Arial"/>
              </a:rPr>
              <a:t>nạn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7145" marR="536575" indent="-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Khắc  </a:t>
            </a:r>
            <a:r>
              <a:rPr sz="1200" b="1" spc="-5" dirty="0">
                <a:latin typeface="Arial"/>
                <a:cs typeface="Arial"/>
              </a:rPr>
              <a:t>phục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69824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Mở cửa theo </a:t>
            </a:r>
            <a:r>
              <a:rPr sz="2800" spc="-10" dirty="0">
                <a:latin typeface="Times New Roman"/>
                <a:cs typeface="Times New Roman"/>
              </a:rPr>
              <a:t>cách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nào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2392362"/>
            <a:ext cx="5076825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501" y="5486400"/>
            <a:ext cx="1875155" cy="685800"/>
          </a:xfrm>
          <a:custGeom>
            <a:avLst/>
            <a:gdLst/>
            <a:ahLst/>
            <a:cxnLst/>
            <a:rect l="l" t="t" r="r" b="b"/>
            <a:pathLst>
              <a:path w="1875154" h="685800">
                <a:moveTo>
                  <a:pt x="937387" y="0"/>
                </a:moveTo>
                <a:lnTo>
                  <a:pt x="870433" y="860"/>
                </a:lnTo>
                <a:lnTo>
                  <a:pt x="804752" y="3405"/>
                </a:lnTo>
                <a:lnTo>
                  <a:pt x="740501" y="7574"/>
                </a:lnTo>
                <a:lnTo>
                  <a:pt x="677840" y="13310"/>
                </a:lnTo>
                <a:lnTo>
                  <a:pt x="616925" y="20556"/>
                </a:lnTo>
                <a:lnTo>
                  <a:pt x="557917" y="29253"/>
                </a:lnTo>
                <a:lnTo>
                  <a:pt x="500973" y="39343"/>
                </a:lnTo>
                <a:lnTo>
                  <a:pt x="446253" y="50768"/>
                </a:lnTo>
                <a:lnTo>
                  <a:pt x="393914" y="63470"/>
                </a:lnTo>
                <a:lnTo>
                  <a:pt x="344115" y="77391"/>
                </a:lnTo>
                <a:lnTo>
                  <a:pt x="297015" y="92473"/>
                </a:lnTo>
                <a:lnTo>
                  <a:pt x="252771" y="108658"/>
                </a:lnTo>
                <a:lnTo>
                  <a:pt x="211544" y="125888"/>
                </a:lnTo>
                <a:lnTo>
                  <a:pt x="173490" y="144105"/>
                </a:lnTo>
                <a:lnTo>
                  <a:pt x="138769" y="163251"/>
                </a:lnTo>
                <a:lnTo>
                  <a:pt x="79960" y="204098"/>
                </a:lnTo>
                <a:lnTo>
                  <a:pt x="36383" y="247964"/>
                </a:lnTo>
                <a:lnTo>
                  <a:pt x="9307" y="294386"/>
                </a:lnTo>
                <a:lnTo>
                  <a:pt x="0" y="342900"/>
                </a:lnTo>
                <a:lnTo>
                  <a:pt x="2353" y="367388"/>
                </a:lnTo>
                <a:lnTo>
                  <a:pt x="20703" y="414914"/>
                </a:lnTo>
                <a:lnTo>
                  <a:pt x="56188" y="460116"/>
                </a:lnTo>
                <a:lnTo>
                  <a:pt x="107540" y="502531"/>
                </a:lnTo>
                <a:lnTo>
                  <a:pt x="173490" y="541694"/>
                </a:lnTo>
                <a:lnTo>
                  <a:pt x="211544" y="559911"/>
                </a:lnTo>
                <a:lnTo>
                  <a:pt x="252771" y="577141"/>
                </a:lnTo>
                <a:lnTo>
                  <a:pt x="297015" y="593326"/>
                </a:lnTo>
                <a:lnTo>
                  <a:pt x="344115" y="608408"/>
                </a:lnTo>
                <a:lnTo>
                  <a:pt x="393914" y="622329"/>
                </a:lnTo>
                <a:lnTo>
                  <a:pt x="446253" y="635031"/>
                </a:lnTo>
                <a:lnTo>
                  <a:pt x="500973" y="646456"/>
                </a:lnTo>
                <a:lnTo>
                  <a:pt x="557917" y="656546"/>
                </a:lnTo>
                <a:lnTo>
                  <a:pt x="616925" y="665243"/>
                </a:lnTo>
                <a:lnTo>
                  <a:pt x="677840" y="672489"/>
                </a:lnTo>
                <a:lnTo>
                  <a:pt x="740501" y="678225"/>
                </a:lnTo>
                <a:lnTo>
                  <a:pt x="804752" y="682394"/>
                </a:lnTo>
                <a:lnTo>
                  <a:pt x="870433" y="684939"/>
                </a:lnTo>
                <a:lnTo>
                  <a:pt x="937387" y="685800"/>
                </a:lnTo>
                <a:lnTo>
                  <a:pt x="1004325" y="684939"/>
                </a:lnTo>
                <a:lnTo>
                  <a:pt x="1069993" y="682394"/>
                </a:lnTo>
                <a:lnTo>
                  <a:pt x="1134234" y="678225"/>
                </a:lnTo>
                <a:lnTo>
                  <a:pt x="1196888" y="672489"/>
                </a:lnTo>
                <a:lnTo>
                  <a:pt x="1257797" y="665243"/>
                </a:lnTo>
                <a:lnTo>
                  <a:pt x="1316802" y="656546"/>
                </a:lnTo>
                <a:lnTo>
                  <a:pt x="1373743" y="646456"/>
                </a:lnTo>
                <a:lnTo>
                  <a:pt x="1428464" y="635031"/>
                </a:lnTo>
                <a:lnTo>
                  <a:pt x="1480804" y="622329"/>
                </a:lnTo>
                <a:lnTo>
                  <a:pt x="1530605" y="608408"/>
                </a:lnTo>
                <a:lnTo>
                  <a:pt x="1577709" y="593326"/>
                </a:lnTo>
                <a:lnTo>
                  <a:pt x="1621956" y="577141"/>
                </a:lnTo>
                <a:lnTo>
                  <a:pt x="1663189" y="559911"/>
                </a:lnTo>
                <a:lnTo>
                  <a:pt x="1701247" y="541694"/>
                </a:lnTo>
                <a:lnTo>
                  <a:pt x="1735974" y="522548"/>
                </a:lnTo>
                <a:lnTo>
                  <a:pt x="1794794" y="481701"/>
                </a:lnTo>
                <a:lnTo>
                  <a:pt x="1838381" y="437835"/>
                </a:lnTo>
                <a:lnTo>
                  <a:pt x="1865464" y="391413"/>
                </a:lnTo>
                <a:lnTo>
                  <a:pt x="1874774" y="342900"/>
                </a:lnTo>
                <a:lnTo>
                  <a:pt x="1872420" y="318411"/>
                </a:lnTo>
                <a:lnTo>
                  <a:pt x="1854065" y="270885"/>
                </a:lnTo>
                <a:lnTo>
                  <a:pt x="1818571" y="225683"/>
                </a:lnTo>
                <a:lnTo>
                  <a:pt x="1767209" y="183268"/>
                </a:lnTo>
                <a:lnTo>
                  <a:pt x="1701247" y="144105"/>
                </a:lnTo>
                <a:lnTo>
                  <a:pt x="1663189" y="125888"/>
                </a:lnTo>
                <a:lnTo>
                  <a:pt x="1621956" y="108658"/>
                </a:lnTo>
                <a:lnTo>
                  <a:pt x="1577709" y="92473"/>
                </a:lnTo>
                <a:lnTo>
                  <a:pt x="1530605" y="77391"/>
                </a:lnTo>
                <a:lnTo>
                  <a:pt x="1480804" y="63470"/>
                </a:lnTo>
                <a:lnTo>
                  <a:pt x="1428464" y="50768"/>
                </a:lnTo>
                <a:lnTo>
                  <a:pt x="1373743" y="39343"/>
                </a:lnTo>
                <a:lnTo>
                  <a:pt x="1316802" y="29253"/>
                </a:lnTo>
                <a:lnTo>
                  <a:pt x="1257797" y="20556"/>
                </a:lnTo>
                <a:lnTo>
                  <a:pt x="1196888" y="13310"/>
                </a:lnTo>
                <a:lnTo>
                  <a:pt x="1134234" y="7574"/>
                </a:lnTo>
                <a:lnTo>
                  <a:pt x="1069993" y="3405"/>
                </a:lnTo>
                <a:lnTo>
                  <a:pt x="1004325" y="860"/>
                </a:lnTo>
                <a:lnTo>
                  <a:pt x="93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0501" y="5486400"/>
            <a:ext cx="1875155" cy="685800"/>
          </a:xfrm>
          <a:custGeom>
            <a:avLst/>
            <a:gdLst/>
            <a:ahLst/>
            <a:cxnLst/>
            <a:rect l="l" t="t" r="r" b="b"/>
            <a:pathLst>
              <a:path w="1875154" h="685800">
                <a:moveTo>
                  <a:pt x="0" y="342900"/>
                </a:moveTo>
                <a:lnTo>
                  <a:pt x="9307" y="294386"/>
                </a:lnTo>
                <a:lnTo>
                  <a:pt x="36383" y="247964"/>
                </a:lnTo>
                <a:lnTo>
                  <a:pt x="79960" y="204098"/>
                </a:lnTo>
                <a:lnTo>
                  <a:pt x="138769" y="163251"/>
                </a:lnTo>
                <a:lnTo>
                  <a:pt x="173490" y="144105"/>
                </a:lnTo>
                <a:lnTo>
                  <a:pt x="211544" y="125888"/>
                </a:lnTo>
                <a:lnTo>
                  <a:pt x="252771" y="108658"/>
                </a:lnTo>
                <a:lnTo>
                  <a:pt x="297015" y="92473"/>
                </a:lnTo>
                <a:lnTo>
                  <a:pt x="344115" y="77391"/>
                </a:lnTo>
                <a:lnTo>
                  <a:pt x="393914" y="63470"/>
                </a:lnTo>
                <a:lnTo>
                  <a:pt x="446253" y="50768"/>
                </a:lnTo>
                <a:lnTo>
                  <a:pt x="500973" y="39343"/>
                </a:lnTo>
                <a:lnTo>
                  <a:pt x="557917" y="29253"/>
                </a:lnTo>
                <a:lnTo>
                  <a:pt x="616925" y="20556"/>
                </a:lnTo>
                <a:lnTo>
                  <a:pt x="677840" y="13310"/>
                </a:lnTo>
                <a:lnTo>
                  <a:pt x="740501" y="7574"/>
                </a:lnTo>
                <a:lnTo>
                  <a:pt x="804752" y="3405"/>
                </a:lnTo>
                <a:lnTo>
                  <a:pt x="870433" y="860"/>
                </a:lnTo>
                <a:lnTo>
                  <a:pt x="937387" y="0"/>
                </a:lnTo>
                <a:lnTo>
                  <a:pt x="1004325" y="860"/>
                </a:lnTo>
                <a:lnTo>
                  <a:pt x="1069993" y="3405"/>
                </a:lnTo>
                <a:lnTo>
                  <a:pt x="1134234" y="7574"/>
                </a:lnTo>
                <a:lnTo>
                  <a:pt x="1196888" y="13310"/>
                </a:lnTo>
                <a:lnTo>
                  <a:pt x="1257797" y="20556"/>
                </a:lnTo>
                <a:lnTo>
                  <a:pt x="1316802" y="29253"/>
                </a:lnTo>
                <a:lnTo>
                  <a:pt x="1373743" y="39343"/>
                </a:lnTo>
                <a:lnTo>
                  <a:pt x="1428464" y="50768"/>
                </a:lnTo>
                <a:lnTo>
                  <a:pt x="1480804" y="63470"/>
                </a:lnTo>
                <a:lnTo>
                  <a:pt x="1530605" y="77391"/>
                </a:lnTo>
                <a:lnTo>
                  <a:pt x="1577709" y="92473"/>
                </a:lnTo>
                <a:lnTo>
                  <a:pt x="1621956" y="108658"/>
                </a:lnTo>
                <a:lnTo>
                  <a:pt x="1663189" y="125888"/>
                </a:lnTo>
                <a:lnTo>
                  <a:pt x="1701247" y="144105"/>
                </a:lnTo>
                <a:lnTo>
                  <a:pt x="1735974" y="163251"/>
                </a:lnTo>
                <a:lnTo>
                  <a:pt x="1794794" y="204098"/>
                </a:lnTo>
                <a:lnTo>
                  <a:pt x="1838381" y="247964"/>
                </a:lnTo>
                <a:lnTo>
                  <a:pt x="1865464" y="294386"/>
                </a:lnTo>
                <a:lnTo>
                  <a:pt x="1874774" y="342900"/>
                </a:lnTo>
                <a:lnTo>
                  <a:pt x="1872420" y="367388"/>
                </a:lnTo>
                <a:lnTo>
                  <a:pt x="1854065" y="414914"/>
                </a:lnTo>
                <a:lnTo>
                  <a:pt x="1818571" y="460116"/>
                </a:lnTo>
                <a:lnTo>
                  <a:pt x="1767209" y="502531"/>
                </a:lnTo>
                <a:lnTo>
                  <a:pt x="1701247" y="541694"/>
                </a:lnTo>
                <a:lnTo>
                  <a:pt x="1663189" y="559911"/>
                </a:lnTo>
                <a:lnTo>
                  <a:pt x="1621956" y="577141"/>
                </a:lnTo>
                <a:lnTo>
                  <a:pt x="1577709" y="593326"/>
                </a:lnTo>
                <a:lnTo>
                  <a:pt x="1530605" y="608408"/>
                </a:lnTo>
                <a:lnTo>
                  <a:pt x="1480804" y="622329"/>
                </a:lnTo>
                <a:lnTo>
                  <a:pt x="1428464" y="635031"/>
                </a:lnTo>
                <a:lnTo>
                  <a:pt x="1373743" y="646456"/>
                </a:lnTo>
                <a:lnTo>
                  <a:pt x="1316802" y="656546"/>
                </a:lnTo>
                <a:lnTo>
                  <a:pt x="1257797" y="665243"/>
                </a:lnTo>
                <a:lnTo>
                  <a:pt x="1196888" y="672489"/>
                </a:lnTo>
                <a:lnTo>
                  <a:pt x="1134234" y="678225"/>
                </a:lnTo>
                <a:lnTo>
                  <a:pt x="1069993" y="682394"/>
                </a:lnTo>
                <a:lnTo>
                  <a:pt x="1004325" y="684939"/>
                </a:lnTo>
                <a:lnTo>
                  <a:pt x="937387" y="685800"/>
                </a:lnTo>
                <a:lnTo>
                  <a:pt x="870433" y="684939"/>
                </a:lnTo>
                <a:lnTo>
                  <a:pt x="804752" y="682394"/>
                </a:lnTo>
                <a:lnTo>
                  <a:pt x="740501" y="678225"/>
                </a:lnTo>
                <a:lnTo>
                  <a:pt x="677840" y="672489"/>
                </a:lnTo>
                <a:lnTo>
                  <a:pt x="616925" y="665243"/>
                </a:lnTo>
                <a:lnTo>
                  <a:pt x="557917" y="656546"/>
                </a:lnTo>
                <a:lnTo>
                  <a:pt x="500973" y="646456"/>
                </a:lnTo>
                <a:lnTo>
                  <a:pt x="446253" y="635031"/>
                </a:lnTo>
                <a:lnTo>
                  <a:pt x="393914" y="622329"/>
                </a:lnTo>
                <a:lnTo>
                  <a:pt x="344115" y="608408"/>
                </a:lnTo>
                <a:lnTo>
                  <a:pt x="297015" y="593326"/>
                </a:lnTo>
                <a:lnTo>
                  <a:pt x="252771" y="577141"/>
                </a:lnTo>
                <a:lnTo>
                  <a:pt x="211544" y="559911"/>
                </a:lnTo>
                <a:lnTo>
                  <a:pt x="173490" y="541694"/>
                </a:lnTo>
                <a:lnTo>
                  <a:pt x="138769" y="522548"/>
                </a:lnTo>
                <a:lnTo>
                  <a:pt x="79960" y="481701"/>
                </a:lnTo>
                <a:lnTo>
                  <a:pt x="36383" y="437835"/>
                </a:lnTo>
                <a:lnTo>
                  <a:pt x="9307" y="391413"/>
                </a:lnTo>
                <a:lnTo>
                  <a:pt x="0" y="34290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2771" y="5551627"/>
            <a:ext cx="111061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Không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biết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mở  </a:t>
            </a:r>
            <a:r>
              <a:rPr sz="1200" b="1" spc="-5" dirty="0">
                <a:latin typeface="Arial"/>
                <a:cs typeface="Arial"/>
              </a:rPr>
              <a:t>cửa </a:t>
            </a:r>
            <a:r>
              <a:rPr sz="1200" b="1" dirty="0">
                <a:latin typeface="Arial"/>
                <a:cs typeface="Arial"/>
              </a:rPr>
              <a:t>từ phía  nào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6386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Đường giao nhau này sai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2501" y="2590800"/>
            <a:ext cx="47244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2468626"/>
            <a:ext cx="1828800" cy="732155"/>
          </a:xfrm>
          <a:custGeom>
            <a:avLst/>
            <a:gdLst/>
            <a:ahLst/>
            <a:cxnLst/>
            <a:rect l="l" t="t" r="r" b="b"/>
            <a:pathLst>
              <a:path w="1828800" h="732155">
                <a:moveTo>
                  <a:pt x="914400" y="0"/>
                </a:moveTo>
                <a:lnTo>
                  <a:pt x="849104" y="918"/>
                </a:lnTo>
                <a:lnTo>
                  <a:pt x="785046" y="3631"/>
                </a:lnTo>
                <a:lnTo>
                  <a:pt x="722381" y="8077"/>
                </a:lnTo>
                <a:lnTo>
                  <a:pt x="661263" y="14195"/>
                </a:lnTo>
                <a:lnTo>
                  <a:pt x="601849" y="21922"/>
                </a:lnTo>
                <a:lnTo>
                  <a:pt x="544291" y="31198"/>
                </a:lnTo>
                <a:lnTo>
                  <a:pt x="488746" y="41960"/>
                </a:lnTo>
                <a:lnTo>
                  <a:pt x="435367" y="54146"/>
                </a:lnTo>
                <a:lnTo>
                  <a:pt x="384311" y="67695"/>
                </a:lnTo>
                <a:lnTo>
                  <a:pt x="335730" y="82545"/>
                </a:lnTo>
                <a:lnTo>
                  <a:pt x="289782" y="98634"/>
                </a:lnTo>
                <a:lnTo>
                  <a:pt x="246619" y="115901"/>
                </a:lnTo>
                <a:lnTo>
                  <a:pt x="206398" y="134283"/>
                </a:lnTo>
                <a:lnTo>
                  <a:pt x="169272" y="153719"/>
                </a:lnTo>
                <a:lnTo>
                  <a:pt x="135397" y="174148"/>
                </a:lnTo>
                <a:lnTo>
                  <a:pt x="78018" y="217735"/>
                </a:lnTo>
                <a:lnTo>
                  <a:pt x="35500" y="264550"/>
                </a:lnTo>
                <a:lnTo>
                  <a:pt x="9081" y="314098"/>
                </a:lnTo>
                <a:lnTo>
                  <a:pt x="0" y="365887"/>
                </a:lnTo>
                <a:lnTo>
                  <a:pt x="2296" y="392015"/>
                </a:lnTo>
                <a:lnTo>
                  <a:pt x="20201" y="442722"/>
                </a:lnTo>
                <a:lnTo>
                  <a:pt x="54824" y="490953"/>
                </a:lnTo>
                <a:lnTo>
                  <a:pt x="104928" y="536210"/>
                </a:lnTo>
                <a:lnTo>
                  <a:pt x="169272" y="577998"/>
                </a:lnTo>
                <a:lnTo>
                  <a:pt x="206398" y="597437"/>
                </a:lnTo>
                <a:lnTo>
                  <a:pt x="246619" y="615823"/>
                </a:lnTo>
                <a:lnTo>
                  <a:pt x="289782" y="633094"/>
                </a:lnTo>
                <a:lnTo>
                  <a:pt x="335730" y="649187"/>
                </a:lnTo>
                <a:lnTo>
                  <a:pt x="384311" y="664043"/>
                </a:lnTo>
                <a:lnTo>
                  <a:pt x="435367" y="677597"/>
                </a:lnTo>
                <a:lnTo>
                  <a:pt x="488746" y="689789"/>
                </a:lnTo>
                <a:lnTo>
                  <a:pt x="544291" y="700556"/>
                </a:lnTo>
                <a:lnTo>
                  <a:pt x="601849" y="709837"/>
                </a:lnTo>
                <a:lnTo>
                  <a:pt x="661263" y="717569"/>
                </a:lnTo>
                <a:lnTo>
                  <a:pt x="722381" y="723690"/>
                </a:lnTo>
                <a:lnTo>
                  <a:pt x="785046" y="728140"/>
                </a:lnTo>
                <a:lnTo>
                  <a:pt x="849104" y="730855"/>
                </a:lnTo>
                <a:lnTo>
                  <a:pt x="914400" y="731774"/>
                </a:lnTo>
                <a:lnTo>
                  <a:pt x="979695" y="730855"/>
                </a:lnTo>
                <a:lnTo>
                  <a:pt x="1043753" y="728140"/>
                </a:lnTo>
                <a:lnTo>
                  <a:pt x="1106418" y="723690"/>
                </a:lnTo>
                <a:lnTo>
                  <a:pt x="1167536" y="717569"/>
                </a:lnTo>
                <a:lnTo>
                  <a:pt x="1226950" y="709837"/>
                </a:lnTo>
                <a:lnTo>
                  <a:pt x="1284508" y="700556"/>
                </a:lnTo>
                <a:lnTo>
                  <a:pt x="1340053" y="689789"/>
                </a:lnTo>
                <a:lnTo>
                  <a:pt x="1393432" y="677597"/>
                </a:lnTo>
                <a:lnTo>
                  <a:pt x="1444488" y="664043"/>
                </a:lnTo>
                <a:lnTo>
                  <a:pt x="1493069" y="649187"/>
                </a:lnTo>
                <a:lnTo>
                  <a:pt x="1539017" y="633094"/>
                </a:lnTo>
                <a:lnTo>
                  <a:pt x="1582180" y="615823"/>
                </a:lnTo>
                <a:lnTo>
                  <a:pt x="1622401" y="597437"/>
                </a:lnTo>
                <a:lnTo>
                  <a:pt x="1659527" y="577998"/>
                </a:lnTo>
                <a:lnTo>
                  <a:pt x="1693402" y="557569"/>
                </a:lnTo>
                <a:lnTo>
                  <a:pt x="1750781" y="513984"/>
                </a:lnTo>
                <a:lnTo>
                  <a:pt x="1793299" y="467178"/>
                </a:lnTo>
                <a:lnTo>
                  <a:pt x="1819718" y="417647"/>
                </a:lnTo>
                <a:lnTo>
                  <a:pt x="1828800" y="365887"/>
                </a:lnTo>
                <a:lnTo>
                  <a:pt x="1826503" y="339743"/>
                </a:lnTo>
                <a:lnTo>
                  <a:pt x="1808598" y="289013"/>
                </a:lnTo>
                <a:lnTo>
                  <a:pt x="1773975" y="240770"/>
                </a:lnTo>
                <a:lnTo>
                  <a:pt x="1723871" y="195507"/>
                </a:lnTo>
                <a:lnTo>
                  <a:pt x="1659527" y="153719"/>
                </a:lnTo>
                <a:lnTo>
                  <a:pt x="1622401" y="134283"/>
                </a:lnTo>
                <a:lnTo>
                  <a:pt x="1582180" y="115901"/>
                </a:lnTo>
                <a:lnTo>
                  <a:pt x="1539017" y="98634"/>
                </a:lnTo>
                <a:lnTo>
                  <a:pt x="1493069" y="82545"/>
                </a:lnTo>
                <a:lnTo>
                  <a:pt x="1444488" y="67695"/>
                </a:lnTo>
                <a:lnTo>
                  <a:pt x="1393432" y="54146"/>
                </a:lnTo>
                <a:lnTo>
                  <a:pt x="1340053" y="41960"/>
                </a:lnTo>
                <a:lnTo>
                  <a:pt x="1284508" y="31198"/>
                </a:lnTo>
                <a:lnTo>
                  <a:pt x="1226950" y="21922"/>
                </a:lnTo>
                <a:lnTo>
                  <a:pt x="1167536" y="14195"/>
                </a:lnTo>
                <a:lnTo>
                  <a:pt x="1106418" y="8077"/>
                </a:lnTo>
                <a:lnTo>
                  <a:pt x="1043753" y="3631"/>
                </a:lnTo>
                <a:lnTo>
                  <a:pt x="979695" y="91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2468626"/>
            <a:ext cx="1828800" cy="732155"/>
          </a:xfrm>
          <a:custGeom>
            <a:avLst/>
            <a:gdLst/>
            <a:ahLst/>
            <a:cxnLst/>
            <a:rect l="l" t="t" r="r" b="b"/>
            <a:pathLst>
              <a:path w="1828800" h="732155">
                <a:moveTo>
                  <a:pt x="0" y="365887"/>
                </a:moveTo>
                <a:lnTo>
                  <a:pt x="9081" y="314098"/>
                </a:lnTo>
                <a:lnTo>
                  <a:pt x="35500" y="264550"/>
                </a:lnTo>
                <a:lnTo>
                  <a:pt x="78018" y="217735"/>
                </a:lnTo>
                <a:lnTo>
                  <a:pt x="135397" y="174148"/>
                </a:lnTo>
                <a:lnTo>
                  <a:pt x="169272" y="153719"/>
                </a:lnTo>
                <a:lnTo>
                  <a:pt x="206398" y="134283"/>
                </a:lnTo>
                <a:lnTo>
                  <a:pt x="246619" y="115901"/>
                </a:lnTo>
                <a:lnTo>
                  <a:pt x="289782" y="98634"/>
                </a:lnTo>
                <a:lnTo>
                  <a:pt x="335730" y="82545"/>
                </a:lnTo>
                <a:lnTo>
                  <a:pt x="384311" y="67695"/>
                </a:lnTo>
                <a:lnTo>
                  <a:pt x="435367" y="54146"/>
                </a:lnTo>
                <a:lnTo>
                  <a:pt x="488746" y="41960"/>
                </a:lnTo>
                <a:lnTo>
                  <a:pt x="544291" y="31198"/>
                </a:lnTo>
                <a:lnTo>
                  <a:pt x="601849" y="21922"/>
                </a:lnTo>
                <a:lnTo>
                  <a:pt x="661263" y="14195"/>
                </a:lnTo>
                <a:lnTo>
                  <a:pt x="722381" y="8077"/>
                </a:lnTo>
                <a:lnTo>
                  <a:pt x="785046" y="3631"/>
                </a:lnTo>
                <a:lnTo>
                  <a:pt x="849104" y="918"/>
                </a:lnTo>
                <a:lnTo>
                  <a:pt x="914400" y="0"/>
                </a:lnTo>
                <a:lnTo>
                  <a:pt x="979695" y="918"/>
                </a:lnTo>
                <a:lnTo>
                  <a:pt x="1043753" y="3631"/>
                </a:lnTo>
                <a:lnTo>
                  <a:pt x="1106418" y="8077"/>
                </a:lnTo>
                <a:lnTo>
                  <a:pt x="1167536" y="14195"/>
                </a:lnTo>
                <a:lnTo>
                  <a:pt x="1226950" y="21922"/>
                </a:lnTo>
                <a:lnTo>
                  <a:pt x="1284508" y="31198"/>
                </a:lnTo>
                <a:lnTo>
                  <a:pt x="1340053" y="41960"/>
                </a:lnTo>
                <a:lnTo>
                  <a:pt x="1393432" y="54146"/>
                </a:lnTo>
                <a:lnTo>
                  <a:pt x="1444488" y="67695"/>
                </a:lnTo>
                <a:lnTo>
                  <a:pt x="1493069" y="82545"/>
                </a:lnTo>
                <a:lnTo>
                  <a:pt x="1539017" y="98634"/>
                </a:lnTo>
                <a:lnTo>
                  <a:pt x="1582180" y="115901"/>
                </a:lnTo>
                <a:lnTo>
                  <a:pt x="1622401" y="134283"/>
                </a:lnTo>
                <a:lnTo>
                  <a:pt x="1659527" y="153719"/>
                </a:lnTo>
                <a:lnTo>
                  <a:pt x="1693402" y="174148"/>
                </a:lnTo>
                <a:lnTo>
                  <a:pt x="1750781" y="217735"/>
                </a:lnTo>
                <a:lnTo>
                  <a:pt x="1793299" y="264550"/>
                </a:lnTo>
                <a:lnTo>
                  <a:pt x="1819718" y="314098"/>
                </a:lnTo>
                <a:lnTo>
                  <a:pt x="1828800" y="365887"/>
                </a:lnTo>
                <a:lnTo>
                  <a:pt x="1826503" y="392015"/>
                </a:lnTo>
                <a:lnTo>
                  <a:pt x="1808598" y="442722"/>
                </a:lnTo>
                <a:lnTo>
                  <a:pt x="1773975" y="490953"/>
                </a:lnTo>
                <a:lnTo>
                  <a:pt x="1723871" y="536210"/>
                </a:lnTo>
                <a:lnTo>
                  <a:pt x="1659527" y="577998"/>
                </a:lnTo>
                <a:lnTo>
                  <a:pt x="1622401" y="597437"/>
                </a:lnTo>
                <a:lnTo>
                  <a:pt x="1582180" y="615823"/>
                </a:lnTo>
                <a:lnTo>
                  <a:pt x="1539017" y="633094"/>
                </a:lnTo>
                <a:lnTo>
                  <a:pt x="1493069" y="649187"/>
                </a:lnTo>
                <a:lnTo>
                  <a:pt x="1444488" y="664043"/>
                </a:lnTo>
                <a:lnTo>
                  <a:pt x="1393432" y="677597"/>
                </a:lnTo>
                <a:lnTo>
                  <a:pt x="1340053" y="689789"/>
                </a:lnTo>
                <a:lnTo>
                  <a:pt x="1284508" y="700556"/>
                </a:lnTo>
                <a:lnTo>
                  <a:pt x="1226950" y="709837"/>
                </a:lnTo>
                <a:lnTo>
                  <a:pt x="1167536" y="717569"/>
                </a:lnTo>
                <a:lnTo>
                  <a:pt x="1106418" y="723690"/>
                </a:lnTo>
                <a:lnTo>
                  <a:pt x="1043753" y="728140"/>
                </a:lnTo>
                <a:lnTo>
                  <a:pt x="979695" y="730855"/>
                </a:lnTo>
                <a:lnTo>
                  <a:pt x="914400" y="731774"/>
                </a:lnTo>
                <a:lnTo>
                  <a:pt x="849104" y="730855"/>
                </a:lnTo>
                <a:lnTo>
                  <a:pt x="785046" y="728140"/>
                </a:lnTo>
                <a:lnTo>
                  <a:pt x="722381" y="723690"/>
                </a:lnTo>
                <a:lnTo>
                  <a:pt x="661263" y="717569"/>
                </a:lnTo>
                <a:lnTo>
                  <a:pt x="601849" y="709837"/>
                </a:lnTo>
                <a:lnTo>
                  <a:pt x="544291" y="700556"/>
                </a:lnTo>
                <a:lnTo>
                  <a:pt x="488746" y="689789"/>
                </a:lnTo>
                <a:lnTo>
                  <a:pt x="435367" y="677597"/>
                </a:lnTo>
                <a:lnTo>
                  <a:pt x="384311" y="664043"/>
                </a:lnTo>
                <a:lnTo>
                  <a:pt x="335730" y="649187"/>
                </a:lnTo>
                <a:lnTo>
                  <a:pt x="289782" y="633094"/>
                </a:lnTo>
                <a:lnTo>
                  <a:pt x="246619" y="615823"/>
                </a:lnTo>
                <a:lnTo>
                  <a:pt x="206398" y="597437"/>
                </a:lnTo>
                <a:lnTo>
                  <a:pt x="169272" y="577998"/>
                </a:lnTo>
                <a:lnTo>
                  <a:pt x="135397" y="557569"/>
                </a:lnTo>
                <a:lnTo>
                  <a:pt x="78018" y="513984"/>
                </a:lnTo>
                <a:lnTo>
                  <a:pt x="35500" y="467178"/>
                </a:lnTo>
                <a:lnTo>
                  <a:pt x="9081" y="417647"/>
                </a:lnTo>
                <a:lnTo>
                  <a:pt x="0" y="365887"/>
                </a:lnTo>
                <a:close/>
              </a:path>
            </a:pathLst>
          </a:custGeom>
          <a:ln w="28575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9136" y="2647441"/>
            <a:ext cx="13144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Mũi </a:t>
            </a:r>
            <a:r>
              <a:rPr sz="1200" b="1" dirty="0">
                <a:latin typeface="Arial"/>
                <a:cs typeface="Arial"/>
              </a:rPr>
              <a:t>tên màu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xanh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khó </a:t>
            </a:r>
            <a:r>
              <a:rPr sz="1200" b="1" spc="-5" dirty="0">
                <a:latin typeface="Arial"/>
                <a:cs typeface="Arial"/>
              </a:rPr>
              <a:t>quan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sát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97475" y="3840226"/>
            <a:ext cx="228600" cy="136525"/>
          </a:xfrm>
          <a:custGeom>
            <a:avLst/>
            <a:gdLst/>
            <a:ahLst/>
            <a:cxnLst/>
            <a:rect l="l" t="t" r="r" b="b"/>
            <a:pathLst>
              <a:path w="228600" h="136525">
                <a:moveTo>
                  <a:pt x="171450" y="0"/>
                </a:moveTo>
                <a:lnTo>
                  <a:pt x="171450" y="34036"/>
                </a:lnTo>
                <a:lnTo>
                  <a:pt x="0" y="34036"/>
                </a:lnTo>
                <a:lnTo>
                  <a:pt x="0" y="102362"/>
                </a:lnTo>
                <a:lnTo>
                  <a:pt x="171450" y="102362"/>
                </a:lnTo>
                <a:lnTo>
                  <a:pt x="171450" y="136525"/>
                </a:lnTo>
                <a:lnTo>
                  <a:pt x="228600" y="68199"/>
                </a:lnTo>
                <a:lnTo>
                  <a:pt x="17145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7475" y="3840226"/>
            <a:ext cx="228600" cy="136525"/>
          </a:xfrm>
          <a:custGeom>
            <a:avLst/>
            <a:gdLst/>
            <a:ahLst/>
            <a:cxnLst/>
            <a:rect l="l" t="t" r="r" b="b"/>
            <a:pathLst>
              <a:path w="228600" h="136525">
                <a:moveTo>
                  <a:pt x="0" y="34036"/>
                </a:moveTo>
                <a:lnTo>
                  <a:pt x="171450" y="34036"/>
                </a:lnTo>
                <a:lnTo>
                  <a:pt x="171450" y="0"/>
                </a:lnTo>
                <a:lnTo>
                  <a:pt x="228600" y="68199"/>
                </a:lnTo>
                <a:lnTo>
                  <a:pt x="171450" y="136525"/>
                </a:lnTo>
                <a:lnTo>
                  <a:pt x="171450" y="102362"/>
                </a:lnTo>
                <a:lnTo>
                  <a:pt x="0" y="102362"/>
                </a:lnTo>
                <a:lnTo>
                  <a:pt x="0" y="34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7826" y="2881376"/>
            <a:ext cx="228600" cy="136525"/>
          </a:xfrm>
          <a:custGeom>
            <a:avLst/>
            <a:gdLst/>
            <a:ahLst/>
            <a:cxnLst/>
            <a:rect l="l" t="t" r="r" b="b"/>
            <a:pathLst>
              <a:path w="228600" h="136525">
                <a:moveTo>
                  <a:pt x="171450" y="0"/>
                </a:moveTo>
                <a:lnTo>
                  <a:pt x="171450" y="34036"/>
                </a:lnTo>
                <a:lnTo>
                  <a:pt x="0" y="34036"/>
                </a:lnTo>
                <a:lnTo>
                  <a:pt x="0" y="102362"/>
                </a:lnTo>
                <a:lnTo>
                  <a:pt x="171450" y="102362"/>
                </a:lnTo>
                <a:lnTo>
                  <a:pt x="171450" y="136525"/>
                </a:lnTo>
                <a:lnTo>
                  <a:pt x="228600" y="68199"/>
                </a:lnTo>
                <a:lnTo>
                  <a:pt x="17145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7826" y="2881376"/>
            <a:ext cx="228600" cy="136525"/>
          </a:xfrm>
          <a:custGeom>
            <a:avLst/>
            <a:gdLst/>
            <a:ahLst/>
            <a:cxnLst/>
            <a:rect l="l" t="t" r="r" b="b"/>
            <a:pathLst>
              <a:path w="228600" h="136525">
                <a:moveTo>
                  <a:pt x="0" y="34036"/>
                </a:moveTo>
                <a:lnTo>
                  <a:pt x="171450" y="34036"/>
                </a:lnTo>
                <a:lnTo>
                  <a:pt x="171450" y="0"/>
                </a:lnTo>
                <a:lnTo>
                  <a:pt x="228600" y="68199"/>
                </a:lnTo>
                <a:lnTo>
                  <a:pt x="171450" y="136525"/>
                </a:lnTo>
                <a:lnTo>
                  <a:pt x="171450" y="102362"/>
                </a:lnTo>
                <a:lnTo>
                  <a:pt x="0" y="102362"/>
                </a:lnTo>
                <a:lnTo>
                  <a:pt x="0" y="34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49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49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381000"/>
            <a:ext cx="7772400" cy="852488"/>
          </a:xfrm>
        </p:spPr>
        <p:txBody>
          <a:bodyPr/>
          <a:lstStyle/>
          <a:p>
            <a:pPr algn="l"/>
            <a:r>
              <a:rPr lang="en-US" altLang="en-US"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GIỚI</a:t>
            </a:r>
            <a:r>
              <a:rPr lang="en-US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THIỆU MÔN HỌC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503363"/>
            <a:ext cx="86106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8. </a:t>
            </a:r>
            <a:r>
              <a:rPr lang="en-US" altLang="en-US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Nhiệm</a:t>
            </a: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vụ</a:t>
            </a: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sinh</a:t>
            </a: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33CC"/>
                </a:solidFill>
                <a:latin typeface="Arial" panose="020B0604020202020204" pitchFamily="34" charset="0"/>
              </a:rPr>
              <a:t>viên</a:t>
            </a:r>
            <a:r>
              <a:rPr lang="en-US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-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Nghiên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cứu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giáo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- </a:t>
            </a:r>
            <a:r>
              <a:rPr lang="en-US" altLang="en-US" dirty="0" err="1">
                <a:latin typeface="Arial" panose="020B0604020202020204" pitchFamily="34" charset="0"/>
              </a:rPr>
              <a:t>Tham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đầy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đủ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giờ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lớp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thảo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luận</a:t>
            </a:r>
            <a:r>
              <a:rPr lang="en-US" altLang="en-US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- </a:t>
            </a:r>
            <a:r>
              <a:rPr lang="en-US" altLang="en-US" dirty="0" err="1">
                <a:latin typeface="Arial" panose="020B0604020202020204" pitchFamily="34" charset="0"/>
              </a:rPr>
              <a:t>Hoàn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giao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đúng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thời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định</a:t>
            </a:r>
            <a:r>
              <a:rPr lang="en-US" altLang="en-US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- </a:t>
            </a:r>
            <a:r>
              <a:rPr lang="en-US" altLang="en-US" dirty="0" err="1">
                <a:latin typeface="Arial" panose="020B0604020202020204" pitchFamily="34" charset="0"/>
              </a:rPr>
              <a:t>Tham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giữa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thúc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b="1" i="1" dirty="0">
                <a:solidFill>
                  <a:srgbClr val="0033CC"/>
                </a:solidFill>
                <a:latin typeface="Arial" panose="020B0604020202020204" pitchFamily="34" charset="0"/>
              </a:rPr>
              <a:t>9. Tiêu chuẩn đánh giá sinh viên:</a:t>
            </a:r>
            <a:endParaRPr lang="en-US" altLang="en-US" b="1" i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dirty="0">
                <a:latin typeface="Arial" panose="020B0604020202020204" pitchFamily="34" charset="0"/>
              </a:rPr>
              <a:t>  - Điểm chuyên cần:	10% (&gt;=5)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dirty="0">
                <a:latin typeface="Arial" panose="020B0604020202020204" pitchFamily="34" charset="0"/>
              </a:rPr>
              <a:t>  - Điểm kiểm tra giữa kỳ:	20%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dirty="0">
                <a:latin typeface="Arial" panose="020B0604020202020204" pitchFamily="34" charset="0"/>
              </a:rPr>
              <a:t>  - Điểm kiểm tra cuối kỳ:    70%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AutoNum type="arabicPeriod"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984286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15036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Cửa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trường đại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544826"/>
            <a:ext cx="2536825" cy="288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2544826"/>
            <a:ext cx="2565400" cy="288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2370" y="5603950"/>
            <a:ext cx="18478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Cửa không </a:t>
            </a:r>
            <a:r>
              <a:rPr sz="1400" b="1" dirty="0">
                <a:latin typeface="Arial"/>
                <a:cs typeface="Arial"/>
              </a:rPr>
              <a:t>có cửa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sổ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2854" y="5603950"/>
            <a:ext cx="1916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Nên thiết </a:t>
            </a:r>
            <a:r>
              <a:rPr sz="1400" b="1" dirty="0">
                <a:latin typeface="Arial"/>
                <a:cs typeface="Arial"/>
              </a:rPr>
              <a:t>kế có cửa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sổ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59512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Bút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chì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2924175"/>
            <a:ext cx="567372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4901" y="4432300"/>
            <a:ext cx="566889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2023" y="3743705"/>
            <a:ext cx="33248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Bút chì có nắp bảo vệ ngòi </a:t>
            </a:r>
            <a:r>
              <a:rPr sz="1600" dirty="0">
                <a:latin typeface="Arial"/>
                <a:cs typeface="Arial"/>
              </a:rPr>
              <a:t>khó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dùng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7620" y="5344159"/>
            <a:ext cx="49574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Bút chì mà ngòi có thể thụt vào trong ống dễ dùng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hơn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21875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Băng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video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0650" y="2516251"/>
            <a:ext cx="3257550" cy="247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4725" y="2516123"/>
            <a:ext cx="15113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7325" y="2516123"/>
            <a:ext cx="1463675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4222750"/>
            <a:ext cx="1225550" cy="1949450"/>
          </a:xfrm>
          <a:custGeom>
            <a:avLst/>
            <a:gdLst/>
            <a:ahLst/>
            <a:cxnLst/>
            <a:rect l="l" t="t" r="r" b="b"/>
            <a:pathLst>
              <a:path w="1225550" h="1949450">
                <a:moveTo>
                  <a:pt x="1225550" y="0"/>
                </a:moveTo>
                <a:lnTo>
                  <a:pt x="666750" y="533400"/>
                </a:lnTo>
                <a:lnTo>
                  <a:pt x="190500" y="533400"/>
                </a:lnTo>
                <a:lnTo>
                  <a:pt x="146821" y="538434"/>
                </a:lnTo>
                <a:lnTo>
                  <a:pt x="106724" y="552772"/>
                </a:lnTo>
                <a:lnTo>
                  <a:pt x="71353" y="575267"/>
                </a:lnTo>
                <a:lnTo>
                  <a:pt x="41851" y="604774"/>
                </a:lnTo>
                <a:lnTo>
                  <a:pt x="19363" y="640146"/>
                </a:lnTo>
                <a:lnTo>
                  <a:pt x="5031" y="680237"/>
                </a:lnTo>
                <a:lnTo>
                  <a:pt x="0" y="723900"/>
                </a:lnTo>
                <a:lnTo>
                  <a:pt x="0" y="1758950"/>
                </a:lnTo>
                <a:lnTo>
                  <a:pt x="5031" y="1802628"/>
                </a:lnTo>
                <a:lnTo>
                  <a:pt x="19363" y="1842725"/>
                </a:lnTo>
                <a:lnTo>
                  <a:pt x="41851" y="1878096"/>
                </a:lnTo>
                <a:lnTo>
                  <a:pt x="71353" y="1907598"/>
                </a:lnTo>
                <a:lnTo>
                  <a:pt x="106724" y="1930086"/>
                </a:lnTo>
                <a:lnTo>
                  <a:pt x="146821" y="1944418"/>
                </a:lnTo>
                <a:lnTo>
                  <a:pt x="190500" y="1949450"/>
                </a:lnTo>
                <a:lnTo>
                  <a:pt x="952500" y="1949450"/>
                </a:lnTo>
                <a:lnTo>
                  <a:pt x="996162" y="1944418"/>
                </a:lnTo>
                <a:lnTo>
                  <a:pt x="1036253" y="1930086"/>
                </a:lnTo>
                <a:lnTo>
                  <a:pt x="1071625" y="1907598"/>
                </a:lnTo>
                <a:lnTo>
                  <a:pt x="1101132" y="1878096"/>
                </a:lnTo>
                <a:lnTo>
                  <a:pt x="1123627" y="1842725"/>
                </a:lnTo>
                <a:lnTo>
                  <a:pt x="1137965" y="1802628"/>
                </a:lnTo>
                <a:lnTo>
                  <a:pt x="1143000" y="1758950"/>
                </a:lnTo>
                <a:lnTo>
                  <a:pt x="1143000" y="723900"/>
                </a:lnTo>
                <a:lnTo>
                  <a:pt x="1137965" y="680237"/>
                </a:lnTo>
                <a:lnTo>
                  <a:pt x="1123627" y="640146"/>
                </a:lnTo>
                <a:lnTo>
                  <a:pt x="1101132" y="604774"/>
                </a:lnTo>
                <a:lnTo>
                  <a:pt x="1071625" y="575267"/>
                </a:lnTo>
                <a:lnTo>
                  <a:pt x="1036253" y="552772"/>
                </a:lnTo>
                <a:lnTo>
                  <a:pt x="996162" y="538434"/>
                </a:lnTo>
                <a:lnTo>
                  <a:pt x="952500" y="533400"/>
                </a:lnTo>
                <a:lnTo>
                  <a:pt x="12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4222750"/>
            <a:ext cx="1225550" cy="1949450"/>
          </a:xfrm>
          <a:custGeom>
            <a:avLst/>
            <a:gdLst/>
            <a:ahLst/>
            <a:cxnLst/>
            <a:rect l="l" t="t" r="r" b="b"/>
            <a:pathLst>
              <a:path w="1225550" h="1949450">
                <a:moveTo>
                  <a:pt x="0" y="723900"/>
                </a:moveTo>
                <a:lnTo>
                  <a:pt x="5031" y="680237"/>
                </a:lnTo>
                <a:lnTo>
                  <a:pt x="19363" y="640146"/>
                </a:lnTo>
                <a:lnTo>
                  <a:pt x="41851" y="604774"/>
                </a:lnTo>
                <a:lnTo>
                  <a:pt x="71353" y="575267"/>
                </a:lnTo>
                <a:lnTo>
                  <a:pt x="106724" y="552772"/>
                </a:lnTo>
                <a:lnTo>
                  <a:pt x="146821" y="538434"/>
                </a:lnTo>
                <a:lnTo>
                  <a:pt x="190500" y="533400"/>
                </a:lnTo>
                <a:lnTo>
                  <a:pt x="666750" y="533400"/>
                </a:lnTo>
                <a:lnTo>
                  <a:pt x="1225550" y="0"/>
                </a:lnTo>
                <a:lnTo>
                  <a:pt x="952500" y="533400"/>
                </a:lnTo>
                <a:lnTo>
                  <a:pt x="996162" y="538434"/>
                </a:lnTo>
                <a:lnTo>
                  <a:pt x="1036253" y="552772"/>
                </a:lnTo>
                <a:lnTo>
                  <a:pt x="1071625" y="575267"/>
                </a:lnTo>
                <a:lnTo>
                  <a:pt x="1101132" y="604774"/>
                </a:lnTo>
                <a:lnTo>
                  <a:pt x="1123627" y="640146"/>
                </a:lnTo>
                <a:lnTo>
                  <a:pt x="1137965" y="680237"/>
                </a:lnTo>
                <a:lnTo>
                  <a:pt x="1143000" y="723900"/>
                </a:lnTo>
                <a:lnTo>
                  <a:pt x="1143000" y="769366"/>
                </a:lnTo>
                <a:lnTo>
                  <a:pt x="1143000" y="1123442"/>
                </a:lnTo>
                <a:lnTo>
                  <a:pt x="1143000" y="1758950"/>
                </a:lnTo>
                <a:lnTo>
                  <a:pt x="1137965" y="1802628"/>
                </a:lnTo>
                <a:lnTo>
                  <a:pt x="1123627" y="1842725"/>
                </a:lnTo>
                <a:lnTo>
                  <a:pt x="1101132" y="1878096"/>
                </a:lnTo>
                <a:lnTo>
                  <a:pt x="1071625" y="1907598"/>
                </a:lnTo>
                <a:lnTo>
                  <a:pt x="1036253" y="1930086"/>
                </a:lnTo>
                <a:lnTo>
                  <a:pt x="996162" y="1944418"/>
                </a:lnTo>
                <a:lnTo>
                  <a:pt x="952500" y="1949450"/>
                </a:lnTo>
                <a:lnTo>
                  <a:pt x="666750" y="1949450"/>
                </a:lnTo>
                <a:lnTo>
                  <a:pt x="190500" y="1949450"/>
                </a:lnTo>
                <a:lnTo>
                  <a:pt x="146821" y="1944418"/>
                </a:lnTo>
                <a:lnTo>
                  <a:pt x="106724" y="1930086"/>
                </a:lnTo>
                <a:lnTo>
                  <a:pt x="71353" y="1907598"/>
                </a:lnTo>
                <a:lnTo>
                  <a:pt x="41851" y="1878096"/>
                </a:lnTo>
                <a:lnTo>
                  <a:pt x="19363" y="1842725"/>
                </a:lnTo>
                <a:lnTo>
                  <a:pt x="5031" y="1802628"/>
                </a:lnTo>
                <a:lnTo>
                  <a:pt x="0" y="1758950"/>
                </a:lnTo>
                <a:lnTo>
                  <a:pt x="0" y="1123442"/>
                </a:lnTo>
                <a:lnTo>
                  <a:pt x="0" y="769366"/>
                </a:lnTo>
                <a:lnTo>
                  <a:pt x="0" y="72390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2783" y="5003545"/>
            <a:ext cx="73660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Nên thiết  </a:t>
            </a:r>
            <a:r>
              <a:rPr sz="1200" b="1" spc="-5" dirty="0">
                <a:latin typeface="Arial"/>
                <a:cs typeface="Arial"/>
              </a:rPr>
              <a:t>kế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phẳng,  không có  phần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trục  </a:t>
            </a:r>
            <a:r>
              <a:rPr sz="1200" b="1" spc="-5" dirty="0">
                <a:latin typeface="Arial"/>
                <a:cs typeface="Arial"/>
              </a:rPr>
              <a:t>này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8328" y="5119116"/>
            <a:ext cx="128651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Băng </a:t>
            </a:r>
            <a:r>
              <a:rPr sz="1200" b="1" spc="-5" dirty="0">
                <a:latin typeface="Arial"/>
                <a:cs typeface="Arial"/>
              </a:rPr>
              <a:t>video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được  </a:t>
            </a:r>
            <a:r>
              <a:rPr sz="1200" b="1" dirty="0">
                <a:latin typeface="Arial"/>
                <a:cs typeface="Arial"/>
              </a:rPr>
              <a:t>đặt không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đúng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9333" y="5163566"/>
            <a:ext cx="128651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Băng </a:t>
            </a:r>
            <a:r>
              <a:rPr sz="1200" b="1" spc="-5" dirty="0">
                <a:latin typeface="Arial"/>
                <a:cs typeface="Arial"/>
              </a:rPr>
              <a:t>video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được  </a:t>
            </a:r>
            <a:r>
              <a:rPr sz="1200" b="1" dirty="0">
                <a:latin typeface="Arial"/>
                <a:cs typeface="Arial"/>
              </a:rPr>
              <a:t>đặt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đúng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1076" y="5119116"/>
            <a:ext cx="13703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Băng </a:t>
            </a:r>
            <a:r>
              <a:rPr sz="1200" b="1" spc="-5" dirty="0">
                <a:latin typeface="Arial"/>
                <a:cs typeface="Arial"/>
              </a:rPr>
              <a:t>được </a:t>
            </a:r>
            <a:r>
              <a:rPr sz="1200" b="1" dirty="0">
                <a:latin typeface="Arial"/>
                <a:cs typeface="Arial"/>
              </a:rPr>
              <a:t>bảo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vệ  </a:t>
            </a:r>
            <a:r>
              <a:rPr sz="1200" b="1" dirty="0">
                <a:latin typeface="Arial"/>
                <a:cs typeface="Arial"/>
              </a:rPr>
              <a:t>bởi hộp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nhựa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25755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Bồn </a:t>
            </a:r>
            <a:r>
              <a:rPr sz="2800" dirty="0">
                <a:latin typeface="Times New Roman"/>
                <a:cs typeface="Times New Roman"/>
              </a:rPr>
              <a:t>rửa </a:t>
            </a:r>
            <a:r>
              <a:rPr sz="2800" spc="-10" dirty="0">
                <a:latin typeface="Times New Roman"/>
                <a:cs typeface="Times New Roman"/>
              </a:rPr>
              <a:t>còn </a:t>
            </a:r>
            <a:r>
              <a:rPr sz="2800" spc="-5" dirty="0">
                <a:latin typeface="Times New Roman"/>
                <a:cs typeface="Times New Roman"/>
              </a:rPr>
              <a:t>sót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lại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8075" y="2332101"/>
            <a:ext cx="4987925" cy="341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4275" y="2331973"/>
            <a:ext cx="1668526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325" y="4610100"/>
            <a:ext cx="2546350" cy="876300"/>
          </a:xfrm>
          <a:custGeom>
            <a:avLst/>
            <a:gdLst/>
            <a:ahLst/>
            <a:cxnLst/>
            <a:rect l="l" t="t" r="r" b="b"/>
            <a:pathLst>
              <a:path w="2546350" h="876300">
                <a:moveTo>
                  <a:pt x="0" y="0"/>
                </a:moveTo>
                <a:lnTo>
                  <a:pt x="1082675" y="449452"/>
                </a:lnTo>
                <a:lnTo>
                  <a:pt x="1082675" y="754380"/>
                </a:lnTo>
                <a:lnTo>
                  <a:pt x="1092259" y="801826"/>
                </a:lnTo>
                <a:lnTo>
                  <a:pt x="1118393" y="840581"/>
                </a:lnTo>
                <a:lnTo>
                  <a:pt x="1157148" y="866715"/>
                </a:lnTo>
                <a:lnTo>
                  <a:pt x="1204595" y="876300"/>
                </a:lnTo>
                <a:lnTo>
                  <a:pt x="2424429" y="876300"/>
                </a:lnTo>
                <a:lnTo>
                  <a:pt x="2471876" y="866715"/>
                </a:lnTo>
                <a:lnTo>
                  <a:pt x="2510631" y="840581"/>
                </a:lnTo>
                <a:lnTo>
                  <a:pt x="2536765" y="801826"/>
                </a:lnTo>
                <a:lnTo>
                  <a:pt x="2546350" y="754380"/>
                </a:lnTo>
                <a:lnTo>
                  <a:pt x="2546350" y="266445"/>
                </a:lnTo>
                <a:lnTo>
                  <a:pt x="1082675" y="266445"/>
                </a:lnTo>
                <a:lnTo>
                  <a:pt x="0" y="0"/>
                </a:lnTo>
                <a:close/>
              </a:path>
              <a:path w="2546350" h="876300">
                <a:moveTo>
                  <a:pt x="2424429" y="144525"/>
                </a:moveTo>
                <a:lnTo>
                  <a:pt x="1204595" y="144525"/>
                </a:lnTo>
                <a:lnTo>
                  <a:pt x="1157148" y="154110"/>
                </a:lnTo>
                <a:lnTo>
                  <a:pt x="1118393" y="180244"/>
                </a:lnTo>
                <a:lnTo>
                  <a:pt x="1092259" y="218999"/>
                </a:lnTo>
                <a:lnTo>
                  <a:pt x="1082675" y="266445"/>
                </a:lnTo>
                <a:lnTo>
                  <a:pt x="2546350" y="266445"/>
                </a:lnTo>
                <a:lnTo>
                  <a:pt x="2536765" y="218999"/>
                </a:lnTo>
                <a:lnTo>
                  <a:pt x="2510631" y="180244"/>
                </a:lnTo>
                <a:lnTo>
                  <a:pt x="2471876" y="154110"/>
                </a:lnTo>
                <a:lnTo>
                  <a:pt x="2424429" y="144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5325" y="4610100"/>
            <a:ext cx="2546350" cy="876300"/>
          </a:xfrm>
          <a:custGeom>
            <a:avLst/>
            <a:gdLst/>
            <a:ahLst/>
            <a:cxnLst/>
            <a:rect l="l" t="t" r="r" b="b"/>
            <a:pathLst>
              <a:path w="2546350" h="876300">
                <a:moveTo>
                  <a:pt x="1082675" y="266445"/>
                </a:moveTo>
                <a:lnTo>
                  <a:pt x="1092259" y="218999"/>
                </a:lnTo>
                <a:lnTo>
                  <a:pt x="1118393" y="180244"/>
                </a:lnTo>
                <a:lnTo>
                  <a:pt x="1157148" y="154110"/>
                </a:lnTo>
                <a:lnTo>
                  <a:pt x="1204595" y="144525"/>
                </a:lnTo>
                <a:lnTo>
                  <a:pt x="1326642" y="144525"/>
                </a:lnTo>
                <a:lnTo>
                  <a:pt x="1692528" y="144525"/>
                </a:lnTo>
                <a:lnTo>
                  <a:pt x="2424429" y="144525"/>
                </a:lnTo>
                <a:lnTo>
                  <a:pt x="2471876" y="154110"/>
                </a:lnTo>
                <a:lnTo>
                  <a:pt x="2510631" y="180244"/>
                </a:lnTo>
                <a:lnTo>
                  <a:pt x="2536765" y="218999"/>
                </a:lnTo>
                <a:lnTo>
                  <a:pt x="2546350" y="266445"/>
                </a:lnTo>
                <a:lnTo>
                  <a:pt x="2546350" y="449452"/>
                </a:lnTo>
                <a:lnTo>
                  <a:pt x="2546350" y="754380"/>
                </a:lnTo>
                <a:lnTo>
                  <a:pt x="2536765" y="801826"/>
                </a:lnTo>
                <a:lnTo>
                  <a:pt x="2510631" y="840581"/>
                </a:lnTo>
                <a:lnTo>
                  <a:pt x="2471876" y="866715"/>
                </a:lnTo>
                <a:lnTo>
                  <a:pt x="2424429" y="876300"/>
                </a:lnTo>
                <a:lnTo>
                  <a:pt x="1692528" y="876300"/>
                </a:lnTo>
                <a:lnTo>
                  <a:pt x="1326642" y="876300"/>
                </a:lnTo>
                <a:lnTo>
                  <a:pt x="1204595" y="876300"/>
                </a:lnTo>
                <a:lnTo>
                  <a:pt x="1157148" y="866715"/>
                </a:lnTo>
                <a:lnTo>
                  <a:pt x="1118393" y="840581"/>
                </a:lnTo>
                <a:lnTo>
                  <a:pt x="1092259" y="801826"/>
                </a:lnTo>
                <a:lnTo>
                  <a:pt x="1082675" y="754380"/>
                </a:lnTo>
                <a:lnTo>
                  <a:pt x="1082675" y="449452"/>
                </a:lnTo>
                <a:lnTo>
                  <a:pt x="0" y="0"/>
                </a:lnTo>
                <a:lnTo>
                  <a:pt x="1082675" y="266445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38213" y="4842636"/>
            <a:ext cx="110363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Bồn </a:t>
            </a:r>
            <a:r>
              <a:rPr sz="1200" b="1" spc="-5" dirty="0">
                <a:latin typeface="Arial"/>
                <a:cs typeface="Arial"/>
              </a:rPr>
              <a:t>rửa </a:t>
            </a:r>
            <a:r>
              <a:rPr sz="1200" b="1" dirty="0">
                <a:latin typeface="Arial"/>
                <a:cs typeface="Arial"/>
              </a:rPr>
              <a:t>sót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lại  giống chỗ đi  tiểu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3154426"/>
            <a:ext cx="3409950" cy="732155"/>
          </a:xfrm>
          <a:custGeom>
            <a:avLst/>
            <a:gdLst/>
            <a:ahLst/>
            <a:cxnLst/>
            <a:rect l="l" t="t" r="r" b="b"/>
            <a:pathLst>
              <a:path w="3409950" h="732154">
                <a:moveTo>
                  <a:pt x="0" y="79375"/>
                </a:moveTo>
                <a:lnTo>
                  <a:pt x="1946275" y="304926"/>
                </a:lnTo>
                <a:lnTo>
                  <a:pt x="1946275" y="609854"/>
                </a:lnTo>
                <a:lnTo>
                  <a:pt x="1955859" y="657300"/>
                </a:lnTo>
                <a:lnTo>
                  <a:pt x="1981993" y="696055"/>
                </a:lnTo>
                <a:lnTo>
                  <a:pt x="2020748" y="722189"/>
                </a:lnTo>
                <a:lnTo>
                  <a:pt x="2068195" y="731774"/>
                </a:lnTo>
                <a:lnTo>
                  <a:pt x="3288029" y="731774"/>
                </a:lnTo>
                <a:lnTo>
                  <a:pt x="3335476" y="722189"/>
                </a:lnTo>
                <a:lnTo>
                  <a:pt x="3374231" y="696055"/>
                </a:lnTo>
                <a:lnTo>
                  <a:pt x="3400365" y="657300"/>
                </a:lnTo>
                <a:lnTo>
                  <a:pt x="3409950" y="609854"/>
                </a:lnTo>
                <a:lnTo>
                  <a:pt x="3409950" y="121920"/>
                </a:lnTo>
                <a:lnTo>
                  <a:pt x="1946275" y="121920"/>
                </a:lnTo>
                <a:lnTo>
                  <a:pt x="0" y="79375"/>
                </a:lnTo>
                <a:close/>
              </a:path>
              <a:path w="3409950" h="732154">
                <a:moveTo>
                  <a:pt x="3288029" y="0"/>
                </a:moveTo>
                <a:lnTo>
                  <a:pt x="2068195" y="0"/>
                </a:lnTo>
                <a:lnTo>
                  <a:pt x="2020748" y="9584"/>
                </a:lnTo>
                <a:lnTo>
                  <a:pt x="1981993" y="35718"/>
                </a:lnTo>
                <a:lnTo>
                  <a:pt x="1955859" y="74473"/>
                </a:lnTo>
                <a:lnTo>
                  <a:pt x="1946275" y="121920"/>
                </a:lnTo>
                <a:lnTo>
                  <a:pt x="3409950" y="121920"/>
                </a:lnTo>
                <a:lnTo>
                  <a:pt x="3400365" y="74473"/>
                </a:lnTo>
                <a:lnTo>
                  <a:pt x="3374231" y="35718"/>
                </a:lnTo>
                <a:lnTo>
                  <a:pt x="3335476" y="9584"/>
                </a:lnTo>
                <a:lnTo>
                  <a:pt x="3288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3154426"/>
            <a:ext cx="3409950" cy="732155"/>
          </a:xfrm>
          <a:custGeom>
            <a:avLst/>
            <a:gdLst/>
            <a:ahLst/>
            <a:cxnLst/>
            <a:rect l="l" t="t" r="r" b="b"/>
            <a:pathLst>
              <a:path w="3409950" h="732154">
                <a:moveTo>
                  <a:pt x="1946275" y="121920"/>
                </a:moveTo>
                <a:lnTo>
                  <a:pt x="1955859" y="74473"/>
                </a:lnTo>
                <a:lnTo>
                  <a:pt x="1981993" y="35718"/>
                </a:lnTo>
                <a:lnTo>
                  <a:pt x="2020748" y="9584"/>
                </a:lnTo>
                <a:lnTo>
                  <a:pt x="2068195" y="0"/>
                </a:lnTo>
                <a:lnTo>
                  <a:pt x="2190242" y="0"/>
                </a:lnTo>
                <a:lnTo>
                  <a:pt x="2556129" y="0"/>
                </a:lnTo>
                <a:lnTo>
                  <a:pt x="3288029" y="0"/>
                </a:lnTo>
                <a:lnTo>
                  <a:pt x="3335476" y="9584"/>
                </a:lnTo>
                <a:lnTo>
                  <a:pt x="3374231" y="35718"/>
                </a:lnTo>
                <a:lnTo>
                  <a:pt x="3400365" y="74473"/>
                </a:lnTo>
                <a:lnTo>
                  <a:pt x="3409950" y="121920"/>
                </a:lnTo>
                <a:lnTo>
                  <a:pt x="3409950" y="304926"/>
                </a:lnTo>
                <a:lnTo>
                  <a:pt x="3409950" y="609854"/>
                </a:lnTo>
                <a:lnTo>
                  <a:pt x="3400365" y="657300"/>
                </a:lnTo>
                <a:lnTo>
                  <a:pt x="3374231" y="696055"/>
                </a:lnTo>
                <a:lnTo>
                  <a:pt x="3335476" y="722189"/>
                </a:lnTo>
                <a:lnTo>
                  <a:pt x="3288029" y="731774"/>
                </a:lnTo>
                <a:lnTo>
                  <a:pt x="2556129" y="731774"/>
                </a:lnTo>
                <a:lnTo>
                  <a:pt x="2190242" y="731774"/>
                </a:lnTo>
                <a:lnTo>
                  <a:pt x="2068195" y="731774"/>
                </a:lnTo>
                <a:lnTo>
                  <a:pt x="2020748" y="722189"/>
                </a:lnTo>
                <a:lnTo>
                  <a:pt x="1981993" y="696055"/>
                </a:lnTo>
                <a:lnTo>
                  <a:pt x="1955859" y="657300"/>
                </a:lnTo>
                <a:lnTo>
                  <a:pt x="1946275" y="609854"/>
                </a:lnTo>
                <a:lnTo>
                  <a:pt x="1946275" y="304926"/>
                </a:lnTo>
                <a:lnTo>
                  <a:pt x="0" y="79375"/>
                </a:lnTo>
                <a:lnTo>
                  <a:pt x="1946275" y="12192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72045" y="3333622"/>
            <a:ext cx="10528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Biển chỉ dẫn  không rõ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ràng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1116" y="6294831"/>
            <a:ext cx="1873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57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346837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Cắm </a:t>
            </a:r>
            <a:r>
              <a:rPr sz="2800" spc="-5" dirty="0">
                <a:latin typeface="Times New Roman"/>
                <a:cs typeface="Times New Roman"/>
              </a:rPr>
              <a:t>chuột vào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đâu?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6475" y="2500312"/>
            <a:ext cx="38862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7626" y="2774950"/>
            <a:ext cx="1066800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4283075"/>
            <a:ext cx="1219200" cy="173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2775" y="2636773"/>
            <a:ext cx="1174750" cy="1052830"/>
          </a:xfrm>
          <a:custGeom>
            <a:avLst/>
            <a:gdLst/>
            <a:ahLst/>
            <a:cxnLst/>
            <a:rect l="l" t="t" r="r" b="b"/>
            <a:pathLst>
              <a:path w="1174750" h="1052829">
                <a:moveTo>
                  <a:pt x="306450" y="144779"/>
                </a:moveTo>
                <a:lnTo>
                  <a:pt x="313826" y="99047"/>
                </a:lnTo>
                <a:lnTo>
                  <a:pt x="334362" y="59307"/>
                </a:lnTo>
                <a:lnTo>
                  <a:pt x="365676" y="27956"/>
                </a:lnTo>
                <a:lnTo>
                  <a:pt x="405385" y="7388"/>
                </a:lnTo>
                <a:lnTo>
                  <a:pt x="451103" y="0"/>
                </a:lnTo>
                <a:lnTo>
                  <a:pt x="668147" y="0"/>
                </a:lnTo>
                <a:lnTo>
                  <a:pt x="1029970" y="0"/>
                </a:lnTo>
                <a:lnTo>
                  <a:pt x="1075750" y="7388"/>
                </a:lnTo>
                <a:lnTo>
                  <a:pt x="1115496" y="27956"/>
                </a:lnTo>
                <a:lnTo>
                  <a:pt x="1146830" y="59307"/>
                </a:lnTo>
                <a:lnTo>
                  <a:pt x="1167373" y="99047"/>
                </a:lnTo>
                <a:lnTo>
                  <a:pt x="1174750" y="144779"/>
                </a:lnTo>
                <a:lnTo>
                  <a:pt x="1174750" y="614045"/>
                </a:lnTo>
                <a:lnTo>
                  <a:pt x="1174750" y="877188"/>
                </a:lnTo>
                <a:lnTo>
                  <a:pt x="1174750" y="907796"/>
                </a:lnTo>
                <a:lnTo>
                  <a:pt x="1167373" y="953576"/>
                </a:lnTo>
                <a:lnTo>
                  <a:pt x="1146830" y="993322"/>
                </a:lnTo>
                <a:lnTo>
                  <a:pt x="1115496" y="1024656"/>
                </a:lnTo>
                <a:lnTo>
                  <a:pt x="1075750" y="1045199"/>
                </a:lnTo>
                <a:lnTo>
                  <a:pt x="1029970" y="1052576"/>
                </a:lnTo>
                <a:lnTo>
                  <a:pt x="668147" y="1052576"/>
                </a:lnTo>
                <a:lnTo>
                  <a:pt x="451103" y="1052576"/>
                </a:lnTo>
                <a:lnTo>
                  <a:pt x="405385" y="1045199"/>
                </a:lnTo>
                <a:lnTo>
                  <a:pt x="365676" y="1024656"/>
                </a:lnTo>
                <a:lnTo>
                  <a:pt x="334362" y="993322"/>
                </a:lnTo>
                <a:lnTo>
                  <a:pt x="313826" y="953576"/>
                </a:lnTo>
                <a:lnTo>
                  <a:pt x="306450" y="907796"/>
                </a:lnTo>
                <a:lnTo>
                  <a:pt x="306450" y="877188"/>
                </a:lnTo>
                <a:lnTo>
                  <a:pt x="0" y="846201"/>
                </a:lnTo>
                <a:lnTo>
                  <a:pt x="306450" y="614045"/>
                </a:lnTo>
                <a:lnTo>
                  <a:pt x="306450" y="144779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1593" y="2793491"/>
            <a:ext cx="58483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Nhãn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đi  cùng  </a:t>
            </a:r>
            <a:r>
              <a:rPr sz="1200" b="1" spc="-10" dirty="0">
                <a:latin typeface="Arial"/>
                <a:cs typeface="Arial"/>
              </a:rPr>
              <a:t>với </a:t>
            </a:r>
            <a:r>
              <a:rPr sz="1200" b="1" dirty="0">
                <a:latin typeface="Arial"/>
                <a:cs typeface="Arial"/>
              </a:rPr>
              <a:t>đối  </a:t>
            </a:r>
            <a:r>
              <a:rPr sz="1200" b="1" spc="-5" dirty="0">
                <a:latin typeface="Arial"/>
                <a:cs typeface="Arial"/>
              </a:rPr>
              <a:t>tượng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6676" y="4237101"/>
            <a:ext cx="1135380" cy="1371600"/>
          </a:xfrm>
          <a:custGeom>
            <a:avLst/>
            <a:gdLst/>
            <a:ahLst/>
            <a:cxnLst/>
            <a:rect l="l" t="t" r="r" b="b"/>
            <a:pathLst>
              <a:path w="1135379" h="1371600">
                <a:moveTo>
                  <a:pt x="311150" y="137287"/>
                </a:moveTo>
                <a:lnTo>
                  <a:pt x="318149" y="93894"/>
                </a:lnTo>
                <a:lnTo>
                  <a:pt x="337639" y="56208"/>
                </a:lnTo>
                <a:lnTo>
                  <a:pt x="367358" y="26489"/>
                </a:lnTo>
                <a:lnTo>
                  <a:pt x="405044" y="6999"/>
                </a:lnTo>
                <a:lnTo>
                  <a:pt x="448437" y="0"/>
                </a:lnTo>
                <a:lnTo>
                  <a:pt x="654430" y="0"/>
                </a:lnTo>
                <a:lnTo>
                  <a:pt x="997712" y="0"/>
                </a:lnTo>
                <a:lnTo>
                  <a:pt x="1041104" y="6999"/>
                </a:lnTo>
                <a:lnTo>
                  <a:pt x="1078790" y="26489"/>
                </a:lnTo>
                <a:lnTo>
                  <a:pt x="1108509" y="56208"/>
                </a:lnTo>
                <a:lnTo>
                  <a:pt x="1127999" y="93894"/>
                </a:lnTo>
                <a:lnTo>
                  <a:pt x="1134999" y="137287"/>
                </a:lnTo>
                <a:lnTo>
                  <a:pt x="1134999" y="800100"/>
                </a:lnTo>
                <a:lnTo>
                  <a:pt x="1134999" y="1143000"/>
                </a:lnTo>
                <a:lnTo>
                  <a:pt x="1134999" y="1234186"/>
                </a:lnTo>
                <a:lnTo>
                  <a:pt x="1127999" y="1277584"/>
                </a:lnTo>
                <a:lnTo>
                  <a:pt x="1108509" y="1315287"/>
                </a:lnTo>
                <a:lnTo>
                  <a:pt x="1078790" y="1345024"/>
                </a:lnTo>
                <a:lnTo>
                  <a:pt x="1041104" y="1364530"/>
                </a:lnTo>
                <a:lnTo>
                  <a:pt x="997712" y="1371536"/>
                </a:lnTo>
                <a:lnTo>
                  <a:pt x="654430" y="1371536"/>
                </a:lnTo>
                <a:lnTo>
                  <a:pt x="448437" y="1371536"/>
                </a:lnTo>
                <a:lnTo>
                  <a:pt x="405044" y="1364530"/>
                </a:lnTo>
                <a:lnTo>
                  <a:pt x="367358" y="1345024"/>
                </a:lnTo>
                <a:lnTo>
                  <a:pt x="337639" y="1315287"/>
                </a:lnTo>
                <a:lnTo>
                  <a:pt x="318149" y="1277584"/>
                </a:lnTo>
                <a:lnTo>
                  <a:pt x="311150" y="1234186"/>
                </a:lnTo>
                <a:lnTo>
                  <a:pt x="311150" y="1143000"/>
                </a:lnTo>
                <a:lnTo>
                  <a:pt x="0" y="844423"/>
                </a:lnTo>
                <a:lnTo>
                  <a:pt x="311150" y="800100"/>
                </a:lnTo>
                <a:lnTo>
                  <a:pt x="311150" y="137287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45400" y="4370578"/>
            <a:ext cx="531495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Dùng  màu  tương  ứng  </a:t>
            </a:r>
            <a:r>
              <a:rPr sz="1200" b="1" spc="-10" dirty="0">
                <a:latin typeface="Arial"/>
                <a:cs typeface="Arial"/>
              </a:rPr>
              <a:t>với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đối  </a:t>
            </a:r>
            <a:r>
              <a:rPr sz="1200" b="1" spc="-5" dirty="0">
                <a:latin typeface="Arial"/>
                <a:cs typeface="Arial"/>
              </a:rPr>
              <a:t>tượng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444" y="5606796"/>
            <a:ext cx="297942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74500"/>
              </a:lnSpc>
            </a:pPr>
            <a:r>
              <a:rPr sz="1200" b="1" spc="-5" dirty="0">
                <a:latin typeface="Arial"/>
                <a:cs typeface="Arial"/>
              </a:rPr>
              <a:t>Cổng </a:t>
            </a:r>
            <a:r>
              <a:rPr sz="1200" b="1" dirty="0">
                <a:latin typeface="Arial"/>
                <a:cs typeface="Arial"/>
              </a:rPr>
              <a:t>chuột </a:t>
            </a:r>
            <a:r>
              <a:rPr sz="1200" b="1" spc="-15" dirty="0">
                <a:latin typeface="Arial"/>
                <a:cs typeface="Arial"/>
              </a:rPr>
              <a:t>và </a:t>
            </a:r>
            <a:r>
              <a:rPr sz="1200" b="1" dirty="0">
                <a:latin typeface="Arial"/>
                <a:cs typeface="Arial"/>
              </a:rPr>
              <a:t>bàn phím khá giống nhau  Nhãn màu xanh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ứng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với </a:t>
            </a:r>
            <a:r>
              <a:rPr sz="1200" b="1" dirty="0">
                <a:latin typeface="Arial"/>
                <a:cs typeface="Arial"/>
              </a:rPr>
              <a:t>cổng nào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200" y="4100448"/>
            <a:ext cx="732155" cy="274955"/>
          </a:xfrm>
          <a:custGeom>
            <a:avLst/>
            <a:gdLst/>
            <a:ahLst/>
            <a:cxnLst/>
            <a:rect l="l" t="t" r="r" b="b"/>
            <a:pathLst>
              <a:path w="732154" h="274954">
                <a:moveTo>
                  <a:pt x="548894" y="0"/>
                </a:moveTo>
                <a:lnTo>
                  <a:pt x="548894" y="68706"/>
                </a:lnTo>
                <a:lnTo>
                  <a:pt x="0" y="68706"/>
                </a:lnTo>
                <a:lnTo>
                  <a:pt x="0" y="205994"/>
                </a:lnTo>
                <a:lnTo>
                  <a:pt x="548894" y="205994"/>
                </a:lnTo>
                <a:lnTo>
                  <a:pt x="548894" y="274700"/>
                </a:lnTo>
                <a:lnTo>
                  <a:pt x="731901" y="137413"/>
                </a:lnTo>
                <a:lnTo>
                  <a:pt x="548894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00" y="4100448"/>
            <a:ext cx="732155" cy="274955"/>
          </a:xfrm>
          <a:custGeom>
            <a:avLst/>
            <a:gdLst/>
            <a:ahLst/>
            <a:cxnLst/>
            <a:rect l="l" t="t" r="r" b="b"/>
            <a:pathLst>
              <a:path w="732154" h="274954">
                <a:moveTo>
                  <a:pt x="0" y="68706"/>
                </a:moveTo>
                <a:lnTo>
                  <a:pt x="548894" y="68706"/>
                </a:lnTo>
                <a:lnTo>
                  <a:pt x="548894" y="0"/>
                </a:lnTo>
                <a:lnTo>
                  <a:pt x="731901" y="137413"/>
                </a:lnTo>
                <a:lnTo>
                  <a:pt x="548894" y="274700"/>
                </a:lnTo>
                <a:lnTo>
                  <a:pt x="548894" y="205994"/>
                </a:lnTo>
                <a:lnTo>
                  <a:pt x="0" y="205994"/>
                </a:lnTo>
                <a:lnTo>
                  <a:pt x="0" y="687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2854" y="3913885"/>
            <a:ext cx="575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Đề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xuất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27914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Cái </a:t>
            </a:r>
            <a:r>
              <a:rPr sz="2800" spc="-5" dirty="0">
                <a:latin typeface="Times New Roman"/>
                <a:cs typeface="Times New Roman"/>
              </a:rPr>
              <a:t>điều khiển ti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2743200"/>
            <a:ext cx="3429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1823" y="2697226"/>
            <a:ext cx="1931035" cy="1049655"/>
          </a:xfrm>
          <a:custGeom>
            <a:avLst/>
            <a:gdLst/>
            <a:ahLst/>
            <a:cxnLst/>
            <a:rect l="l" t="t" r="r" b="b"/>
            <a:pathLst>
              <a:path w="1931034" h="1049654">
                <a:moveTo>
                  <a:pt x="1793112" y="0"/>
                </a:moveTo>
                <a:lnTo>
                  <a:pt x="696213" y="0"/>
                </a:lnTo>
                <a:lnTo>
                  <a:pt x="652821" y="6999"/>
                </a:lnTo>
                <a:lnTo>
                  <a:pt x="615135" y="26489"/>
                </a:lnTo>
                <a:lnTo>
                  <a:pt x="585416" y="56208"/>
                </a:lnTo>
                <a:lnTo>
                  <a:pt x="565926" y="93894"/>
                </a:lnTo>
                <a:lnTo>
                  <a:pt x="558926" y="137287"/>
                </a:lnTo>
                <a:lnTo>
                  <a:pt x="558926" y="480568"/>
                </a:lnTo>
                <a:lnTo>
                  <a:pt x="0" y="1049274"/>
                </a:lnTo>
                <a:lnTo>
                  <a:pt x="558926" y="686562"/>
                </a:lnTo>
                <a:lnTo>
                  <a:pt x="1930527" y="686562"/>
                </a:lnTo>
                <a:lnTo>
                  <a:pt x="1930527" y="137287"/>
                </a:lnTo>
                <a:lnTo>
                  <a:pt x="1923514" y="93894"/>
                </a:lnTo>
                <a:lnTo>
                  <a:pt x="1903993" y="56208"/>
                </a:lnTo>
                <a:lnTo>
                  <a:pt x="1874236" y="26489"/>
                </a:lnTo>
                <a:lnTo>
                  <a:pt x="1836518" y="6999"/>
                </a:lnTo>
                <a:lnTo>
                  <a:pt x="1793112" y="0"/>
                </a:lnTo>
                <a:close/>
              </a:path>
              <a:path w="1931034" h="1049654">
                <a:moveTo>
                  <a:pt x="1930527" y="686562"/>
                </a:moveTo>
                <a:lnTo>
                  <a:pt x="558926" y="686562"/>
                </a:lnTo>
                <a:lnTo>
                  <a:pt x="565926" y="729954"/>
                </a:lnTo>
                <a:lnTo>
                  <a:pt x="585416" y="767640"/>
                </a:lnTo>
                <a:lnTo>
                  <a:pt x="615135" y="797359"/>
                </a:lnTo>
                <a:lnTo>
                  <a:pt x="652821" y="816849"/>
                </a:lnTo>
                <a:lnTo>
                  <a:pt x="696213" y="823849"/>
                </a:lnTo>
                <a:lnTo>
                  <a:pt x="1793112" y="823849"/>
                </a:lnTo>
                <a:lnTo>
                  <a:pt x="1836518" y="816849"/>
                </a:lnTo>
                <a:lnTo>
                  <a:pt x="1874236" y="797359"/>
                </a:lnTo>
                <a:lnTo>
                  <a:pt x="1903993" y="767640"/>
                </a:lnTo>
                <a:lnTo>
                  <a:pt x="1923514" y="729954"/>
                </a:lnTo>
                <a:lnTo>
                  <a:pt x="1930527" y="686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1823" y="2697226"/>
            <a:ext cx="1931035" cy="1049655"/>
          </a:xfrm>
          <a:custGeom>
            <a:avLst/>
            <a:gdLst/>
            <a:ahLst/>
            <a:cxnLst/>
            <a:rect l="l" t="t" r="r" b="b"/>
            <a:pathLst>
              <a:path w="1931034" h="1049654">
                <a:moveTo>
                  <a:pt x="558926" y="137287"/>
                </a:moveTo>
                <a:lnTo>
                  <a:pt x="565926" y="93894"/>
                </a:lnTo>
                <a:lnTo>
                  <a:pt x="585416" y="56208"/>
                </a:lnTo>
                <a:lnTo>
                  <a:pt x="615135" y="26489"/>
                </a:lnTo>
                <a:lnTo>
                  <a:pt x="652821" y="6999"/>
                </a:lnTo>
                <a:lnTo>
                  <a:pt x="696213" y="0"/>
                </a:lnTo>
                <a:lnTo>
                  <a:pt x="787526" y="0"/>
                </a:lnTo>
                <a:lnTo>
                  <a:pt x="1130427" y="0"/>
                </a:lnTo>
                <a:lnTo>
                  <a:pt x="1793112" y="0"/>
                </a:lnTo>
                <a:lnTo>
                  <a:pt x="1836518" y="6999"/>
                </a:lnTo>
                <a:lnTo>
                  <a:pt x="1874236" y="26489"/>
                </a:lnTo>
                <a:lnTo>
                  <a:pt x="1903993" y="56208"/>
                </a:lnTo>
                <a:lnTo>
                  <a:pt x="1923514" y="93894"/>
                </a:lnTo>
                <a:lnTo>
                  <a:pt x="1930527" y="137287"/>
                </a:lnTo>
                <a:lnTo>
                  <a:pt x="1930527" y="480568"/>
                </a:lnTo>
                <a:lnTo>
                  <a:pt x="1930527" y="686562"/>
                </a:lnTo>
                <a:lnTo>
                  <a:pt x="1923514" y="729954"/>
                </a:lnTo>
                <a:lnTo>
                  <a:pt x="1903993" y="767640"/>
                </a:lnTo>
                <a:lnTo>
                  <a:pt x="1874236" y="797359"/>
                </a:lnTo>
                <a:lnTo>
                  <a:pt x="1836518" y="816849"/>
                </a:lnTo>
                <a:lnTo>
                  <a:pt x="1793112" y="823849"/>
                </a:lnTo>
                <a:lnTo>
                  <a:pt x="1130427" y="823849"/>
                </a:lnTo>
                <a:lnTo>
                  <a:pt x="787526" y="823849"/>
                </a:lnTo>
                <a:lnTo>
                  <a:pt x="696213" y="823849"/>
                </a:lnTo>
                <a:lnTo>
                  <a:pt x="652821" y="816849"/>
                </a:lnTo>
                <a:lnTo>
                  <a:pt x="615135" y="797359"/>
                </a:lnTo>
                <a:lnTo>
                  <a:pt x="585416" y="767640"/>
                </a:lnTo>
                <a:lnTo>
                  <a:pt x="565926" y="729954"/>
                </a:lnTo>
                <a:lnTo>
                  <a:pt x="558926" y="686562"/>
                </a:lnTo>
                <a:lnTo>
                  <a:pt x="0" y="1049274"/>
                </a:lnTo>
                <a:lnTo>
                  <a:pt x="558926" y="480568"/>
                </a:lnTo>
                <a:lnTo>
                  <a:pt x="558926" y="137287"/>
                </a:lnTo>
                <a:close/>
              </a:path>
            </a:pathLst>
          </a:custGeom>
          <a:ln w="381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4271" y="2830957"/>
            <a:ext cx="92392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Nhầm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chữ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  </a:t>
            </a:r>
            <a:r>
              <a:rPr sz="1200" b="1" spc="-10" dirty="0">
                <a:latin typeface="Arial"/>
                <a:cs typeface="Arial"/>
              </a:rPr>
              <a:t>với </a:t>
            </a:r>
            <a:r>
              <a:rPr sz="1200" b="1" dirty="0">
                <a:latin typeface="Arial"/>
                <a:cs typeface="Arial"/>
              </a:rPr>
              <a:t>mũi tên  xuống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3925" y="3657600"/>
            <a:ext cx="274955" cy="868680"/>
          </a:xfrm>
          <a:custGeom>
            <a:avLst/>
            <a:gdLst/>
            <a:ahLst/>
            <a:cxnLst/>
            <a:rect l="l" t="t" r="r" b="b"/>
            <a:pathLst>
              <a:path w="274954" h="868679">
                <a:moveTo>
                  <a:pt x="274700" y="651256"/>
                </a:moveTo>
                <a:lnTo>
                  <a:pt x="0" y="651256"/>
                </a:lnTo>
                <a:lnTo>
                  <a:pt x="137287" y="868299"/>
                </a:lnTo>
                <a:lnTo>
                  <a:pt x="274700" y="651256"/>
                </a:lnTo>
                <a:close/>
              </a:path>
              <a:path w="274954" h="868679">
                <a:moveTo>
                  <a:pt x="205994" y="0"/>
                </a:moveTo>
                <a:lnTo>
                  <a:pt x="68707" y="0"/>
                </a:lnTo>
                <a:lnTo>
                  <a:pt x="68707" y="651256"/>
                </a:lnTo>
                <a:lnTo>
                  <a:pt x="205994" y="651256"/>
                </a:lnTo>
                <a:lnTo>
                  <a:pt x="205994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3925" y="3657600"/>
            <a:ext cx="274955" cy="868680"/>
          </a:xfrm>
          <a:custGeom>
            <a:avLst/>
            <a:gdLst/>
            <a:ahLst/>
            <a:cxnLst/>
            <a:rect l="l" t="t" r="r" b="b"/>
            <a:pathLst>
              <a:path w="274954" h="868679">
                <a:moveTo>
                  <a:pt x="0" y="651256"/>
                </a:moveTo>
                <a:lnTo>
                  <a:pt x="68707" y="651256"/>
                </a:lnTo>
                <a:lnTo>
                  <a:pt x="68707" y="0"/>
                </a:lnTo>
                <a:lnTo>
                  <a:pt x="205994" y="0"/>
                </a:lnTo>
                <a:lnTo>
                  <a:pt x="205994" y="651256"/>
                </a:lnTo>
                <a:lnTo>
                  <a:pt x="274700" y="651256"/>
                </a:lnTo>
                <a:lnTo>
                  <a:pt x="137287" y="868299"/>
                </a:lnTo>
                <a:lnTo>
                  <a:pt x="0" y="6512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12534" y="3972814"/>
            <a:ext cx="575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Đề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xuất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6301" y="4616513"/>
            <a:ext cx="1463675" cy="824230"/>
          </a:xfrm>
          <a:prstGeom prst="rect">
            <a:avLst/>
          </a:prstGeom>
          <a:ln w="28575"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213995" marR="5969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Thay chữ “V”  bằng chữ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“vol”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5505"/>
            <a:ext cx="435419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400" dirty="0">
                <a:latin typeface="Times New Roman"/>
                <a:cs typeface="Times New Roman"/>
              </a:rPr>
              <a:t>Vòi nước ở Zion </a:t>
            </a:r>
            <a:r>
              <a:rPr sz="2400" spc="-5" dirty="0">
                <a:latin typeface="Times New Roman"/>
                <a:cs typeface="Times New Roman"/>
              </a:rPr>
              <a:t>National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901" y="2454275"/>
            <a:ext cx="211455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470150"/>
            <a:ext cx="22098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4451286"/>
            <a:ext cx="2209800" cy="1868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626" y="4511675"/>
            <a:ext cx="949325" cy="196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0275" y="4511675"/>
            <a:ext cx="1054100" cy="1463675"/>
          </a:xfrm>
          <a:custGeom>
            <a:avLst/>
            <a:gdLst/>
            <a:ahLst/>
            <a:cxnLst/>
            <a:rect l="l" t="t" r="r" b="b"/>
            <a:pathLst>
              <a:path w="1054100" h="1463675">
                <a:moveTo>
                  <a:pt x="0" y="124332"/>
                </a:moveTo>
                <a:lnTo>
                  <a:pt x="9772" y="75920"/>
                </a:lnTo>
                <a:lnTo>
                  <a:pt x="36423" y="36401"/>
                </a:lnTo>
                <a:lnTo>
                  <a:pt x="75952" y="9765"/>
                </a:lnTo>
                <a:lnTo>
                  <a:pt x="124358" y="0"/>
                </a:lnTo>
                <a:lnTo>
                  <a:pt x="435228" y="0"/>
                </a:lnTo>
                <a:lnTo>
                  <a:pt x="621791" y="0"/>
                </a:lnTo>
                <a:lnTo>
                  <a:pt x="670204" y="9765"/>
                </a:lnTo>
                <a:lnTo>
                  <a:pt x="709723" y="36401"/>
                </a:lnTo>
                <a:lnTo>
                  <a:pt x="736359" y="75920"/>
                </a:lnTo>
                <a:lnTo>
                  <a:pt x="746125" y="124332"/>
                </a:lnTo>
                <a:lnTo>
                  <a:pt x="746125" y="853821"/>
                </a:lnTo>
                <a:lnTo>
                  <a:pt x="1054100" y="1119174"/>
                </a:lnTo>
                <a:lnTo>
                  <a:pt x="746125" y="1219733"/>
                </a:lnTo>
                <a:lnTo>
                  <a:pt x="746125" y="1339316"/>
                </a:lnTo>
                <a:lnTo>
                  <a:pt x="736359" y="1387722"/>
                </a:lnTo>
                <a:lnTo>
                  <a:pt x="709723" y="1427251"/>
                </a:lnTo>
                <a:lnTo>
                  <a:pt x="670204" y="1453902"/>
                </a:lnTo>
                <a:lnTo>
                  <a:pt x="621791" y="1463675"/>
                </a:lnTo>
                <a:lnTo>
                  <a:pt x="435228" y="1463675"/>
                </a:lnTo>
                <a:lnTo>
                  <a:pt x="124358" y="1463675"/>
                </a:lnTo>
                <a:lnTo>
                  <a:pt x="75952" y="1453902"/>
                </a:lnTo>
                <a:lnTo>
                  <a:pt x="36423" y="1427251"/>
                </a:lnTo>
                <a:lnTo>
                  <a:pt x="9772" y="1387722"/>
                </a:lnTo>
                <a:lnTo>
                  <a:pt x="0" y="1339316"/>
                </a:lnTo>
                <a:lnTo>
                  <a:pt x="0" y="1219733"/>
                </a:lnTo>
                <a:lnTo>
                  <a:pt x="0" y="853821"/>
                </a:lnTo>
                <a:lnTo>
                  <a:pt x="0" y="124332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2200" y="4691126"/>
            <a:ext cx="421640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Vòi  n</a:t>
            </a:r>
            <a:r>
              <a:rPr sz="1200" b="1" spc="-10" dirty="0">
                <a:latin typeface="Arial"/>
                <a:cs typeface="Arial"/>
              </a:rPr>
              <a:t>ư</a:t>
            </a:r>
            <a:r>
              <a:rPr sz="1200" b="1" dirty="0">
                <a:latin typeface="Arial"/>
                <a:cs typeface="Arial"/>
              </a:rPr>
              <a:t>ớc  ở  trạng  </a:t>
            </a:r>
            <a:r>
              <a:rPr sz="1200" b="1" spc="-5" dirty="0">
                <a:latin typeface="Arial"/>
                <a:cs typeface="Arial"/>
              </a:rPr>
              <a:t>thái  </a:t>
            </a:r>
            <a:r>
              <a:rPr sz="1200" b="1" dirty="0">
                <a:latin typeface="Arial"/>
                <a:cs typeface="Arial"/>
              </a:rPr>
              <a:t>mở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2851150"/>
            <a:ext cx="1062355" cy="1371600"/>
          </a:xfrm>
          <a:custGeom>
            <a:avLst/>
            <a:gdLst/>
            <a:ahLst/>
            <a:cxnLst/>
            <a:rect l="l" t="t" r="r" b="b"/>
            <a:pathLst>
              <a:path w="1062355" h="13716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444500" y="0"/>
                </a:lnTo>
                <a:lnTo>
                  <a:pt x="635000" y="0"/>
                </a:lnTo>
                <a:lnTo>
                  <a:pt x="684418" y="9985"/>
                </a:lnTo>
                <a:lnTo>
                  <a:pt x="724788" y="37211"/>
                </a:lnTo>
                <a:lnTo>
                  <a:pt x="752014" y="77581"/>
                </a:lnTo>
                <a:lnTo>
                  <a:pt x="762000" y="127000"/>
                </a:lnTo>
                <a:lnTo>
                  <a:pt x="762000" y="228600"/>
                </a:lnTo>
                <a:lnTo>
                  <a:pt x="1062101" y="81025"/>
                </a:lnTo>
                <a:lnTo>
                  <a:pt x="762000" y="571500"/>
                </a:lnTo>
                <a:lnTo>
                  <a:pt x="762000" y="1244600"/>
                </a:lnTo>
                <a:lnTo>
                  <a:pt x="752014" y="1294018"/>
                </a:lnTo>
                <a:lnTo>
                  <a:pt x="724788" y="1334389"/>
                </a:lnTo>
                <a:lnTo>
                  <a:pt x="684418" y="1361614"/>
                </a:lnTo>
                <a:lnTo>
                  <a:pt x="635000" y="1371600"/>
                </a:lnTo>
                <a:lnTo>
                  <a:pt x="444500" y="1371600"/>
                </a:lnTo>
                <a:lnTo>
                  <a:pt x="127000" y="1371600"/>
                </a:lnTo>
                <a:lnTo>
                  <a:pt x="77565" y="1361614"/>
                </a:lnTo>
                <a:lnTo>
                  <a:pt x="37196" y="1334389"/>
                </a:lnTo>
                <a:lnTo>
                  <a:pt x="9980" y="1294018"/>
                </a:lnTo>
                <a:lnTo>
                  <a:pt x="0" y="1244600"/>
                </a:lnTo>
                <a:lnTo>
                  <a:pt x="0" y="571500"/>
                </a:lnTo>
                <a:lnTo>
                  <a:pt x="0" y="228600"/>
                </a:lnTo>
                <a:lnTo>
                  <a:pt x="0" y="12700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4580" y="2984246"/>
            <a:ext cx="421640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Vòi  n</a:t>
            </a:r>
            <a:r>
              <a:rPr sz="1200" b="1" spc="-10" dirty="0">
                <a:latin typeface="Arial"/>
                <a:cs typeface="Arial"/>
              </a:rPr>
              <a:t>ư</a:t>
            </a:r>
            <a:r>
              <a:rPr sz="1200" b="1" dirty="0">
                <a:latin typeface="Arial"/>
                <a:cs typeface="Arial"/>
              </a:rPr>
              <a:t>ớc  ở  trạng  </a:t>
            </a:r>
            <a:r>
              <a:rPr sz="1200" b="1" spc="-5" dirty="0">
                <a:latin typeface="Arial"/>
                <a:cs typeface="Arial"/>
              </a:rPr>
              <a:t>thái  </a:t>
            </a:r>
            <a:r>
              <a:rPr sz="1200" b="1" dirty="0">
                <a:latin typeface="Arial"/>
                <a:cs typeface="Arial"/>
              </a:rPr>
              <a:t>khóa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77025" y="2728976"/>
            <a:ext cx="1095375" cy="824230"/>
          </a:xfrm>
          <a:custGeom>
            <a:avLst/>
            <a:gdLst/>
            <a:ahLst/>
            <a:cxnLst/>
            <a:rect l="l" t="t" r="r" b="b"/>
            <a:pathLst>
              <a:path w="1095375" h="824229">
                <a:moveTo>
                  <a:pt x="333375" y="127000"/>
                </a:moveTo>
                <a:lnTo>
                  <a:pt x="343360" y="77527"/>
                </a:lnTo>
                <a:lnTo>
                  <a:pt x="370585" y="37163"/>
                </a:lnTo>
                <a:lnTo>
                  <a:pt x="410956" y="9967"/>
                </a:lnTo>
                <a:lnTo>
                  <a:pt x="460375" y="0"/>
                </a:lnTo>
                <a:lnTo>
                  <a:pt x="650875" y="0"/>
                </a:lnTo>
                <a:lnTo>
                  <a:pt x="968375" y="0"/>
                </a:lnTo>
                <a:lnTo>
                  <a:pt x="1017793" y="9967"/>
                </a:lnTo>
                <a:lnTo>
                  <a:pt x="1058164" y="37163"/>
                </a:lnTo>
                <a:lnTo>
                  <a:pt x="1085389" y="77527"/>
                </a:lnTo>
                <a:lnTo>
                  <a:pt x="1095375" y="127000"/>
                </a:lnTo>
                <a:lnTo>
                  <a:pt x="1095375" y="480568"/>
                </a:lnTo>
                <a:lnTo>
                  <a:pt x="1095375" y="686562"/>
                </a:lnTo>
                <a:lnTo>
                  <a:pt x="1095375" y="696849"/>
                </a:lnTo>
                <a:lnTo>
                  <a:pt x="1085389" y="746267"/>
                </a:lnTo>
                <a:lnTo>
                  <a:pt x="1058164" y="786638"/>
                </a:lnTo>
                <a:lnTo>
                  <a:pt x="1017793" y="813863"/>
                </a:lnTo>
                <a:lnTo>
                  <a:pt x="968375" y="823849"/>
                </a:lnTo>
                <a:lnTo>
                  <a:pt x="650875" y="823849"/>
                </a:lnTo>
                <a:lnTo>
                  <a:pt x="460375" y="823849"/>
                </a:lnTo>
                <a:lnTo>
                  <a:pt x="410956" y="813863"/>
                </a:lnTo>
                <a:lnTo>
                  <a:pt x="370585" y="786638"/>
                </a:lnTo>
                <a:lnTo>
                  <a:pt x="343360" y="746267"/>
                </a:lnTo>
                <a:lnTo>
                  <a:pt x="333375" y="696849"/>
                </a:lnTo>
                <a:lnTo>
                  <a:pt x="333375" y="686562"/>
                </a:lnTo>
                <a:lnTo>
                  <a:pt x="0" y="588899"/>
                </a:lnTo>
                <a:lnTo>
                  <a:pt x="333375" y="480568"/>
                </a:lnTo>
                <a:lnTo>
                  <a:pt x="333375" y="12700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3181" y="2862707"/>
            <a:ext cx="45847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Nhầm  là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cần  </a:t>
            </a:r>
            <a:r>
              <a:rPr sz="1200" b="1" spc="-5" dirty="0">
                <a:latin typeface="Arial"/>
                <a:cs typeface="Arial"/>
              </a:rPr>
              <a:t>bơm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1809" y="4661916"/>
            <a:ext cx="8197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Kéo để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mở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6269" y="4660836"/>
            <a:ext cx="1353375" cy="1259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451294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Giao diện </a:t>
            </a:r>
            <a:r>
              <a:rPr sz="2800" dirty="0">
                <a:latin typeface="Times New Roman"/>
                <a:cs typeface="Times New Roman"/>
              </a:rPr>
              <a:t>thiết </a:t>
            </a:r>
            <a:r>
              <a:rPr sz="2800" spc="-5" dirty="0">
                <a:latin typeface="Times New Roman"/>
                <a:cs typeface="Times New Roman"/>
              </a:rPr>
              <a:t>lập </a:t>
            </a:r>
            <a:r>
              <a:rPr sz="2800" spc="-10" dirty="0">
                <a:latin typeface="Times New Roman"/>
                <a:cs typeface="Times New Roman"/>
              </a:rPr>
              <a:t>máy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7551" y="2362200"/>
            <a:ext cx="4114800" cy="382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2727325"/>
            <a:ext cx="2387600" cy="777875"/>
          </a:xfrm>
          <a:custGeom>
            <a:avLst/>
            <a:gdLst/>
            <a:ahLst/>
            <a:cxnLst/>
            <a:rect l="l" t="t" r="r" b="b"/>
            <a:pathLst>
              <a:path w="2387600" h="777875">
                <a:moveTo>
                  <a:pt x="0" y="129666"/>
                </a:moveTo>
                <a:lnTo>
                  <a:pt x="10187" y="79188"/>
                </a:lnTo>
                <a:lnTo>
                  <a:pt x="37969" y="37972"/>
                </a:lnTo>
                <a:lnTo>
                  <a:pt x="79177" y="10187"/>
                </a:lnTo>
                <a:lnTo>
                  <a:pt x="129641" y="0"/>
                </a:lnTo>
                <a:lnTo>
                  <a:pt x="800100" y="0"/>
                </a:lnTo>
                <a:lnTo>
                  <a:pt x="1143000" y="0"/>
                </a:lnTo>
                <a:lnTo>
                  <a:pt x="1241933" y="0"/>
                </a:lnTo>
                <a:lnTo>
                  <a:pt x="1292411" y="10187"/>
                </a:lnTo>
                <a:lnTo>
                  <a:pt x="1333627" y="37973"/>
                </a:lnTo>
                <a:lnTo>
                  <a:pt x="1361412" y="79188"/>
                </a:lnTo>
                <a:lnTo>
                  <a:pt x="1371600" y="129666"/>
                </a:lnTo>
                <a:lnTo>
                  <a:pt x="1371600" y="453771"/>
                </a:lnTo>
                <a:lnTo>
                  <a:pt x="2387600" y="590550"/>
                </a:lnTo>
                <a:lnTo>
                  <a:pt x="1371600" y="648208"/>
                </a:lnTo>
                <a:lnTo>
                  <a:pt x="1361412" y="698686"/>
                </a:lnTo>
                <a:lnTo>
                  <a:pt x="1333627" y="739902"/>
                </a:lnTo>
                <a:lnTo>
                  <a:pt x="1292411" y="767687"/>
                </a:lnTo>
                <a:lnTo>
                  <a:pt x="1241933" y="777875"/>
                </a:lnTo>
                <a:lnTo>
                  <a:pt x="1143000" y="777875"/>
                </a:lnTo>
                <a:lnTo>
                  <a:pt x="800100" y="777875"/>
                </a:lnTo>
                <a:lnTo>
                  <a:pt x="129641" y="777875"/>
                </a:lnTo>
                <a:lnTo>
                  <a:pt x="79177" y="767687"/>
                </a:lnTo>
                <a:lnTo>
                  <a:pt x="37969" y="739901"/>
                </a:lnTo>
                <a:lnTo>
                  <a:pt x="10187" y="698686"/>
                </a:lnTo>
                <a:lnTo>
                  <a:pt x="0" y="648208"/>
                </a:lnTo>
                <a:lnTo>
                  <a:pt x="0" y="453771"/>
                </a:lnTo>
                <a:lnTo>
                  <a:pt x="0" y="129666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4366" y="2837941"/>
            <a:ext cx="109474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Tuỳ </a:t>
            </a:r>
            <a:r>
              <a:rPr sz="1200" b="1" dirty="0">
                <a:latin typeface="Arial"/>
                <a:cs typeface="Arial"/>
              </a:rPr>
              <a:t>chọn nên  xếp </a:t>
            </a:r>
            <a:r>
              <a:rPr sz="1200" b="1" spc="-5" dirty="0">
                <a:latin typeface="Arial"/>
                <a:cs typeface="Arial"/>
              </a:rPr>
              <a:t>theo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chiều  </a:t>
            </a:r>
            <a:r>
              <a:rPr sz="1200" b="1" spc="-5" dirty="0">
                <a:latin typeface="Arial"/>
                <a:cs typeface="Arial"/>
              </a:rPr>
              <a:t>dọc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2837" y="3884548"/>
            <a:ext cx="1800860" cy="1266825"/>
          </a:xfrm>
          <a:custGeom>
            <a:avLst/>
            <a:gdLst/>
            <a:ahLst/>
            <a:cxnLst/>
            <a:rect l="l" t="t" r="r" b="b"/>
            <a:pathLst>
              <a:path w="1800860" h="1266825">
                <a:moveTo>
                  <a:pt x="0" y="351408"/>
                </a:moveTo>
                <a:lnTo>
                  <a:pt x="6540" y="302742"/>
                </a:lnTo>
                <a:lnTo>
                  <a:pt x="24997" y="259000"/>
                </a:lnTo>
                <a:lnTo>
                  <a:pt x="53625" y="221932"/>
                </a:lnTo>
                <a:lnTo>
                  <a:pt x="90678" y="193289"/>
                </a:lnTo>
                <a:lnTo>
                  <a:pt x="134408" y="174820"/>
                </a:lnTo>
                <a:lnTo>
                  <a:pt x="183070" y="168275"/>
                </a:lnTo>
                <a:lnTo>
                  <a:pt x="800163" y="168275"/>
                </a:lnTo>
                <a:lnTo>
                  <a:pt x="1143063" y="168275"/>
                </a:lnTo>
                <a:lnTo>
                  <a:pt x="1188529" y="168275"/>
                </a:lnTo>
                <a:lnTo>
                  <a:pt x="1237196" y="174820"/>
                </a:lnTo>
                <a:lnTo>
                  <a:pt x="1280938" y="193289"/>
                </a:lnTo>
                <a:lnTo>
                  <a:pt x="1318006" y="221932"/>
                </a:lnTo>
                <a:lnTo>
                  <a:pt x="1346649" y="259000"/>
                </a:lnTo>
                <a:lnTo>
                  <a:pt x="1365118" y="302742"/>
                </a:lnTo>
                <a:lnTo>
                  <a:pt x="1371663" y="351408"/>
                </a:lnTo>
                <a:lnTo>
                  <a:pt x="1800288" y="0"/>
                </a:lnTo>
                <a:lnTo>
                  <a:pt x="1371663" y="626109"/>
                </a:lnTo>
                <a:lnTo>
                  <a:pt x="1371663" y="1083818"/>
                </a:lnTo>
                <a:lnTo>
                  <a:pt x="1365118" y="1132475"/>
                </a:lnTo>
                <a:lnTo>
                  <a:pt x="1346649" y="1176194"/>
                </a:lnTo>
                <a:lnTo>
                  <a:pt x="1318006" y="1213231"/>
                </a:lnTo>
                <a:lnTo>
                  <a:pt x="1280938" y="1241843"/>
                </a:lnTo>
                <a:lnTo>
                  <a:pt x="1237196" y="1260289"/>
                </a:lnTo>
                <a:lnTo>
                  <a:pt x="1188529" y="1266825"/>
                </a:lnTo>
                <a:lnTo>
                  <a:pt x="1143063" y="1266825"/>
                </a:lnTo>
                <a:lnTo>
                  <a:pt x="800163" y="1266825"/>
                </a:lnTo>
                <a:lnTo>
                  <a:pt x="183070" y="1266825"/>
                </a:lnTo>
                <a:lnTo>
                  <a:pt x="134408" y="1260289"/>
                </a:lnTo>
                <a:lnTo>
                  <a:pt x="90678" y="1241843"/>
                </a:lnTo>
                <a:lnTo>
                  <a:pt x="53625" y="1213231"/>
                </a:lnTo>
                <a:lnTo>
                  <a:pt x="24997" y="1176194"/>
                </a:lnTo>
                <a:lnTo>
                  <a:pt x="6540" y="1132475"/>
                </a:lnTo>
                <a:lnTo>
                  <a:pt x="0" y="1083818"/>
                </a:lnTo>
                <a:lnTo>
                  <a:pt x="0" y="626109"/>
                </a:lnTo>
                <a:lnTo>
                  <a:pt x="0" y="351408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4925" y="4141342"/>
            <a:ext cx="98679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Nhãn canh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lề  trái, nhóm  </a:t>
            </a:r>
            <a:r>
              <a:rPr sz="1200" b="1" spc="-5" dirty="0">
                <a:latin typeface="Arial"/>
                <a:cs typeface="Arial"/>
              </a:rPr>
              <a:t>thông </a:t>
            </a:r>
            <a:r>
              <a:rPr sz="1200" b="1" dirty="0">
                <a:latin typeface="Arial"/>
                <a:cs typeface="Arial"/>
              </a:rPr>
              <a:t>tin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liên  quan </a:t>
            </a:r>
            <a:r>
              <a:rPr sz="1200" b="1" spc="-5" dirty="0">
                <a:latin typeface="Arial"/>
                <a:cs typeface="Arial"/>
              </a:rPr>
              <a:t>thành  nhóm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3120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Thêm/Loại bỏ chương </a:t>
            </a:r>
            <a:r>
              <a:rPr sz="2800" dirty="0">
                <a:latin typeface="Times New Roman"/>
                <a:cs typeface="Times New Roman"/>
              </a:rPr>
              <a:t>trình trong </a:t>
            </a:r>
            <a:r>
              <a:rPr sz="2800" spc="-5" dirty="0">
                <a:latin typeface="Times New Roman"/>
                <a:cs typeface="Times New Roman"/>
              </a:rPr>
              <a:t>Windows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9X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2544762"/>
            <a:ext cx="5029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9873" y="6016142"/>
            <a:ext cx="24752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Các </a:t>
            </a:r>
            <a:r>
              <a:rPr sz="1200" b="1" dirty="0">
                <a:latin typeface="Arial"/>
                <a:cs typeface="Arial"/>
              </a:rPr>
              <a:t>tab không liên quan </a:t>
            </a:r>
            <a:r>
              <a:rPr sz="1200" b="1" spc="-10" dirty="0">
                <a:latin typeface="Arial"/>
                <a:cs typeface="Arial"/>
              </a:rPr>
              <a:t>với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nhau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565023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Giao diện nhập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tin bệnh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133600"/>
            <a:ext cx="7467600" cy="437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59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59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45" y="1623695"/>
            <a:ext cx="8366125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dirty="0">
                <a:latin typeface="Times New Roman"/>
                <a:cs typeface="Times New Roman"/>
              </a:rPr>
              <a:t>CHƯƠNG</a:t>
            </a:r>
            <a:r>
              <a:rPr sz="5400" b="1" spc="-90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  <a:tabLst>
                <a:tab pos="1771650" algn="l"/>
                <a:tab pos="6892925" algn="l"/>
              </a:tabLst>
            </a:pPr>
            <a:r>
              <a:rPr sz="5400" b="1" dirty="0">
                <a:latin typeface="Times New Roman"/>
                <a:cs typeface="Times New Roman"/>
              </a:rPr>
              <a:t>GIỚI	THIỆU</a:t>
            </a:r>
            <a:r>
              <a:rPr sz="5400" b="1" spc="15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TƯƠNG	</a:t>
            </a:r>
            <a:r>
              <a:rPr sz="5400" b="1" spc="-5" dirty="0">
                <a:latin typeface="Times New Roman"/>
                <a:cs typeface="Times New Roman"/>
              </a:rPr>
              <a:t>TÁC</a:t>
            </a:r>
            <a:endParaRPr sz="5400">
              <a:latin typeface="Times New Roman"/>
              <a:cs typeface="Times New Roman"/>
            </a:endParaRPr>
          </a:p>
          <a:p>
            <a:pPr marL="2261235">
              <a:lnSpc>
                <a:spcPct val="100000"/>
              </a:lnSpc>
            </a:pPr>
            <a:r>
              <a:rPr sz="5400" b="1" dirty="0">
                <a:latin typeface="Times New Roman"/>
                <a:cs typeface="Times New Roman"/>
              </a:rPr>
              <a:t>NGƯỜI</a:t>
            </a:r>
            <a:r>
              <a:rPr sz="5400" b="1" spc="-90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MÁY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643064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2.1. Định nghĩa tính sử</a:t>
            </a:r>
            <a:r>
              <a:rPr sz="4400" b="0" spc="-10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9469" y="1964182"/>
            <a:ext cx="7105015" cy="220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CC9900"/>
              </a:buClr>
              <a:buSzPct val="50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Không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thu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nhỏ được </a:t>
            </a:r>
            <a:r>
              <a:rPr sz="2400" b="1" u="heavy" spc="-50" dirty="0">
                <a:solidFill>
                  <a:srgbClr val="A40020"/>
                </a:solidFill>
                <a:latin typeface="Arial"/>
                <a:cs typeface="Arial"/>
              </a:rPr>
              <a:t>Text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của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Microsoft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 Paint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9900"/>
              </a:buClr>
              <a:buFont typeface="Wingdings"/>
              <a:buChar char=""/>
            </a:pPr>
            <a:endParaRPr sz="2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C9900"/>
              </a:buClr>
              <a:buSzPct val="50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Microsoft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Paint không tự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động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cuộn cửa</a:t>
            </a:r>
            <a:r>
              <a:rPr sz="2400" b="1" u="heavy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sổ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9900"/>
              </a:buClr>
              <a:buFont typeface="Wingdings"/>
              <a:buChar char=""/>
            </a:pPr>
            <a:endParaRPr sz="2200">
              <a:latin typeface="Times New Roman"/>
              <a:cs typeface="Times New Roman"/>
            </a:endParaRPr>
          </a:p>
          <a:p>
            <a:pPr marL="469900" marR="574675" indent="-457200">
              <a:lnSpc>
                <a:spcPct val="110100"/>
              </a:lnSpc>
              <a:spcBef>
                <a:spcPts val="5"/>
              </a:spcBef>
              <a:buClr>
                <a:srgbClr val="CC9900"/>
              </a:buClr>
              <a:buSzPct val="50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Phím left, right chức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năng giống với </a:t>
            </a:r>
            <a:r>
              <a:rPr sz="2400" b="1" u="heavy" spc="-10" dirty="0">
                <a:solidFill>
                  <a:srgbClr val="A40020"/>
                </a:solidFill>
                <a:latin typeface="Arial"/>
                <a:cs typeface="Arial"/>
              </a:rPr>
              <a:t>các 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phím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page up, page </a:t>
            </a:r>
            <a:r>
              <a:rPr sz="2400" b="1" u="heavy" spc="5" dirty="0">
                <a:solidFill>
                  <a:srgbClr val="A40020"/>
                </a:solidFill>
                <a:latin typeface="Arial"/>
                <a:cs typeface="Arial"/>
              </a:rPr>
              <a:t>down </a:t>
            </a:r>
            <a:r>
              <a:rPr sz="2400" b="1" u="heavy" dirty="0">
                <a:solidFill>
                  <a:srgbClr val="A40020"/>
                </a:solidFill>
                <a:latin typeface="Arial"/>
                <a:cs typeface="Arial"/>
              </a:rPr>
              <a:t>trong</a:t>
            </a:r>
            <a:r>
              <a:rPr sz="2400" b="1" u="heavy" spc="-229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A40020"/>
                </a:solidFill>
                <a:latin typeface="Arial"/>
                <a:cs typeface="Arial"/>
              </a:rPr>
              <a:t>Acrobat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45363"/>
            <a:ext cx="733996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Sáu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thuộc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tính của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4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32115" cy="386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Hiệu quả: Tính chính xác và đầy </a:t>
            </a:r>
            <a:r>
              <a:rPr sz="2800" dirty="0">
                <a:latin typeface="Times New Roman"/>
                <a:cs typeface="Times New Roman"/>
              </a:rPr>
              <a:t>đủ </a:t>
            </a:r>
            <a:r>
              <a:rPr sz="2800" spc="-10" dirty="0">
                <a:latin typeface="Times New Roman"/>
                <a:cs typeface="Times New Roman"/>
              </a:rPr>
              <a:t>mà </a:t>
            </a:r>
            <a:r>
              <a:rPr sz="2800" dirty="0">
                <a:latin typeface="Times New Roman"/>
                <a:cs typeface="Times New Roman"/>
              </a:rPr>
              <a:t>với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nó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người sử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5" dirty="0">
                <a:latin typeface="Times New Roman"/>
                <a:cs typeface="Times New Roman"/>
              </a:rPr>
              <a:t>đạt được </a:t>
            </a:r>
            <a:r>
              <a:rPr sz="2800" spc="-10" dirty="0">
                <a:latin typeface="Times New Roman"/>
                <a:cs typeface="Times New Roman"/>
              </a:rPr>
              <a:t>mục </a:t>
            </a:r>
            <a:r>
              <a:rPr sz="2800" dirty="0">
                <a:latin typeface="Times New Roman"/>
                <a:cs typeface="Times New Roman"/>
              </a:rPr>
              <a:t>tiêu định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trước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học được: 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5" dirty="0">
                <a:latin typeface="Times New Roman"/>
                <a:cs typeface="Times New Roman"/>
              </a:rPr>
              <a:t>có dễ học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không?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Năng suất: Một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5" dirty="0">
                <a:latin typeface="Times New Roman"/>
                <a:cs typeface="Times New Roman"/>
              </a:rPr>
              <a:t>đã dễ học,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nhanh sử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không?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nhớ được: Có dễ </a:t>
            </a:r>
            <a:r>
              <a:rPr sz="2800" dirty="0">
                <a:latin typeface="Times New Roman"/>
                <a:cs typeface="Times New Roman"/>
              </a:rPr>
              <a:t>nhớ </a:t>
            </a:r>
            <a:r>
              <a:rPr sz="2800" spc="-5" dirty="0">
                <a:latin typeface="Times New Roman"/>
                <a:cs typeface="Times New Roman"/>
              </a:rPr>
              <a:t>những gì đã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học?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lỗi: </a:t>
            </a:r>
            <a:r>
              <a:rPr sz="2800" spc="-5" dirty="0">
                <a:latin typeface="Times New Roman"/>
                <a:cs typeface="Times New Roman"/>
              </a:rPr>
              <a:t>Ít </a:t>
            </a:r>
            <a:r>
              <a:rPr sz="2800" dirty="0">
                <a:latin typeface="Times New Roman"/>
                <a:cs typeface="Times New Roman"/>
              </a:rPr>
              <a:t>lỗi </a:t>
            </a:r>
            <a:r>
              <a:rPr sz="2800" spc="-5" dirty="0">
                <a:latin typeface="Times New Roman"/>
                <a:cs typeface="Times New Roman"/>
              </a:rPr>
              <a:t>và dễ vượt qua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lỗi?</a:t>
            </a:r>
            <a:endParaRPr sz="2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Thỏa </a:t>
            </a:r>
            <a:r>
              <a:rPr sz="2800" spc="-10" dirty="0">
                <a:latin typeface="Times New Roman"/>
                <a:cs typeface="Times New Roman"/>
              </a:rPr>
              <a:t>mãn mục </a:t>
            </a:r>
            <a:r>
              <a:rPr sz="2800" dirty="0">
                <a:latin typeface="Times New Roman"/>
                <a:cs typeface="Times New Roman"/>
              </a:rPr>
              <a:t>đích: </a:t>
            </a:r>
            <a:r>
              <a:rPr sz="2800" spc="-5" dirty="0">
                <a:latin typeface="Times New Roman"/>
                <a:cs typeface="Times New Roman"/>
              </a:rPr>
              <a:t>Có thích thú sử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5" dirty="0">
                <a:latin typeface="Times New Roman"/>
                <a:cs typeface="Times New Roman"/>
              </a:rPr>
              <a:t>hệ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thống?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49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Sự rõ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ràng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Phần </a:t>
            </a: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liên quan phải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nhìn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thấy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  <a:tab pos="1859914" algn="l"/>
                <a:tab pos="2294255" algn="l"/>
                <a:tab pos="3054985" algn="l"/>
                <a:tab pos="3797300" algn="l"/>
                <a:tab pos="4402455" algn="l"/>
                <a:tab pos="5177790" algn="l"/>
                <a:tab pos="5784850" algn="l"/>
                <a:tab pos="6458585" algn="l"/>
                <a:tab pos="7198995" algn="l"/>
                <a:tab pos="7772400" algn="l"/>
              </a:tabLst>
            </a:pP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10" dirty="0">
                <a:latin typeface="Times New Roman"/>
                <a:cs typeface="Times New Roman"/>
              </a:rPr>
              <a:t>ư</a:t>
            </a:r>
            <a:r>
              <a:rPr sz="2400" dirty="0">
                <a:latin typeface="Times New Roman"/>
                <a:cs typeface="Times New Roman"/>
              </a:rPr>
              <a:t>ời	</a:t>
            </a:r>
            <a:r>
              <a:rPr sz="2400" spc="-5" dirty="0">
                <a:latin typeface="Times New Roman"/>
                <a:cs typeface="Times New Roman"/>
              </a:rPr>
              <a:t>sử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ụng	nhận	biết	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ạng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ái	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iện	hà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h	của	hệ  thống và cần biết phải thực hiện thao tác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nào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VD: Khi di </a:t>
            </a:r>
            <a:r>
              <a:rPr sz="2400" dirty="0">
                <a:latin typeface="Times New Roman"/>
                <a:cs typeface="Times New Roman"/>
              </a:rPr>
              <a:t>chuột đến </a:t>
            </a:r>
            <a:r>
              <a:rPr sz="2400" spc="-5" dirty="0">
                <a:latin typeface="Times New Roman"/>
                <a:cs typeface="Times New Roman"/>
              </a:rPr>
              <a:t>điểm </a:t>
            </a:r>
            <a:r>
              <a:rPr sz="2400" dirty="0">
                <a:latin typeface="Times New Roman"/>
                <a:cs typeface="Times New Roman"/>
              </a:rPr>
              <a:t>bất </a:t>
            </a:r>
            <a:r>
              <a:rPr sz="2400" spc="-10" dirty="0">
                <a:latin typeface="Times New Roman"/>
                <a:cs typeface="Times New Roman"/>
              </a:rPr>
              <a:t>kỳ </a:t>
            </a:r>
            <a:r>
              <a:rPr sz="2400" spc="-5" dirty="0">
                <a:latin typeface="Times New Roman"/>
                <a:cs typeface="Times New Roman"/>
              </a:rPr>
              <a:t>trên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hình phải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biết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được điều gì sẽ xảy ra nếu nhấn phím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chuột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432675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Phản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hồi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Khi </a:t>
            </a:r>
            <a:r>
              <a:rPr sz="2400" dirty="0">
                <a:latin typeface="Times New Roman"/>
                <a:cs typeface="Times New Roman"/>
              </a:rPr>
              <a:t>có bất kỳ thay đổi gì, nó cần phải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nhìn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thấy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VD: </a:t>
            </a:r>
            <a:r>
              <a:rPr sz="2400" dirty="0">
                <a:latin typeface="Times New Roman"/>
                <a:cs typeface="Times New Roman"/>
              </a:rPr>
              <a:t>Khi xóa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tệp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Các loại phản hồi: Thị giác, âm thanh, xúc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giác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87945" cy="439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Gợi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ý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 tập các thao tác hay thủ tục có thể thực hiện trên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đối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tượng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Khả năng tưởng tượng giúp xác định cách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đối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tượng chỉ bằng quan sát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chúng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VD </a:t>
            </a:r>
            <a:r>
              <a:rPr sz="2400" dirty="0">
                <a:latin typeface="Times New Roman"/>
                <a:cs typeface="Times New Roman"/>
              </a:rPr>
              <a:t>đối tượng vật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lý: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Ghế </a:t>
            </a:r>
            <a:r>
              <a:rPr sz="2000" dirty="0">
                <a:latin typeface="Times New Roman"/>
                <a:cs typeface="Times New Roman"/>
              </a:rPr>
              <a:t>gợi ý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ngồi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Tay cửa gợi ý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xoay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Phím gợi ý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nhấn</a:t>
            </a:r>
            <a:endParaRPr sz="2000">
              <a:latin typeface="Times New Roman"/>
              <a:cs typeface="Times New Roman"/>
            </a:endParaRPr>
          </a:p>
          <a:p>
            <a:pPr marL="927100" marR="146685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Con chạy chuột gợi ý trỏ, </a:t>
            </a:r>
            <a:r>
              <a:rPr sz="2400" spc="-5" dirty="0">
                <a:latin typeface="Times New Roman"/>
                <a:cs typeface="Times New Roman"/>
              </a:rPr>
              <a:t>phím </a:t>
            </a:r>
            <a:r>
              <a:rPr sz="2400" dirty="0">
                <a:latin typeface="Times New Roman"/>
                <a:cs typeface="Times New Roman"/>
              </a:rPr>
              <a:t>chuột gợi ý nhấn,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màn  </a:t>
            </a:r>
            <a:r>
              <a:rPr sz="2400" dirty="0">
                <a:latin typeface="Times New Roman"/>
                <a:cs typeface="Times New Roman"/>
              </a:rPr>
              <a:t>hình gợi ý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sờ,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590802"/>
            <a:ext cx="7402830" cy="445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VD gợi 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GUI:</a:t>
            </a:r>
            <a:endParaRPr sz="28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30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 </a:t>
            </a:r>
            <a:r>
              <a:rPr sz="2400" dirty="0">
                <a:latin typeface="Times New Roman"/>
                <a:cs typeface="Times New Roman"/>
              </a:rPr>
              <a:t>chạy chuột gợi ý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trỏ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8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Phím chuột gợi ý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nhấn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8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Màn hình gợi ý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sờ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8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Bàn phím gợi ý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gõ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Làm lõm phần tử khi không thể nhấn chuột lên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chúng</a:t>
            </a:r>
            <a:endParaRPr sz="2400">
              <a:latin typeface="Times New Roman"/>
              <a:cs typeface="Times New Roman"/>
            </a:endParaRPr>
          </a:p>
          <a:p>
            <a:pPr marL="850265" marR="93345" lvl="1" indent="-381000">
              <a:lnSpc>
                <a:spcPts val="2590"/>
              </a:lnSpc>
              <a:spcBef>
                <a:spcPts val="61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Phần tử có nền trắng và con chạy nhấp nháy gợi ý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có  thể soạn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thảo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5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Phần tử có nền xám gợi ý không thể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sửa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28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Phần tử có </a:t>
            </a:r>
            <a:r>
              <a:rPr sz="2400" spc="-10" dirty="0">
                <a:latin typeface="Times New Roman"/>
                <a:cs typeface="Times New Roman"/>
              </a:rPr>
              <a:t>màu </a:t>
            </a:r>
            <a:r>
              <a:rPr sz="2400" dirty="0">
                <a:latin typeface="Times New Roman"/>
                <a:cs typeface="Times New Roman"/>
              </a:rPr>
              <a:t>xám gợi ý bị vô hiệu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hóa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72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đường nổi gợi ý có thể dịch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chuyển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50505" cy="322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Ánh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xạ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 quan hệ giữa các điều khiển (đối </a:t>
            </a:r>
            <a:r>
              <a:rPr sz="2400" spc="-5" dirty="0">
                <a:latin typeface="Times New Roman"/>
                <a:cs typeface="Times New Roman"/>
              </a:rPr>
              <a:t>tượng </a:t>
            </a:r>
            <a:r>
              <a:rPr sz="2400" dirty="0">
                <a:latin typeface="Times New Roman"/>
                <a:cs typeface="Times New Roman"/>
              </a:rPr>
              <a:t>đồ họa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giao diện,...) và ảnh hưởng của nó trên hệ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Ánh xạ tự nhiên </a:t>
            </a:r>
            <a:r>
              <a:rPr sz="2400" spc="-10" dirty="0">
                <a:latin typeface="Times New Roman"/>
                <a:cs typeface="Times New Roman"/>
              </a:rPr>
              <a:t>mang </a:t>
            </a:r>
            <a:r>
              <a:rPr sz="2400" dirty="0">
                <a:latin typeface="Times New Roman"/>
                <a:cs typeface="Times New Roman"/>
              </a:rPr>
              <a:t>lại lợi thế của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tương ứng vật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và các chuẩn văn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hóa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Ví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dụ: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Xoay </a:t>
            </a:r>
            <a:r>
              <a:rPr sz="2000" spc="-5" dirty="0">
                <a:latin typeface="Times New Roman"/>
                <a:cs typeface="Times New Roman"/>
              </a:rPr>
              <a:t>tay lái </a:t>
            </a:r>
            <a:r>
              <a:rPr sz="2000" dirty="0">
                <a:latin typeface="Times New Roman"/>
                <a:cs typeface="Times New Roman"/>
              </a:rPr>
              <a:t>ô </a:t>
            </a:r>
            <a:r>
              <a:rPr sz="2000" spc="-5" dirty="0">
                <a:latin typeface="Times New Roman"/>
                <a:cs typeface="Times New Roman"/>
              </a:rPr>
              <a:t>tô theo </a:t>
            </a:r>
            <a:r>
              <a:rPr sz="2000" dirty="0">
                <a:latin typeface="Times New Roman"/>
                <a:cs typeface="Times New Roman"/>
              </a:rPr>
              <a:t>chiều kim </a:t>
            </a:r>
            <a:r>
              <a:rPr sz="2000" spc="5" dirty="0">
                <a:latin typeface="Times New Roman"/>
                <a:cs typeface="Times New Roman"/>
              </a:rPr>
              <a:t>đồng </a:t>
            </a:r>
            <a:r>
              <a:rPr sz="2000" dirty="0">
                <a:latin typeface="Times New Roman"/>
                <a:cs typeface="Times New Roman"/>
              </a:rPr>
              <a:t>hồ để rẽ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phải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Sử dụng âm thanh to hơn </a:t>
            </a:r>
            <a:r>
              <a:rPr sz="2000" spc="5" dirty="0">
                <a:latin typeface="Times New Roman"/>
                <a:cs typeface="Times New Roman"/>
              </a:rPr>
              <a:t>khi </a:t>
            </a:r>
            <a:r>
              <a:rPr sz="2000" dirty="0">
                <a:latin typeface="Times New Roman"/>
                <a:cs typeface="Times New Roman"/>
              </a:rPr>
              <a:t>chọn số </a:t>
            </a:r>
            <a:r>
              <a:rPr sz="2000" spc="-5" dirty="0">
                <a:latin typeface="Times New Roman"/>
                <a:cs typeface="Times New Roman"/>
              </a:rPr>
              <a:t>lớn </a:t>
            </a:r>
            <a:r>
              <a:rPr sz="2000" dirty="0">
                <a:latin typeface="Times New Roman"/>
                <a:cs typeface="Times New Roman"/>
              </a:rPr>
              <a:t>và ngược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lại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62875" cy="315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Ràng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buộc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Liên quan đến tổng số khả năng. Là giới hạn vật lý,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ngữ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nghĩa, văn hóa và logic trên tổng </a:t>
            </a:r>
            <a:r>
              <a:rPr sz="2400" spc="-5" dirty="0">
                <a:latin typeface="Times New Roman"/>
                <a:cs typeface="Times New Roman"/>
              </a:rPr>
              <a:t>số </a:t>
            </a:r>
            <a:r>
              <a:rPr sz="2400" dirty="0">
                <a:latin typeface="Times New Roman"/>
                <a:cs typeface="Times New Roman"/>
              </a:rPr>
              <a:t>khả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Ví dụ 1: </a:t>
            </a:r>
            <a:r>
              <a:rPr sz="2400" spc="-10" dirty="0">
                <a:latin typeface="Times New Roman"/>
                <a:cs typeface="Times New Roman"/>
              </a:rPr>
              <a:t>Đồ </a:t>
            </a:r>
            <a:r>
              <a:rPr sz="2400" dirty="0">
                <a:latin typeface="Times New Roman"/>
                <a:cs typeface="Times New Roman"/>
              </a:rPr>
              <a:t>chơi xe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Vật lý: </a:t>
            </a:r>
            <a:r>
              <a:rPr sz="2000" spc="-5" dirty="0">
                <a:latin typeface="Times New Roman"/>
                <a:cs typeface="Times New Roman"/>
              </a:rPr>
              <a:t>Bánh </a:t>
            </a:r>
            <a:r>
              <a:rPr sz="2000" dirty="0">
                <a:latin typeface="Times New Roman"/>
                <a:cs typeface="Times New Roman"/>
              </a:rPr>
              <a:t>trước chỉ </a:t>
            </a:r>
            <a:r>
              <a:rPr sz="2000" spc="-5" dirty="0">
                <a:latin typeface="Times New Roman"/>
                <a:cs typeface="Times New Roman"/>
              </a:rPr>
              <a:t>lắp </a:t>
            </a:r>
            <a:r>
              <a:rPr sz="2000" dirty="0">
                <a:latin typeface="Times New Roman"/>
                <a:cs typeface="Times New Roman"/>
              </a:rPr>
              <a:t>vừa vào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vị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trí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Ngữ </a:t>
            </a:r>
            <a:r>
              <a:rPr sz="2000" dirty="0">
                <a:latin typeface="Times New Roman"/>
                <a:cs typeface="Times New Roman"/>
              </a:rPr>
              <a:t>nghĩa: Tài xế ngồi trên </a:t>
            </a:r>
            <a:r>
              <a:rPr sz="2000" spc="5" dirty="0">
                <a:latin typeface="Times New Roman"/>
                <a:cs typeface="Times New Roman"/>
              </a:rPr>
              <a:t>ghế </a:t>
            </a:r>
            <a:r>
              <a:rPr sz="2000" dirty="0">
                <a:latin typeface="Times New Roman"/>
                <a:cs typeface="Times New Roman"/>
              </a:rPr>
              <a:t>và quay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về phía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trước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Văn hóa: Đèn đỏ </a:t>
            </a:r>
            <a:r>
              <a:rPr sz="2000" spc="-5" dirty="0">
                <a:latin typeface="Times New Roman"/>
                <a:cs typeface="Times New Roman"/>
              </a:rPr>
              <a:t>lắp </a:t>
            </a:r>
            <a:r>
              <a:rPr sz="2000" dirty="0">
                <a:latin typeface="Times New Roman"/>
                <a:cs typeface="Times New Roman"/>
              </a:rPr>
              <a:t>phía sau, đèn vàng </a:t>
            </a:r>
            <a:r>
              <a:rPr sz="2000" spc="-5" dirty="0">
                <a:latin typeface="Times New Roman"/>
                <a:cs typeface="Times New Roman"/>
              </a:rPr>
              <a:t>lắp </a:t>
            </a:r>
            <a:r>
              <a:rPr sz="2000" dirty="0">
                <a:latin typeface="Times New Roman"/>
                <a:cs typeface="Times New Roman"/>
              </a:rPr>
              <a:t>phía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trước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Logic: Hai đèn xanh, hai </a:t>
            </a:r>
            <a:r>
              <a:rPr sz="2000" spc="-10" dirty="0">
                <a:latin typeface="Times New Roman"/>
                <a:cs typeface="Times New Roman"/>
              </a:rPr>
              <a:t>mẩu </a:t>
            </a:r>
            <a:r>
              <a:rPr sz="2000" dirty="0">
                <a:latin typeface="Times New Roman"/>
                <a:cs typeface="Times New Roman"/>
              </a:rPr>
              <a:t>trắng đi với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45109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Ràng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buộc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Ví dụ 2: Ổ cắm chuột và bàn phím trên case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tính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69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7850505" cy="413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Qui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ước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ts val="2735"/>
              </a:lnSpc>
              <a:spcBef>
                <a:spcPts val="30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 ràng buộc về văn hóa, phụ thuộc vào các nền văn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hóa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khác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 tùy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ý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chấp nhận theo thời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gian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2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Công </a:t>
            </a:r>
            <a:r>
              <a:rPr sz="2400" dirty="0">
                <a:latin typeface="Times New Roman"/>
                <a:cs typeface="Times New Roman"/>
              </a:rPr>
              <a:t>tắc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đèn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254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Mỹ: Bật </a:t>
            </a:r>
            <a:r>
              <a:rPr sz="2000" spc="5" dirty="0">
                <a:latin typeface="Times New Roman"/>
                <a:cs typeface="Times New Roman"/>
              </a:rPr>
              <a:t>xuống </a:t>
            </a:r>
            <a:r>
              <a:rPr sz="2000" dirty="0">
                <a:latin typeface="Times New Roman"/>
                <a:cs typeface="Times New Roman"/>
              </a:rPr>
              <a:t>là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tắt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Anh: </a:t>
            </a:r>
            <a:r>
              <a:rPr sz="2000" spc="-5" dirty="0">
                <a:latin typeface="Times New Roman"/>
                <a:cs typeface="Times New Roman"/>
              </a:rPr>
              <a:t>Bật lên là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tắt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2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Van vòi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nước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254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Mỹ: </a:t>
            </a:r>
            <a:r>
              <a:rPr sz="2000" dirty="0">
                <a:latin typeface="Times New Roman"/>
                <a:cs typeface="Times New Roman"/>
              </a:rPr>
              <a:t>Ngược chiều kim </a:t>
            </a:r>
            <a:r>
              <a:rPr sz="2000" spc="5" dirty="0">
                <a:latin typeface="Times New Roman"/>
                <a:cs typeface="Times New Roman"/>
              </a:rPr>
              <a:t>đồng </a:t>
            </a:r>
            <a:r>
              <a:rPr sz="2000" dirty="0">
                <a:latin typeface="Times New Roman"/>
                <a:cs typeface="Times New Roman"/>
              </a:rPr>
              <a:t>hồ là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mở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24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Anh: Ngược chiều kim </a:t>
            </a:r>
            <a:r>
              <a:rPr sz="2000" spc="5" dirty="0">
                <a:latin typeface="Times New Roman"/>
                <a:cs typeface="Times New Roman"/>
              </a:rPr>
              <a:t>đồng </a:t>
            </a:r>
            <a:r>
              <a:rPr sz="2000" dirty="0">
                <a:latin typeface="Times New Roman"/>
                <a:cs typeface="Times New Roman"/>
              </a:rPr>
              <a:t>hồ là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đóng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69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9378"/>
            <a:ext cx="381889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8865" algn="l"/>
                <a:tab pos="2450465" algn="l"/>
              </a:tabLst>
            </a:pPr>
            <a:r>
              <a:rPr sz="4800" b="0" dirty="0">
                <a:solidFill>
                  <a:srgbClr val="999900"/>
                </a:solidFill>
                <a:latin typeface="Times New Roman"/>
                <a:cs typeface="Times New Roman"/>
              </a:rPr>
              <a:t>1.1.	Định	nghĩa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965"/>
            <a:ext cx="8072755" cy="423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666600"/>
                </a:solidFill>
                <a:latin typeface="Wingdings"/>
                <a:cs typeface="Wingdings"/>
              </a:rPr>
              <a:t></a:t>
            </a:r>
            <a:r>
              <a:rPr sz="3200" dirty="0">
                <a:latin typeface="Times New Roman"/>
                <a:cs typeface="Times New Roman"/>
              </a:rPr>
              <a:t>Có nhiều định nghĩa </a:t>
            </a:r>
            <a:r>
              <a:rPr sz="3200" spc="5" dirty="0">
                <a:latin typeface="Times New Roman"/>
                <a:cs typeface="Times New Roman"/>
              </a:rPr>
              <a:t>khác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nhau:</a:t>
            </a:r>
            <a:endParaRPr sz="3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80"/>
              </a:spcBef>
            </a:pPr>
            <a:r>
              <a:rPr sz="2800" spc="30" dirty="0">
                <a:solidFill>
                  <a:srgbClr val="999900"/>
                </a:solidFill>
                <a:latin typeface="Wingdings"/>
                <a:cs typeface="Wingdings"/>
              </a:rPr>
              <a:t></a:t>
            </a:r>
            <a:r>
              <a:rPr sz="2800" spc="30" dirty="0">
                <a:latin typeface="Times New Roman"/>
                <a:cs typeface="Times New Roman"/>
              </a:rPr>
              <a:t>Định </a:t>
            </a:r>
            <a:r>
              <a:rPr sz="2800" dirty="0">
                <a:latin typeface="Times New Roman"/>
                <a:cs typeface="Times New Roman"/>
              </a:rPr>
              <a:t>nghĩa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</a:t>
            </a:r>
            <a:endParaRPr sz="2800" dirty="0">
              <a:latin typeface="Times New Roman"/>
              <a:cs typeface="Times New Roman"/>
            </a:endParaRPr>
          </a:p>
          <a:p>
            <a:pPr marL="1155700" marR="5080" indent="-228600" algn="just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2400" i="1" spc="-5" dirty="0">
                <a:latin typeface="Times New Roman"/>
                <a:cs typeface="Times New Roman"/>
              </a:rPr>
              <a:t>Tập </a:t>
            </a:r>
            <a:r>
              <a:rPr sz="2400" i="1" dirty="0">
                <a:latin typeface="Times New Roman"/>
                <a:cs typeface="Times New Roman"/>
              </a:rPr>
              <a:t>các quá trình, đối </a:t>
            </a:r>
            <a:r>
              <a:rPr sz="2400" i="1" spc="-5" dirty="0">
                <a:latin typeface="Times New Roman"/>
                <a:cs typeface="Times New Roman"/>
              </a:rPr>
              <a:t>thoại </a:t>
            </a:r>
            <a:r>
              <a:rPr sz="2400" i="1" dirty="0">
                <a:latin typeface="Times New Roman"/>
                <a:cs typeface="Times New Roman"/>
              </a:rPr>
              <a:t>và các hành động, qua đó  con người </a:t>
            </a:r>
            <a:r>
              <a:rPr sz="2400" i="1" spc="-10" dirty="0">
                <a:latin typeface="Times New Roman"/>
                <a:cs typeface="Times New Roman"/>
              </a:rPr>
              <a:t>sử </a:t>
            </a:r>
            <a:r>
              <a:rPr sz="2400" i="1" dirty="0">
                <a:latin typeface="Times New Roman"/>
                <a:cs typeface="Times New Roman"/>
              </a:rPr>
              <a:t>dụng và tương tác </a:t>
            </a:r>
            <a:r>
              <a:rPr sz="2400" i="1" spc="-10" dirty="0">
                <a:latin typeface="Times New Roman"/>
                <a:cs typeface="Times New Roman"/>
              </a:rPr>
              <a:t>với </a:t>
            </a:r>
            <a:r>
              <a:rPr sz="2400" i="1" spc="-5" dirty="0">
                <a:latin typeface="Times New Roman"/>
                <a:cs typeface="Times New Roman"/>
              </a:rPr>
              <a:t>máy </a:t>
            </a:r>
            <a:r>
              <a:rPr sz="2400" i="1" dirty="0">
                <a:latin typeface="Times New Roman"/>
                <a:cs typeface="Times New Roman"/>
              </a:rPr>
              <a:t>tính </a:t>
            </a:r>
            <a:r>
              <a:rPr sz="2400" i="1" spc="-5" dirty="0">
                <a:latin typeface="Times New Roman"/>
                <a:cs typeface="Times New Roman"/>
              </a:rPr>
              <a:t>(Backer </a:t>
            </a:r>
            <a:r>
              <a:rPr sz="2400" i="1" dirty="0">
                <a:latin typeface="Times New Roman"/>
                <a:cs typeface="Times New Roman"/>
              </a:rPr>
              <a:t>&amp;  Buxton,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1987).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55"/>
              </a:spcBef>
            </a:pPr>
            <a:r>
              <a:rPr sz="2800" spc="30" dirty="0">
                <a:solidFill>
                  <a:srgbClr val="999900"/>
                </a:solidFill>
                <a:latin typeface="Wingdings"/>
                <a:cs typeface="Wingdings"/>
              </a:rPr>
              <a:t></a:t>
            </a:r>
            <a:r>
              <a:rPr sz="2800" spc="30" dirty="0">
                <a:latin typeface="Times New Roman"/>
                <a:cs typeface="Times New Roman"/>
              </a:rPr>
              <a:t>Định </a:t>
            </a:r>
            <a:r>
              <a:rPr sz="2800" dirty="0">
                <a:latin typeface="Times New Roman"/>
                <a:cs typeface="Times New Roman"/>
              </a:rPr>
              <a:t>nghĩa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</a:t>
            </a:r>
            <a:endParaRPr sz="2800" dirty="0">
              <a:latin typeface="Times New Roman"/>
              <a:cs typeface="Times New Roman"/>
            </a:endParaRPr>
          </a:p>
          <a:p>
            <a:pPr marL="1155700" marR="5080" indent="-228600" algn="just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2400" i="1" spc="-5" dirty="0">
                <a:latin typeface="Times New Roman"/>
                <a:cs typeface="Times New Roman"/>
              </a:rPr>
              <a:t>Là </a:t>
            </a:r>
            <a:r>
              <a:rPr sz="2400" i="1" dirty="0">
                <a:latin typeface="Times New Roman"/>
                <a:cs typeface="Times New Roman"/>
              </a:rPr>
              <a:t>một lĩnh vực liên </a:t>
            </a:r>
            <a:r>
              <a:rPr sz="2400" i="1" spc="-5" dirty="0">
                <a:latin typeface="Times New Roman"/>
                <a:cs typeface="Times New Roman"/>
              </a:rPr>
              <a:t>quan </a:t>
            </a:r>
            <a:r>
              <a:rPr sz="2400" i="1" dirty="0">
                <a:latin typeface="Times New Roman"/>
                <a:cs typeface="Times New Roman"/>
              </a:rPr>
              <a:t>đến </a:t>
            </a:r>
            <a:r>
              <a:rPr sz="2400" i="1" spc="-5" dirty="0">
                <a:latin typeface="Times New Roman"/>
                <a:cs typeface="Times New Roman"/>
              </a:rPr>
              <a:t>thiết kế, </a:t>
            </a:r>
            <a:r>
              <a:rPr sz="2400" i="1" dirty="0">
                <a:latin typeface="Times New Roman"/>
                <a:cs typeface="Times New Roman"/>
              </a:rPr>
              <a:t>đánh giá và cài  </a:t>
            </a:r>
            <a:r>
              <a:rPr sz="2400" i="1" spc="-5" dirty="0">
                <a:latin typeface="Times New Roman"/>
                <a:cs typeface="Times New Roman"/>
              </a:rPr>
              <a:t>đặt Hệ thống máy tính tương tác cho </a:t>
            </a:r>
            <a:r>
              <a:rPr sz="2400" i="1" dirty="0">
                <a:latin typeface="Times New Roman"/>
                <a:cs typeface="Times New Roman"/>
              </a:rPr>
              <a:t>con </a:t>
            </a:r>
            <a:r>
              <a:rPr sz="2400" i="1" spc="-5" dirty="0">
                <a:latin typeface="Times New Roman"/>
                <a:cs typeface="Times New Roman"/>
              </a:rPr>
              <a:t>người </a:t>
            </a:r>
            <a:r>
              <a:rPr sz="2400" i="1" dirty="0">
                <a:latin typeface="Times New Roman"/>
                <a:cs typeface="Times New Roman"/>
              </a:rPr>
              <a:t>sử </a:t>
            </a:r>
            <a:r>
              <a:rPr sz="2400" i="1" spc="-5" dirty="0">
                <a:latin typeface="Times New Roman"/>
                <a:cs typeface="Times New Roman"/>
              </a:rPr>
              <a:t>dụng  </a:t>
            </a:r>
            <a:r>
              <a:rPr sz="2400" i="1" dirty="0">
                <a:latin typeface="Times New Roman"/>
                <a:cs typeface="Times New Roman"/>
              </a:rPr>
              <a:t>và </a:t>
            </a:r>
            <a:r>
              <a:rPr sz="2400" i="1" spc="-5" dirty="0">
                <a:latin typeface="Times New Roman"/>
                <a:cs typeface="Times New Roman"/>
              </a:rPr>
              <a:t>nghiên cứu </a:t>
            </a:r>
            <a:r>
              <a:rPr sz="2400" i="1" dirty="0">
                <a:latin typeface="Times New Roman"/>
                <a:cs typeface="Times New Roman"/>
              </a:rPr>
              <a:t>các </a:t>
            </a:r>
            <a:r>
              <a:rPr sz="2400" i="1" spc="-10" dirty="0">
                <a:latin typeface="Times New Roman"/>
                <a:cs typeface="Times New Roman"/>
              </a:rPr>
              <a:t>hiện </a:t>
            </a:r>
            <a:r>
              <a:rPr sz="2400" i="1" spc="-5" dirty="0">
                <a:latin typeface="Times New Roman"/>
                <a:cs typeface="Times New Roman"/>
              </a:rPr>
              <a:t>tượng chính </a:t>
            </a:r>
            <a:r>
              <a:rPr sz="2400" i="1" dirty="0">
                <a:latin typeface="Times New Roman"/>
                <a:cs typeface="Times New Roman"/>
              </a:rPr>
              <a:t>xảy </a:t>
            </a:r>
            <a:r>
              <a:rPr sz="2400" i="1" spc="-5" dirty="0">
                <a:latin typeface="Times New Roman"/>
                <a:cs typeface="Times New Roman"/>
              </a:rPr>
              <a:t>ra </a:t>
            </a:r>
            <a:r>
              <a:rPr sz="2400" i="1" dirty="0">
                <a:latin typeface="Times New Roman"/>
                <a:cs typeface="Times New Roman"/>
              </a:rPr>
              <a:t>trên đó  </a:t>
            </a:r>
            <a:r>
              <a:rPr sz="2400" i="1" spc="-5" dirty="0">
                <a:latin typeface="Times New Roman"/>
                <a:cs typeface="Times New Roman"/>
              </a:rPr>
              <a:t>(ACMSIGCHI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1992).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382"/>
            <a:ext cx="7174230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2.2. Nguyên lý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thiết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kế hệ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thống</a:t>
            </a:r>
            <a:r>
              <a:rPr b="0" spc="-4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có 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b="0" spc="-5" dirty="0">
                <a:solidFill>
                  <a:srgbClr val="999900"/>
                </a:solidFill>
                <a:latin typeface="Times New Roman"/>
                <a:cs typeface="Times New Roman"/>
              </a:rPr>
              <a:t>sử</a:t>
            </a:r>
            <a:r>
              <a:rPr b="0" spc="-10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999900"/>
                </a:solidFill>
                <a:latin typeface="Times New Roman"/>
                <a:cs typeface="Times New Roman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3742690" cy="352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Qui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ước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Màu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đỏ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Mỹ: </a:t>
            </a:r>
            <a:r>
              <a:rPr sz="2000" dirty="0">
                <a:latin typeface="Times New Roman"/>
                <a:cs typeface="Times New Roman"/>
              </a:rPr>
              <a:t>Nguy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hiểm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Ai cập: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Chết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Ấn </a:t>
            </a:r>
            <a:r>
              <a:rPr sz="2000" spc="5" dirty="0">
                <a:latin typeface="Times New Roman"/>
                <a:cs typeface="Times New Roman"/>
              </a:rPr>
              <a:t>độ: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Sống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Trung quốc: Hạnh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phúc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Bàn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phím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5" dirty="0">
                <a:latin typeface="Times New Roman"/>
                <a:cs typeface="Times New Roman"/>
              </a:rPr>
              <a:t>QWERTY: </a:t>
            </a:r>
            <a:r>
              <a:rPr sz="2000" dirty="0">
                <a:latin typeface="Times New Roman"/>
                <a:cs typeface="Times New Roman"/>
              </a:rPr>
              <a:t>Tiếng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anh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AZERTY: Tiếng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366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nguyên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tắc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Tính</a:t>
            </a:r>
            <a:r>
              <a:rPr sz="2400" b="1" i="1" spc="3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có</a:t>
            </a:r>
            <a:r>
              <a:rPr sz="2400" b="1" i="1" spc="3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thể</a:t>
            </a:r>
            <a:r>
              <a:rPr sz="2400" b="1" i="1" spc="3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học</a:t>
            </a:r>
            <a:r>
              <a:rPr sz="2400" b="1" i="1" spc="33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được:</a:t>
            </a:r>
            <a:r>
              <a:rPr sz="2400" b="1" i="1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Các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hệ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thống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tương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tác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phải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dễ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Tính</a:t>
            </a:r>
            <a:r>
              <a:rPr sz="2400" b="1" i="1" spc="2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dễ</a:t>
            </a:r>
            <a:r>
              <a:rPr sz="2400" b="1" i="1" spc="2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sử</a:t>
            </a:r>
            <a:r>
              <a:rPr sz="2400" b="1" i="1" spc="2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dụng:</a:t>
            </a:r>
            <a:r>
              <a:rPr sz="2400" b="1" i="1" spc="2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ác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hệ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tương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tác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phải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hiệu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quả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trong việc giúp </a:t>
            </a: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</a:t>
            </a:r>
            <a:r>
              <a:rPr sz="2400" dirty="0">
                <a:latin typeface="Times New Roman"/>
                <a:cs typeface="Times New Roman"/>
              </a:rPr>
              <a:t>đạt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spc="-10" dirty="0">
                <a:latin typeface="Times New Roman"/>
                <a:cs typeface="Times New Roman"/>
              </a:rPr>
              <a:t>mục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Tính linh động: 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ác </a:t>
            </a:r>
            <a:r>
              <a:rPr sz="2400" dirty="0">
                <a:latin typeface="Times New Roman"/>
                <a:cs typeface="Times New Roman"/>
              </a:rPr>
              <a:t>hệ thống </a:t>
            </a:r>
            <a:r>
              <a:rPr sz="2400" spc="-5" dirty="0">
                <a:latin typeface="Times New Roman"/>
                <a:cs typeface="Times New Roman"/>
              </a:rPr>
              <a:t>tương </a:t>
            </a:r>
            <a:r>
              <a:rPr sz="2400" dirty="0">
                <a:latin typeface="Times New Roman"/>
                <a:cs typeface="Times New Roman"/>
              </a:rPr>
              <a:t>tác </a:t>
            </a:r>
            <a:r>
              <a:rPr sz="2400" spc="-5" dirty="0">
                <a:latin typeface="Times New Roman"/>
                <a:cs typeface="Times New Roman"/>
              </a:rPr>
              <a:t>phải thích </a:t>
            </a:r>
            <a:r>
              <a:rPr sz="2400" dirty="0">
                <a:latin typeface="Times New Roman"/>
                <a:cs typeface="Times New Roman"/>
              </a:rPr>
              <a:t>ứng  được những hoàn cảnh khác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  <a:tab pos="1684655" algn="l"/>
                <a:tab pos="2357120" algn="l"/>
                <a:tab pos="3063875" algn="l"/>
                <a:tab pos="3702685" algn="l"/>
                <a:tab pos="4137025" algn="l"/>
                <a:tab pos="4978400" algn="l"/>
                <a:tab pos="5841365" algn="l"/>
                <a:tab pos="6344285" algn="l"/>
                <a:tab pos="7014845" algn="l"/>
                <a:tab pos="761873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Tính	</a:t>
            </a:r>
            <a:r>
              <a:rPr sz="2400" b="1" i="1" dirty="0">
                <a:latin typeface="Times New Roman"/>
                <a:cs typeface="Times New Roman"/>
              </a:rPr>
              <a:t>cảm	</a:t>
            </a:r>
            <a:r>
              <a:rPr sz="2400" b="1" i="1" spc="-5" dirty="0">
                <a:latin typeface="Times New Roman"/>
                <a:cs typeface="Times New Roman"/>
              </a:rPr>
              <a:t>xúc:	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ác	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ệ	thống	tư</a:t>
            </a:r>
            <a:r>
              <a:rPr sz="2400" spc="-10" dirty="0">
                <a:latin typeface="Times New Roman"/>
                <a:cs typeface="Times New Roman"/>
              </a:rPr>
              <a:t>ơ</a:t>
            </a:r>
            <a:r>
              <a:rPr sz="2400" dirty="0">
                <a:latin typeface="Times New Roman"/>
                <a:cs typeface="Times New Roman"/>
              </a:rPr>
              <a:t>ng	tác	ph</a:t>
            </a:r>
            <a:r>
              <a:rPr sz="2400" spc="-10" dirty="0">
                <a:latin typeface="Times New Roman"/>
                <a:cs typeface="Times New Roman"/>
              </a:rPr>
              <a:t>ả</a:t>
            </a:r>
            <a:r>
              <a:rPr sz="2400" dirty="0">
                <a:latin typeface="Times New Roman"/>
                <a:cs typeface="Times New Roman"/>
              </a:rPr>
              <a:t>i	l</a:t>
            </a:r>
            <a:r>
              <a:rPr sz="2400" spc="5" dirty="0">
                <a:latin typeface="Times New Roman"/>
                <a:cs typeface="Times New Roman"/>
              </a:rPr>
              <a:t>à</a:t>
            </a:r>
            <a:r>
              <a:rPr sz="2400" dirty="0">
                <a:latin typeface="Times New Roman"/>
                <a:cs typeface="Times New Roman"/>
              </a:rPr>
              <a:t>m	cho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người dùng </a:t>
            </a:r>
            <a:r>
              <a:rPr sz="2400" dirty="0">
                <a:latin typeface="Times New Roman"/>
                <a:cs typeface="Times New Roman"/>
              </a:rPr>
              <a:t>cảm thấy thoải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mái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120" cy="249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Tại sao phải theo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nguyên tắc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này?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Những </a:t>
            </a:r>
            <a:r>
              <a:rPr sz="2400" dirty="0">
                <a:latin typeface="Times New Roman"/>
                <a:cs typeface="Times New Roman"/>
              </a:rPr>
              <a:t>nguyên tắc này giúp tập trung vào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tiêu đặt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Giúp có thể đo được </a:t>
            </a:r>
            <a:r>
              <a:rPr sz="2400" spc="-5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</a:t>
            </a:r>
            <a:r>
              <a:rPr sz="2400" spc="-10" dirty="0">
                <a:latin typeface="Times New Roman"/>
                <a:cs typeface="Times New Roman"/>
              </a:rPr>
              <a:t>mục </a:t>
            </a:r>
            <a:r>
              <a:rPr sz="2400" dirty="0">
                <a:latin typeface="Times New Roman"/>
                <a:cs typeface="Times New Roman"/>
              </a:rPr>
              <a:t>tiêu </a:t>
            </a:r>
            <a:r>
              <a:rPr sz="2400" spc="-5" dirty="0">
                <a:latin typeface="Times New Roman"/>
                <a:cs typeface="Times New Roman"/>
              </a:rPr>
              <a:t>đặt </a:t>
            </a:r>
            <a:r>
              <a:rPr sz="2400" dirty="0">
                <a:latin typeface="Times New Roman"/>
                <a:cs typeface="Times New Roman"/>
              </a:rPr>
              <a:t>ra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hoàn  thành đến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đâu.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Đây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là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phương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pháp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đã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được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dùng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để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đánh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giá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một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thiết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kế!!!!!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920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thể </a:t>
            </a:r>
            <a:r>
              <a:rPr sz="2800" spc="-5" dirty="0">
                <a:latin typeface="Times New Roman"/>
                <a:cs typeface="Times New Roman"/>
              </a:rPr>
              <a:t>học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được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có thể học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thể </a:t>
            </a:r>
            <a:r>
              <a:rPr sz="2400" spc="-5" dirty="0">
                <a:latin typeface="Times New Roman"/>
                <a:cs typeface="Times New Roman"/>
              </a:rPr>
              <a:t>hiện </a:t>
            </a:r>
            <a:r>
              <a:rPr sz="2400" dirty="0">
                <a:latin typeface="Times New Roman"/>
                <a:cs typeface="Times New Roman"/>
              </a:rPr>
              <a:t>qua thời gian và công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sức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bỏ ra để có thể đạt được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trình độ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nhất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616190" cy="241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spc="-10" dirty="0">
                <a:latin typeface="Times New Roman"/>
                <a:cs typeface="Times New Roman"/>
              </a:rPr>
              <a:t>có  </a:t>
            </a:r>
            <a:r>
              <a:rPr sz="2800" dirty="0">
                <a:latin typeface="Times New Roman"/>
                <a:cs typeface="Times New Roman"/>
              </a:rPr>
              <a:t>thể </a:t>
            </a:r>
            <a:r>
              <a:rPr sz="2800" spc="-5" dirty="0">
                <a:latin typeface="Times New Roman"/>
                <a:cs typeface="Times New Roman"/>
              </a:rPr>
              <a:t>tổng  </a:t>
            </a:r>
            <a:r>
              <a:rPr sz="2800" spc="-10" dirty="0">
                <a:latin typeface="Times New Roman"/>
                <a:cs typeface="Times New Roman"/>
              </a:rPr>
              <a:t>hợp </a:t>
            </a:r>
            <a:r>
              <a:rPr sz="2800" spc="-5" dirty="0">
                <a:latin typeface="Times New Roman"/>
                <a:cs typeface="Times New Roman"/>
              </a:rPr>
              <a:t>được: Khi  </a:t>
            </a:r>
            <a:r>
              <a:rPr sz="2800" dirty="0">
                <a:latin typeface="Times New Roman"/>
                <a:cs typeface="Times New Roman"/>
              </a:rPr>
              <a:t>tôi </a:t>
            </a:r>
            <a:r>
              <a:rPr sz="2800" spc="-5" dirty="0">
                <a:latin typeface="Times New Roman"/>
                <a:cs typeface="Times New Roman"/>
              </a:rPr>
              <a:t>làm </a:t>
            </a:r>
            <a:r>
              <a:rPr sz="2800" dirty="0">
                <a:latin typeface="Times New Roman"/>
                <a:cs typeface="Times New Roman"/>
              </a:rPr>
              <a:t>thế 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này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thì </a:t>
            </a:r>
            <a:r>
              <a:rPr sz="2800" spc="-10" dirty="0">
                <a:latin typeface="Times New Roman"/>
                <a:cs typeface="Times New Roman"/>
              </a:rPr>
              <a:t>cái </a:t>
            </a:r>
            <a:r>
              <a:rPr sz="2800" spc="-5" dirty="0">
                <a:latin typeface="Times New Roman"/>
                <a:cs typeface="Times New Roman"/>
              </a:rPr>
              <a:t>gì đó xảy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ra!</a:t>
            </a:r>
            <a:endParaRPr sz="2800">
              <a:latin typeface="Times New Roman"/>
              <a:cs typeface="Times New Roman"/>
            </a:endParaRPr>
          </a:p>
          <a:p>
            <a:pPr marL="850265" marR="5080" lvl="1" indent="-381000" algn="just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</a:t>
            </a:r>
            <a:r>
              <a:rPr sz="2400" spc="-5" dirty="0">
                <a:latin typeface="Times New Roman"/>
                <a:cs typeface="Times New Roman"/>
              </a:rPr>
              <a:t>cho </a:t>
            </a:r>
            <a:r>
              <a:rPr sz="2400" dirty="0">
                <a:latin typeface="Times New Roman"/>
                <a:cs typeface="Times New Roman"/>
              </a:rPr>
              <a:t>phép người dùng tổng hợp các </a:t>
            </a:r>
            <a:r>
              <a:rPr sz="2400" spc="-5" dirty="0">
                <a:latin typeface="Times New Roman"/>
                <a:cs typeface="Times New Roman"/>
              </a:rPr>
              <a:t>kiến </a:t>
            </a:r>
            <a:r>
              <a:rPr sz="2400" dirty="0">
                <a:latin typeface="Times New Roman"/>
                <a:cs typeface="Times New Roman"/>
              </a:rPr>
              <a:t>thức 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họ thu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thông </a:t>
            </a:r>
            <a:r>
              <a:rPr sz="2400" spc="-5" dirty="0">
                <a:latin typeface="Times New Roman"/>
                <a:cs typeface="Times New Roman"/>
              </a:rPr>
              <a:t>qua việc sử </a:t>
            </a:r>
            <a:r>
              <a:rPr sz="2400" dirty="0">
                <a:latin typeface="Times New Roman"/>
                <a:cs typeface="Times New Roman"/>
              </a:rPr>
              <a:t>dụng hệ </a:t>
            </a:r>
            <a:r>
              <a:rPr sz="2400" spc="-5" dirty="0">
                <a:latin typeface="Times New Roman"/>
                <a:cs typeface="Times New Roman"/>
              </a:rPr>
              <a:t>thống </a:t>
            </a:r>
            <a:r>
              <a:rPr sz="2400" dirty="0">
                <a:latin typeface="Times New Roman"/>
                <a:cs typeface="Times New Roman"/>
              </a:rPr>
              <a:t>từ đó  có </a:t>
            </a:r>
            <a:r>
              <a:rPr sz="2400" spc="-5" dirty="0">
                <a:latin typeface="Times New Roman"/>
                <a:cs typeface="Times New Roman"/>
              </a:rPr>
              <a:t>thể </a:t>
            </a:r>
            <a:r>
              <a:rPr sz="2400" dirty="0">
                <a:latin typeface="Times New Roman"/>
                <a:cs typeface="Times New Roman"/>
              </a:rPr>
              <a:t>xây </a:t>
            </a:r>
            <a:r>
              <a:rPr sz="2400" spc="-5" dirty="0">
                <a:latin typeface="Times New Roman"/>
                <a:cs typeface="Times New Roman"/>
              </a:rPr>
              <a:t>dựng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</a:t>
            </a:r>
            <a:r>
              <a:rPr sz="2400" spc="-5" dirty="0">
                <a:latin typeface="Times New Roman"/>
                <a:cs typeface="Times New Roman"/>
              </a:rPr>
              <a:t>các </a:t>
            </a:r>
            <a:r>
              <a:rPr sz="2400" dirty="0">
                <a:latin typeface="Times New Roman"/>
                <a:cs typeface="Times New Roman"/>
              </a:rPr>
              <a:t>nguyên tắc </a:t>
            </a:r>
            <a:r>
              <a:rPr sz="2400" spc="-5" dirty="0">
                <a:latin typeface="Times New Roman"/>
                <a:cs typeface="Times New Roman"/>
              </a:rPr>
              <a:t>về </a:t>
            </a:r>
            <a:r>
              <a:rPr sz="2400" dirty="0">
                <a:latin typeface="Times New Roman"/>
                <a:cs typeface="Times New Roman"/>
              </a:rPr>
              <a:t>các  kiến thức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này.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615555" cy="438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thể </a:t>
            </a:r>
            <a:r>
              <a:rPr sz="2800" spc="-5" dirty="0">
                <a:latin typeface="Times New Roman"/>
                <a:cs typeface="Times New Roman"/>
              </a:rPr>
              <a:t>đoán được: </a:t>
            </a:r>
            <a:r>
              <a:rPr sz="2800" spc="-10" dirty="0">
                <a:latin typeface="Times New Roman"/>
                <a:cs typeface="Times New Roman"/>
              </a:rPr>
              <a:t>Khi </a:t>
            </a:r>
            <a:r>
              <a:rPr sz="2800" spc="-5" dirty="0">
                <a:latin typeface="Times New Roman"/>
                <a:cs typeface="Times New Roman"/>
              </a:rPr>
              <a:t>tôi làm </a:t>
            </a:r>
            <a:r>
              <a:rPr sz="2800" dirty="0">
                <a:latin typeface="Times New Roman"/>
                <a:cs typeface="Times New Roman"/>
              </a:rPr>
              <a:t>thế </a:t>
            </a:r>
            <a:r>
              <a:rPr sz="2800" spc="-5" dirty="0">
                <a:latin typeface="Times New Roman"/>
                <a:cs typeface="Times New Roman"/>
              </a:rPr>
              <a:t>này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thì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điều đó sẽ xảy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ra!</a:t>
            </a:r>
            <a:endParaRPr sz="2800">
              <a:latin typeface="Times New Roman"/>
              <a:cs typeface="Times New Roman"/>
            </a:endParaRPr>
          </a:p>
          <a:p>
            <a:pPr marL="850265" marR="110489" lvl="1" indent="-381000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dùng thường dự đoán kết quả của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tương  tác dựa vào hệ thống kiến thức </a:t>
            </a:r>
            <a:r>
              <a:rPr sz="2400" spc="-10" dirty="0">
                <a:latin typeface="Times New Roman"/>
                <a:cs typeface="Times New Roman"/>
              </a:rPr>
              <a:t>mà </a:t>
            </a:r>
            <a:r>
              <a:rPr sz="2400" dirty="0">
                <a:latin typeface="Times New Roman"/>
                <a:cs typeface="Times New Roman"/>
              </a:rPr>
              <a:t>họ thu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từ các  lần tương tác trước. Hệ thống nên hỗ trợ các suy luận  hay dự đoán này bằng cách luôn luôn đưa ra các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thông  tin phản hồi nhất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quán.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Ví </a:t>
            </a:r>
            <a:r>
              <a:rPr sz="2400" dirty="0">
                <a:latin typeface="Times New Roman"/>
                <a:cs typeface="Times New Roman"/>
              </a:rPr>
              <a:t>dụ: Mở </a:t>
            </a:r>
            <a:r>
              <a:rPr sz="2400" spc="-5" dirty="0">
                <a:latin typeface="Times New Roman"/>
                <a:cs typeface="Times New Roman"/>
              </a:rPr>
              <a:t>tệp: </a:t>
            </a:r>
            <a:r>
              <a:rPr sz="2400" dirty="0">
                <a:latin typeface="Times New Roman"/>
                <a:cs typeface="Times New Roman"/>
              </a:rPr>
              <a:t>cửa </a:t>
            </a:r>
            <a:r>
              <a:rPr sz="2400" spc="-5" dirty="0">
                <a:latin typeface="Times New Roman"/>
                <a:cs typeface="Times New Roman"/>
              </a:rPr>
              <a:t>sổ hội </a:t>
            </a:r>
            <a:r>
              <a:rPr sz="2400" dirty="0">
                <a:latin typeface="Times New Roman"/>
                <a:cs typeface="Times New Roman"/>
              </a:rPr>
              <a:t>thoại </a:t>
            </a:r>
            <a:r>
              <a:rPr sz="2400" spc="-10" dirty="0">
                <a:latin typeface="Times New Roman"/>
                <a:cs typeface="Times New Roman"/>
              </a:rPr>
              <a:t>xuất   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hiện </a:t>
            </a:r>
            <a:r>
              <a:rPr sz="2400" dirty="0">
                <a:latin typeface="Times New Roman"/>
                <a:cs typeface="Times New Roman"/>
              </a:rPr>
              <a:t>để </a:t>
            </a:r>
            <a:r>
              <a:rPr sz="2400" spc="-5" dirty="0">
                <a:latin typeface="Times New Roman"/>
                <a:cs typeface="Times New Roman"/>
              </a:rPr>
              <a:t>chọn </a:t>
            </a:r>
            <a:r>
              <a:rPr sz="2400" dirty="0">
                <a:latin typeface="Times New Roman"/>
                <a:cs typeface="Times New Roman"/>
              </a:rPr>
              <a:t>tên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tệp.</a:t>
            </a:r>
            <a:endParaRPr sz="2400">
              <a:latin typeface="Times New Roman"/>
              <a:cs typeface="Times New Roman"/>
            </a:endParaRPr>
          </a:p>
          <a:p>
            <a:pPr marL="850265" marR="5080" indent="-381000">
              <a:lnSpc>
                <a:spcPct val="100000"/>
              </a:lnSpc>
              <a:spcBef>
                <a:spcPts val="575"/>
              </a:spcBef>
              <a:tabLst>
                <a:tab pos="1051560" algn="l"/>
              </a:tabLst>
            </a:pPr>
            <a:r>
              <a:rPr sz="2400" dirty="0">
                <a:latin typeface="Times New Roman"/>
                <a:cs typeface="Times New Roman"/>
              </a:rPr>
              <a:t>=&gt;		</a:t>
            </a:r>
            <a:r>
              <a:rPr sz="2400" spc="-5" dirty="0">
                <a:latin typeface="Times New Roman"/>
                <a:cs typeface="Times New Roman"/>
              </a:rPr>
              <a:t>Ghi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tệp: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chắc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là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một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cửa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sổ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hội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thoại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cũng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sẽ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xuất  hiện để chọn tên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tệp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616190" cy="20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quen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thuộc</a:t>
            </a:r>
            <a:endParaRPr sz="28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59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dùng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các </a:t>
            </a:r>
            <a:r>
              <a:rPr sz="2400" dirty="0">
                <a:latin typeface="Times New Roman"/>
                <a:cs typeface="Times New Roman"/>
              </a:rPr>
              <a:t>kiến </a:t>
            </a:r>
            <a:r>
              <a:rPr sz="2400" spc="-5" dirty="0">
                <a:latin typeface="Times New Roman"/>
                <a:cs typeface="Times New Roman"/>
              </a:rPr>
              <a:t>thức </a:t>
            </a:r>
            <a:r>
              <a:rPr sz="2400" dirty="0">
                <a:latin typeface="Times New Roman"/>
                <a:cs typeface="Times New Roman"/>
              </a:rPr>
              <a:t>có từ trước </a:t>
            </a:r>
            <a:r>
              <a:rPr sz="2400" spc="-10" dirty="0">
                <a:latin typeface="Times New Roman"/>
                <a:cs typeface="Times New Roman"/>
              </a:rPr>
              <a:t>để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quyết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định xem sẽ phải làm gì trong các tình huống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mới.</a:t>
            </a:r>
            <a:endParaRPr sz="24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Vận dụng các </a:t>
            </a:r>
            <a:r>
              <a:rPr sz="2400" spc="-5" dirty="0">
                <a:latin typeface="Times New Roman"/>
                <a:cs typeface="Times New Roman"/>
              </a:rPr>
              <a:t>kiến </a:t>
            </a:r>
            <a:r>
              <a:rPr sz="2400" dirty="0">
                <a:latin typeface="Times New Roman"/>
                <a:cs typeface="Times New Roman"/>
              </a:rPr>
              <a:t>thức theo quy </a:t>
            </a:r>
            <a:r>
              <a:rPr sz="2400" spc="-5" dirty="0">
                <a:latin typeface="Times New Roman"/>
                <a:cs typeface="Times New Roman"/>
              </a:rPr>
              <a:t>luật, </a:t>
            </a:r>
            <a:r>
              <a:rPr sz="2400" dirty="0">
                <a:latin typeface="Times New Roman"/>
                <a:cs typeface="Times New Roman"/>
              </a:rPr>
              <a:t>để  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người dùng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đỡ </a:t>
            </a:r>
            <a:r>
              <a:rPr sz="2400" dirty="0">
                <a:latin typeface="Times New Roman"/>
                <a:cs typeface="Times New Roman"/>
              </a:rPr>
              <a:t>phải suy </a:t>
            </a:r>
            <a:r>
              <a:rPr sz="2400" spc="-5" dirty="0">
                <a:latin typeface="Times New Roman"/>
                <a:cs typeface="Times New Roman"/>
              </a:rPr>
              <a:t>nghĩ quá </a:t>
            </a:r>
            <a:r>
              <a:rPr sz="2400" dirty="0">
                <a:latin typeface="Times New Roman"/>
                <a:cs typeface="Times New Roman"/>
              </a:rPr>
              <a:t>nhiều trước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tình </a:t>
            </a:r>
            <a:r>
              <a:rPr sz="2400" spc="-5" dirty="0">
                <a:latin typeface="Times New Roman"/>
                <a:cs typeface="Times New Roman"/>
              </a:rPr>
              <a:t>huống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mới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616190" cy="242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khái quát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tính kiên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định</a:t>
            </a:r>
            <a:endParaRPr sz="2800">
              <a:latin typeface="Times New Roman"/>
              <a:cs typeface="Times New Roman"/>
            </a:endParaRPr>
          </a:p>
          <a:p>
            <a:pPr marL="850265" lvl="1" indent="-381000">
              <a:lnSpc>
                <a:spcPct val="100000"/>
              </a:lnSpc>
              <a:spcBef>
                <a:spcPts val="59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Người </a:t>
            </a:r>
            <a:r>
              <a:rPr sz="2400" dirty="0">
                <a:latin typeface="Times New Roman"/>
                <a:cs typeface="Times New Roman"/>
              </a:rPr>
              <a:t>sử </a:t>
            </a:r>
            <a:r>
              <a:rPr sz="2400" spc="-5" dirty="0">
                <a:latin typeface="Times New Roman"/>
                <a:cs typeface="Times New Roman"/>
              </a:rPr>
              <a:t>dụng khái quát những quy luật và kỹ năng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để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áp dụng vào những tình huống tương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tự.</a:t>
            </a:r>
            <a:endParaRPr sz="2400">
              <a:latin typeface="Times New Roman"/>
              <a:cs typeface="Times New Roman"/>
            </a:endParaRPr>
          </a:p>
          <a:p>
            <a:pPr marL="850265" marR="5715" lvl="1" indent="-381000" algn="just">
              <a:lnSpc>
                <a:spcPct val="100000"/>
              </a:lnSpc>
              <a:spcBef>
                <a:spcPts val="575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900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nên hỗ trợ </a:t>
            </a:r>
            <a:r>
              <a:rPr sz="2400" spc="-5" dirty="0">
                <a:latin typeface="Times New Roman"/>
                <a:cs typeface="Times New Roman"/>
              </a:rPr>
              <a:t>việc </a:t>
            </a:r>
            <a:r>
              <a:rPr sz="2400" dirty="0">
                <a:latin typeface="Times New Roman"/>
                <a:cs typeface="Times New Roman"/>
              </a:rPr>
              <a:t>tạo nên các kỹ năng bằng  cách </a:t>
            </a:r>
            <a:r>
              <a:rPr sz="2400" spc="-5" dirty="0">
                <a:latin typeface="Times New Roman"/>
                <a:cs typeface="Times New Roman"/>
              </a:rPr>
              <a:t>hoạt động </a:t>
            </a:r>
            <a:r>
              <a:rPr sz="2400" dirty="0">
                <a:latin typeface="Times New Roman"/>
                <a:cs typeface="Times New Roman"/>
              </a:rPr>
              <a:t>tương tự trong </a:t>
            </a:r>
            <a:r>
              <a:rPr sz="2400" spc="-5" dirty="0">
                <a:latin typeface="Times New Roman"/>
                <a:cs typeface="Times New Roman"/>
              </a:rPr>
              <a:t>những tình huống </a:t>
            </a:r>
            <a:r>
              <a:rPr sz="2400" dirty="0">
                <a:latin typeface="Times New Roman"/>
                <a:cs typeface="Times New Roman"/>
              </a:rPr>
              <a:t>tương  </a:t>
            </a:r>
            <a:r>
              <a:rPr sz="2400" spc="-5" dirty="0">
                <a:latin typeface="Times New Roman"/>
                <a:cs typeface="Times New Roman"/>
              </a:rPr>
              <a:t>tự.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473"/>
            <a:ext cx="7616190" cy="167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Làm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thế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nào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để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đánh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“tính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học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được?”</a:t>
            </a:r>
            <a:endParaRPr sz="2800">
              <a:latin typeface="Times New Roman"/>
              <a:cs typeface="Times New Roman"/>
            </a:endParaRPr>
          </a:p>
          <a:p>
            <a:pPr marL="850265" marR="5080" lvl="1" indent="-381000">
              <a:lnSpc>
                <a:spcPct val="100000"/>
              </a:lnSpc>
              <a:spcBef>
                <a:spcPts val="590"/>
              </a:spcBef>
              <a:buClr>
                <a:srgbClr val="99CC00"/>
              </a:buClr>
              <a:buSzPct val="64583"/>
              <a:buFont typeface="Wingdings"/>
              <a:buChar char=""/>
              <a:tabLst>
                <a:tab pos="850265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Thông qua </a:t>
            </a:r>
            <a:r>
              <a:rPr sz="2400" spc="-5" dirty="0">
                <a:latin typeface="Times New Roman"/>
                <a:cs typeface="Times New Roman"/>
              </a:rPr>
              <a:t>thời gian sử </a:t>
            </a:r>
            <a:r>
              <a:rPr sz="2400" dirty="0">
                <a:latin typeface="Times New Roman"/>
                <a:cs typeface="Times New Roman"/>
              </a:rPr>
              <a:t>dụng để </a:t>
            </a:r>
            <a:r>
              <a:rPr sz="2400" spc="-5" dirty="0">
                <a:latin typeface="Times New Roman"/>
                <a:cs typeface="Times New Roman"/>
              </a:rPr>
              <a:t>học </a:t>
            </a:r>
            <a:r>
              <a:rPr sz="2400" dirty="0">
                <a:latin typeface="Times New Roman"/>
                <a:cs typeface="Times New Roman"/>
              </a:rPr>
              <a:t>được </a:t>
            </a:r>
            <a:r>
              <a:rPr sz="2400" spc="-5" dirty="0">
                <a:latin typeface="Times New Roman"/>
                <a:cs typeface="Times New Roman"/>
              </a:rPr>
              <a:t>cách </a:t>
            </a:r>
            <a:r>
              <a:rPr sz="2400" dirty="0">
                <a:latin typeface="Times New Roman"/>
                <a:cs typeface="Times New Roman"/>
              </a:rPr>
              <a:t>hoàn  thành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công việc nhất định ở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trình độ nhất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định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79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767955" cy="3399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dễ sử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927100" marR="24765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dễ sử </a:t>
            </a:r>
            <a:r>
              <a:rPr sz="2400" spc="-5" dirty="0">
                <a:latin typeface="Times New Roman"/>
                <a:cs typeface="Times New Roman"/>
              </a:rPr>
              <a:t>dụng được </a:t>
            </a:r>
            <a:r>
              <a:rPr sz="2400" dirty="0">
                <a:latin typeface="Times New Roman"/>
                <a:cs typeface="Times New Roman"/>
              </a:rPr>
              <a:t>thể </a:t>
            </a:r>
            <a:r>
              <a:rPr sz="2400" spc="-5" dirty="0">
                <a:latin typeface="Times New Roman"/>
                <a:cs typeface="Times New Roman"/>
              </a:rPr>
              <a:t>hiện </a:t>
            </a:r>
            <a:r>
              <a:rPr sz="2400" dirty="0">
                <a:latin typeface="Times New Roman"/>
                <a:cs typeface="Times New Roman"/>
              </a:rPr>
              <a:t>qua </a:t>
            </a:r>
            <a:r>
              <a:rPr sz="2400" spc="-10" dirty="0">
                <a:latin typeface="Times New Roman"/>
                <a:cs typeface="Times New Roman"/>
              </a:rPr>
              <a:t>mức </a:t>
            </a:r>
            <a:r>
              <a:rPr sz="2400" dirty="0">
                <a:latin typeface="Times New Roman"/>
                <a:cs typeface="Times New Roman"/>
              </a:rPr>
              <a:t>độ dễ </a:t>
            </a:r>
            <a:r>
              <a:rPr sz="2400" spc="-10" dirty="0">
                <a:latin typeface="Times New Roman"/>
                <a:cs typeface="Times New Roman"/>
              </a:rPr>
              <a:t>mà một  </a:t>
            </a:r>
            <a:r>
              <a:rPr sz="2400" dirty="0">
                <a:latin typeface="Times New Roman"/>
                <a:cs typeface="Times New Roman"/>
              </a:rPr>
              <a:t>nhiệm vụ có thể được hoàn thành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cách hiệu quả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mà  </a:t>
            </a:r>
            <a:r>
              <a:rPr sz="2400" dirty="0">
                <a:latin typeface="Times New Roman"/>
                <a:cs typeface="Times New Roman"/>
              </a:rPr>
              <a:t>không có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lỗi.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quan sát được: Tôi biết tôi đang làm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gì!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Cho phép người dùng trực </a:t>
            </a:r>
            <a:r>
              <a:rPr sz="2000" spc="-5" dirty="0">
                <a:latin typeface="Times New Roman"/>
                <a:cs typeface="Times New Roman"/>
              </a:rPr>
              <a:t>tiếp </a:t>
            </a:r>
            <a:r>
              <a:rPr sz="2000" dirty="0">
                <a:latin typeface="Times New Roman"/>
                <a:cs typeface="Times New Roman"/>
              </a:rPr>
              <a:t>nhận biết được trạng thái của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hệ  thống.</a:t>
            </a:r>
            <a:endParaRPr sz="2000">
              <a:latin typeface="Times New Roman"/>
              <a:cs typeface="Times New Roman"/>
            </a:endParaRPr>
          </a:p>
          <a:p>
            <a:pPr marL="1308100" marR="1651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Thiết kế hệ thống của bạn sao cho </a:t>
            </a:r>
            <a:r>
              <a:rPr sz="2000" spc="5" dirty="0">
                <a:latin typeface="Times New Roman"/>
                <a:cs typeface="Times New Roman"/>
              </a:rPr>
              <a:t>không </a:t>
            </a:r>
            <a:r>
              <a:rPr sz="2000" dirty="0">
                <a:latin typeface="Times New Roman"/>
                <a:cs typeface="Times New Roman"/>
              </a:rPr>
              <a:t>chỉ hành động </a:t>
            </a:r>
            <a:r>
              <a:rPr sz="2000" spc="-10" dirty="0">
                <a:latin typeface="Times New Roman"/>
                <a:cs typeface="Times New Roman"/>
              </a:rPr>
              <a:t>mà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  trạng thái cũng nhìn thấy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79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58660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1.2. Vai trò của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HCI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1960" y="1634490"/>
            <a:ext cx="358584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>
              <a:lnSpc>
                <a:spcPct val="100000"/>
              </a:lnSpc>
              <a:tabLst>
                <a:tab pos="650875" algn="l"/>
                <a:tab pos="1565910" algn="l"/>
                <a:tab pos="2164715" algn="l"/>
                <a:tab pos="2760345" algn="l"/>
              </a:tabLst>
            </a:pP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	toàn	</a:t>
            </a:r>
            <a:r>
              <a:rPr sz="3200" spc="-10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à	</a:t>
            </a:r>
            <a:r>
              <a:rPr sz="3200" i="1" dirty="0">
                <a:latin typeface="Times New Roman"/>
                <a:cs typeface="Times New Roman"/>
              </a:rPr>
              <a:t>sử	d</a:t>
            </a:r>
            <a:r>
              <a:rPr sz="3200" i="1" spc="-15" dirty="0">
                <a:latin typeface="Times New Roman"/>
                <a:cs typeface="Times New Roman"/>
              </a:rPr>
              <a:t>ụ</a:t>
            </a:r>
            <a:r>
              <a:rPr sz="3200" i="1" dirty="0">
                <a:latin typeface="Times New Roman"/>
                <a:cs typeface="Times New Roman"/>
              </a:rPr>
              <a:t>ng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32485" algn="l"/>
                <a:tab pos="1585595" algn="l"/>
                <a:tab pos="2787650" algn="l"/>
              </a:tabLst>
            </a:pPr>
            <a:r>
              <a:rPr sz="3200" dirty="0">
                <a:latin typeface="Times New Roman"/>
                <a:cs typeface="Times New Roman"/>
              </a:rPr>
              <a:t>các	Hệ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hống	c</a:t>
            </a:r>
            <a:r>
              <a:rPr sz="3200" spc="-1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ức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4490"/>
            <a:ext cx="4233545" cy="148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Tạo ra các Hệ </a:t>
            </a:r>
            <a:r>
              <a:rPr sz="3200" spc="-5" dirty="0">
                <a:latin typeface="Times New Roman"/>
                <a:cs typeface="Times New Roman"/>
              </a:rPr>
              <a:t>thống  </a:t>
            </a:r>
            <a:r>
              <a:rPr sz="3200" i="1" dirty="0">
                <a:latin typeface="Times New Roman"/>
                <a:cs typeface="Times New Roman"/>
              </a:rPr>
              <a:t>được </a:t>
            </a:r>
            <a:r>
              <a:rPr sz="3200" spc="-5" dirty="0">
                <a:latin typeface="Verdana"/>
                <a:cs typeface="Verdana"/>
              </a:rPr>
              <a:t>(</a:t>
            </a:r>
            <a:r>
              <a:rPr sz="3200" spc="-5" dirty="0">
                <a:latin typeface="Times New Roman"/>
                <a:cs typeface="Times New Roman"/>
              </a:rPr>
              <a:t>Usability</a:t>
            </a:r>
            <a:r>
              <a:rPr sz="3200" spc="-5" dirty="0">
                <a:latin typeface="Verdana"/>
                <a:cs typeface="Verdana"/>
              </a:rPr>
              <a:t>) </a:t>
            </a:r>
            <a:r>
              <a:rPr sz="3200" dirty="0">
                <a:latin typeface="Times New Roman"/>
                <a:cs typeface="Times New Roman"/>
              </a:rPr>
              <a:t>như  </a:t>
            </a:r>
            <a:r>
              <a:rPr sz="3200" spc="5" dirty="0">
                <a:latin typeface="Times New Roman"/>
                <a:cs typeface="Times New Roman"/>
              </a:rPr>
              <a:t>năng</a:t>
            </a:r>
            <a:r>
              <a:rPr sz="3200" spc="5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3195446"/>
            <a:ext cx="772922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tabLst>
                <a:tab pos="7333615" algn="l"/>
              </a:tabLst>
            </a:pPr>
            <a:r>
              <a:rPr sz="3200" dirty="0">
                <a:latin typeface="Times New Roman"/>
                <a:cs typeface="Times New Roman"/>
              </a:rPr>
              <a:t>Usab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lit</a:t>
            </a:r>
            <a:r>
              <a:rPr sz="3200" spc="-5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Verdana"/>
                <a:cs typeface="Verdana"/>
              </a:rPr>
              <a:t>:</a:t>
            </a:r>
            <a:r>
              <a:rPr sz="3200" spc="60" dirty="0">
                <a:latin typeface="Verdana"/>
                <a:cs typeface="Verdana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à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khái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niệm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ong</a:t>
            </a:r>
            <a:r>
              <a:rPr sz="3200" spc="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tro</a:t>
            </a:r>
            <a:r>
              <a:rPr sz="3200" spc="-1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10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I	</a:t>
            </a:r>
            <a:r>
              <a:rPr sz="3200" spc="-10" dirty="0">
                <a:latin typeface="Times New Roman"/>
                <a:cs typeface="Times New Roman"/>
              </a:rPr>
              <a:t>có  </a:t>
            </a:r>
            <a:r>
              <a:rPr sz="3200" dirty="0">
                <a:latin typeface="Times New Roman"/>
                <a:cs typeface="Times New Roman"/>
              </a:rPr>
              <a:t>thể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hiểu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là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làm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cho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HT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dễ</a:t>
            </a:r>
            <a:r>
              <a:rPr sz="3200" i="1" spc="315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học</a:t>
            </a:r>
            <a:r>
              <a:rPr sz="3200" i="1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và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dễ</a:t>
            </a:r>
            <a:r>
              <a:rPr sz="3200" i="1" spc="315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dùng</a:t>
            </a:r>
            <a:r>
              <a:rPr sz="3200" spc="5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396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2.3. Tính tiện</a:t>
            </a:r>
            <a:r>
              <a:rPr sz="4400" b="0" spc="-9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59395" cy="303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dễ sử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phản </a:t>
            </a:r>
            <a:r>
              <a:rPr sz="2400" spc="-5" dirty="0">
                <a:latin typeface="Times New Roman"/>
                <a:cs typeface="Times New Roman"/>
              </a:rPr>
              <a:t>ứng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nhanh</a:t>
            </a:r>
            <a:endParaRPr sz="2400">
              <a:latin typeface="Times New Roman"/>
              <a:cs typeface="Times New Roman"/>
            </a:endParaRPr>
          </a:p>
          <a:p>
            <a:pPr marL="1308100" marR="18034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Cho phép người dùng nhận biết được phản </a:t>
            </a:r>
            <a:r>
              <a:rPr sz="2000" spc="5" dirty="0">
                <a:latin typeface="Times New Roman"/>
                <a:cs typeface="Times New Roman"/>
              </a:rPr>
              <a:t>ứng </a:t>
            </a:r>
            <a:r>
              <a:rPr sz="2000" dirty="0">
                <a:latin typeface="Times New Roman"/>
                <a:cs typeface="Times New Roman"/>
              </a:rPr>
              <a:t>cho hành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  của họ ngay </a:t>
            </a:r>
            <a:r>
              <a:rPr sz="2000" spc="-5" dirty="0">
                <a:latin typeface="Times New Roman"/>
                <a:cs typeface="Times New Roman"/>
              </a:rPr>
              <a:t>lập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tức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có thể khôi phục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Người dùng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gây ra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lỗi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hệ thống nên được thiết kế </a:t>
            </a:r>
            <a:r>
              <a:rPr sz="2000" spc="-5" dirty="0">
                <a:latin typeface="Times New Roman"/>
                <a:cs typeface="Times New Roman"/>
              </a:rPr>
              <a:t>sao </a:t>
            </a:r>
            <a:r>
              <a:rPr sz="2000" dirty="0">
                <a:latin typeface="Times New Roman"/>
                <a:cs typeface="Times New Roman"/>
              </a:rPr>
              <a:t>cho các lỗi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ngăn  chặn và khôi phục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120" cy="222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dirty="0">
                <a:latin typeface="Times New Roman"/>
                <a:cs typeface="Times New Roman"/>
              </a:rPr>
              <a:t>dễ </a:t>
            </a:r>
            <a:r>
              <a:rPr sz="2800" spc="-5" dirty="0">
                <a:latin typeface="Times New Roman"/>
                <a:cs typeface="Times New Roman"/>
              </a:rPr>
              <a:t>sử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</a:t>
            </a:r>
            <a:r>
              <a:rPr sz="2400" spc="-5" dirty="0">
                <a:latin typeface="Times New Roman"/>
                <a:cs typeface="Times New Roman"/>
              </a:rPr>
              <a:t>thích nghi với nhiệm vụ: </a:t>
            </a:r>
            <a:r>
              <a:rPr sz="2400" dirty="0">
                <a:latin typeface="Times New Roman"/>
                <a:cs typeface="Times New Roman"/>
              </a:rPr>
              <a:t>Các </a:t>
            </a:r>
            <a:r>
              <a:rPr sz="2400" spc="-5" dirty="0">
                <a:latin typeface="Times New Roman"/>
                <a:cs typeface="Times New Roman"/>
              </a:rPr>
              <a:t>tính </a:t>
            </a:r>
            <a:r>
              <a:rPr sz="2400" dirty="0">
                <a:latin typeface="Times New Roman"/>
                <a:cs typeface="Times New Roman"/>
              </a:rPr>
              <a:t>năng </a:t>
            </a:r>
            <a:r>
              <a:rPr sz="2400" spc="-5" dirty="0">
                <a:latin typeface="Times New Roman"/>
                <a:cs typeface="Times New Roman"/>
              </a:rPr>
              <a:t>của hệ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có thích nghi với nhiệm vụ của người dùng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không?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 algn="just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735" algn="l"/>
              </a:tabLst>
            </a:pP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hệ </a:t>
            </a:r>
            <a:r>
              <a:rPr sz="2000" spc="-5" dirty="0">
                <a:latin typeface="Times New Roman"/>
                <a:cs typeface="Times New Roman"/>
              </a:rPr>
              <a:t>thống </a:t>
            </a:r>
            <a:r>
              <a:rPr sz="2000" dirty="0">
                <a:latin typeface="Times New Roman"/>
                <a:cs typeface="Times New Roman"/>
              </a:rPr>
              <a:t>phải được </a:t>
            </a:r>
            <a:r>
              <a:rPr sz="2000" spc="-5" dirty="0">
                <a:latin typeface="Times New Roman"/>
                <a:cs typeface="Times New Roman"/>
              </a:rPr>
              <a:t>thiết </a:t>
            </a:r>
            <a:r>
              <a:rPr sz="2000" dirty="0">
                <a:latin typeface="Times New Roman"/>
                <a:cs typeface="Times New Roman"/>
              </a:rPr>
              <a:t>kế sao </a:t>
            </a:r>
            <a:r>
              <a:rPr sz="2000" spc="-5" dirty="0">
                <a:latin typeface="Times New Roman"/>
                <a:cs typeface="Times New Roman"/>
              </a:rPr>
              <a:t>cho tính </a:t>
            </a:r>
            <a:r>
              <a:rPr sz="2000" dirty="0">
                <a:latin typeface="Times New Roman"/>
                <a:cs typeface="Times New Roman"/>
              </a:rPr>
              <a:t>năng </a:t>
            </a:r>
            <a:r>
              <a:rPr sz="2000" spc="-5" dirty="0">
                <a:latin typeface="Times New Roman"/>
                <a:cs typeface="Times New Roman"/>
              </a:rPr>
              <a:t>của chúng đáp  </a:t>
            </a:r>
            <a:r>
              <a:rPr sz="2000" dirty="0">
                <a:latin typeface="Times New Roman"/>
                <a:cs typeface="Times New Roman"/>
              </a:rPr>
              <a:t>ứng nhiệm </a:t>
            </a:r>
            <a:r>
              <a:rPr sz="2000" spc="-5" dirty="0">
                <a:latin typeface="Times New Roman"/>
                <a:cs typeface="Times New Roman"/>
              </a:rPr>
              <a:t>vụ </a:t>
            </a:r>
            <a:r>
              <a:rPr sz="2000" dirty="0">
                <a:latin typeface="Times New Roman"/>
                <a:cs typeface="Times New Roman"/>
              </a:rPr>
              <a:t>của </a:t>
            </a:r>
            <a:r>
              <a:rPr sz="2000" spc="-5" dirty="0">
                <a:latin typeface="Times New Roman"/>
                <a:cs typeface="Times New Roman"/>
              </a:rPr>
              <a:t>người </a:t>
            </a:r>
            <a:r>
              <a:rPr sz="2000" dirty="0">
                <a:latin typeface="Times New Roman"/>
                <a:cs typeface="Times New Roman"/>
              </a:rPr>
              <a:t>dùng. Hay </a:t>
            </a:r>
            <a:r>
              <a:rPr sz="2000" spc="5" dirty="0">
                <a:latin typeface="Times New Roman"/>
                <a:cs typeface="Times New Roman"/>
              </a:rPr>
              <a:t>nói </a:t>
            </a:r>
            <a:r>
              <a:rPr sz="2000" spc="-5" dirty="0">
                <a:latin typeface="Times New Roman"/>
                <a:cs typeface="Times New Roman"/>
              </a:rPr>
              <a:t>cách </a:t>
            </a:r>
            <a:r>
              <a:rPr sz="2000" dirty="0">
                <a:latin typeface="Times New Roman"/>
                <a:cs typeface="Times New Roman"/>
              </a:rPr>
              <a:t>khác, </a:t>
            </a:r>
            <a:r>
              <a:rPr sz="2000" spc="-5" dirty="0">
                <a:latin typeface="Times New Roman"/>
                <a:cs typeface="Times New Roman"/>
              </a:rPr>
              <a:t>các tính năng  </a:t>
            </a:r>
            <a:r>
              <a:rPr sz="2000" dirty="0">
                <a:latin typeface="Times New Roman"/>
                <a:cs typeface="Times New Roman"/>
              </a:rPr>
              <a:t>của hệ thống phải dựa trên nhiệm vụ của người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dùng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977505" cy="265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dễ sử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dụng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Làm thế nào để đánh giá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tính dễ sử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dụng?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Mức hiệu suất công việc đạt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Thời gian hoàn thành công việc ở </a:t>
            </a:r>
            <a:r>
              <a:rPr sz="2000" spc="-10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cao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nhất</a:t>
            </a:r>
            <a:endParaRPr sz="20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Tần suất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lỗi</a:t>
            </a:r>
            <a:endParaRPr sz="20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80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Công sức đầu óc bỏ ra: thông </a:t>
            </a:r>
            <a:r>
              <a:rPr sz="2000" spc="5" dirty="0">
                <a:latin typeface="Times New Roman"/>
                <a:cs typeface="Times New Roman"/>
              </a:rPr>
              <a:t>qua </a:t>
            </a:r>
            <a:r>
              <a:rPr sz="2000" dirty="0">
                <a:latin typeface="Times New Roman"/>
                <a:cs typeface="Times New Roman"/>
              </a:rPr>
              <a:t>câu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điều </a:t>
            </a:r>
            <a:r>
              <a:rPr sz="2000" spc="-5" dirty="0">
                <a:latin typeface="Times New Roman"/>
                <a:cs typeface="Times New Roman"/>
              </a:rPr>
              <a:t>tra </a:t>
            </a:r>
            <a:r>
              <a:rPr sz="2000" dirty="0">
                <a:latin typeface="Times New Roman"/>
                <a:cs typeface="Times New Roman"/>
              </a:rPr>
              <a:t>hoặc các chỉ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số  sinh lý (v.d.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nhịptim)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83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54950" cy="353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dirty="0">
                <a:latin typeface="Times New Roman"/>
                <a:cs typeface="Times New Roman"/>
              </a:rPr>
              <a:t>linh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endParaRPr sz="28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linh động được thể hiện qua khả năng đáp </a:t>
            </a:r>
            <a:r>
              <a:rPr sz="2400" spc="-5" dirty="0">
                <a:latin typeface="Times New Roman"/>
                <a:cs typeface="Times New Roman"/>
              </a:rPr>
              <a:t>ứng </a:t>
            </a:r>
            <a:r>
              <a:rPr sz="2400" dirty="0">
                <a:latin typeface="Times New Roman"/>
                <a:cs typeface="Times New Roman"/>
              </a:rPr>
              <a:t>của 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hệ thống đối với những người dùng khác nhau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trong  những trường hợp khác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nhau.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Cửa sổ </a:t>
            </a:r>
            <a:r>
              <a:rPr sz="2400" dirty="0">
                <a:latin typeface="Times New Roman"/>
                <a:cs typeface="Times New Roman"/>
              </a:rPr>
              <a:t>khởi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tạo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Người sử dụng thích khởi </a:t>
            </a:r>
            <a:r>
              <a:rPr sz="2000" spc="-5" dirty="0">
                <a:latin typeface="Times New Roman"/>
                <a:cs typeface="Times New Roman"/>
              </a:rPr>
              <a:t>tạo. </a:t>
            </a:r>
            <a:r>
              <a:rPr sz="2000" dirty="0">
                <a:latin typeface="Times New Roman"/>
                <a:cs typeface="Times New Roman"/>
              </a:rPr>
              <a:t>V.d. : Windows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Wizard.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Đa tuyến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đoạn(Multithreading)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Người dùng thường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nhiều việc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lúc. Hệ thống nên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endParaRPr sz="20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thiết kế để cho phép điều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này.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84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867015" cy="377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dirty="0">
                <a:latin typeface="Times New Roman"/>
                <a:cs typeface="Times New Roman"/>
              </a:rPr>
              <a:t>linh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Khả </a:t>
            </a:r>
            <a:r>
              <a:rPr sz="2400" dirty="0">
                <a:latin typeface="Times New Roman"/>
                <a:cs typeface="Times New Roman"/>
              </a:rPr>
              <a:t>năng chuyển giao giữa các nhiệm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vụ</a:t>
            </a:r>
            <a:endParaRPr sz="2400">
              <a:latin typeface="Times New Roman"/>
              <a:cs typeface="Times New Roman"/>
            </a:endParaRPr>
          </a:p>
          <a:p>
            <a:pPr marL="1308100" marR="13208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Có </a:t>
            </a:r>
            <a:r>
              <a:rPr sz="2000" spc="5" dirty="0">
                <a:latin typeface="Times New Roman"/>
                <a:cs typeface="Times New Roman"/>
              </a:rPr>
              <a:t>khả </a:t>
            </a:r>
            <a:r>
              <a:rPr sz="2000" dirty="0">
                <a:latin typeface="Times New Roman"/>
                <a:cs typeface="Times New Roman"/>
              </a:rPr>
              <a:t>năng phân biệt được người dùng nào đang </a:t>
            </a:r>
            <a:r>
              <a:rPr sz="2000" spc="-5" dirty="0">
                <a:latin typeface="Times New Roman"/>
                <a:cs typeface="Times New Roman"/>
              </a:rPr>
              <a:t>làm </a:t>
            </a:r>
            <a:r>
              <a:rPr sz="2000" dirty="0">
                <a:latin typeface="Times New Roman"/>
                <a:cs typeface="Times New Roman"/>
              </a:rPr>
              <a:t>gì.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V.d.:  Tự động sửa chính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tả.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thay thế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được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Cho phép </a:t>
            </a:r>
            <a:r>
              <a:rPr sz="2000" spc="5" dirty="0">
                <a:latin typeface="Times New Roman"/>
                <a:cs typeface="Times New Roman"/>
              </a:rPr>
              <a:t>những </a:t>
            </a:r>
            <a:r>
              <a:rPr sz="2000" dirty="0">
                <a:latin typeface="Times New Roman"/>
                <a:cs typeface="Times New Roman"/>
              </a:rPr>
              <a:t>giá trị vào ra tương đương có </a:t>
            </a:r>
            <a:r>
              <a:rPr sz="2000" spc="-5" dirty="0">
                <a:latin typeface="Times New Roman"/>
                <a:cs typeface="Times New Roman"/>
              </a:rPr>
              <a:t>thể </a:t>
            </a:r>
            <a:r>
              <a:rPr sz="2000" dirty="0">
                <a:latin typeface="Times New Roman"/>
                <a:cs typeface="Times New Roman"/>
              </a:rPr>
              <a:t>được </a:t>
            </a:r>
            <a:r>
              <a:rPr sz="2000" spc="-5" dirty="0">
                <a:latin typeface="Times New Roman"/>
                <a:cs typeface="Times New Roman"/>
              </a:rPr>
              <a:t>thay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thế  thoải </a:t>
            </a:r>
            <a:r>
              <a:rPr sz="2000" spc="-10" dirty="0">
                <a:latin typeface="Times New Roman"/>
                <a:cs typeface="Times New Roman"/>
              </a:rPr>
              <a:t>mái. </a:t>
            </a:r>
            <a:r>
              <a:rPr sz="2000" spc="5" dirty="0">
                <a:latin typeface="Times New Roman"/>
                <a:cs typeface="Times New Roman"/>
              </a:rPr>
              <a:t>V.d: </a:t>
            </a:r>
            <a:r>
              <a:rPr sz="2000" dirty="0">
                <a:latin typeface="Times New Roman"/>
                <a:cs typeface="Times New Roman"/>
              </a:rPr>
              <a:t>kéo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thả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6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tùy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biến(Customizability)</a:t>
            </a:r>
            <a:endParaRPr sz="2400">
              <a:latin typeface="Times New Roman"/>
              <a:cs typeface="Times New Roman"/>
            </a:endParaRPr>
          </a:p>
          <a:p>
            <a:pPr marL="1308100" marR="159385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Cho phép </a:t>
            </a:r>
            <a:r>
              <a:rPr sz="2000" spc="-10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hệ thống có </a:t>
            </a:r>
            <a:r>
              <a:rPr sz="2000" spc="-5" dirty="0">
                <a:latin typeface="Times New Roman"/>
                <a:cs typeface="Times New Roman"/>
              </a:rPr>
              <a:t>thể thích </a:t>
            </a:r>
            <a:r>
              <a:rPr sz="2000" dirty="0">
                <a:latin typeface="Times New Roman"/>
                <a:cs typeface="Times New Roman"/>
              </a:rPr>
              <a:t>nghi được với </a:t>
            </a:r>
            <a:r>
              <a:rPr sz="2000" spc="5" dirty="0">
                <a:latin typeface="Times New Roman"/>
                <a:cs typeface="Times New Roman"/>
              </a:rPr>
              <a:t>nhu </a:t>
            </a:r>
            <a:r>
              <a:rPr sz="2000" dirty="0">
                <a:latin typeface="Times New Roman"/>
                <a:cs typeface="Times New Roman"/>
              </a:rPr>
              <a:t>cầu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của  người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dùng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85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641590" cy="155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dirty="0">
                <a:latin typeface="Times New Roman"/>
                <a:cs typeface="Times New Roman"/>
              </a:rPr>
              <a:t>linh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động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Làm thế nào để đánh giá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tính linh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động?</a:t>
            </a:r>
            <a:endParaRPr sz="2400">
              <a:latin typeface="Times New Roman"/>
              <a:cs typeface="Times New Roman"/>
            </a:endParaRPr>
          </a:p>
          <a:p>
            <a:pPr marL="1308100" marR="508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5" dirty="0">
                <a:latin typeface="Times New Roman"/>
                <a:cs typeface="Times New Roman"/>
              </a:rPr>
              <a:t>qua </a:t>
            </a:r>
            <a:r>
              <a:rPr sz="2000" dirty="0">
                <a:latin typeface="Times New Roman"/>
                <a:cs typeface="Times New Roman"/>
              </a:rPr>
              <a:t>hiệu suất và số lỗi </a:t>
            </a:r>
            <a:r>
              <a:rPr sz="2000" spc="-5" dirty="0">
                <a:latin typeface="Times New Roman"/>
                <a:cs typeface="Times New Roman"/>
              </a:rPr>
              <a:t>tạo </a:t>
            </a:r>
            <a:r>
              <a:rPr sz="2000" dirty="0">
                <a:latin typeface="Times New Roman"/>
                <a:cs typeface="Times New Roman"/>
              </a:rPr>
              <a:t>ra trong các </a:t>
            </a:r>
            <a:r>
              <a:rPr sz="2000" spc="-5" dirty="0">
                <a:latin typeface="Times New Roman"/>
                <a:cs typeface="Times New Roman"/>
              </a:rPr>
              <a:t>tình </a:t>
            </a:r>
            <a:r>
              <a:rPr sz="2000" spc="5" dirty="0">
                <a:latin typeface="Times New Roman"/>
                <a:cs typeface="Times New Roman"/>
              </a:rPr>
              <a:t>huống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khác  nhau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86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6521"/>
            <a:ext cx="8073390" cy="293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spc="-10" dirty="0">
                <a:latin typeface="Times New Roman"/>
                <a:cs typeface="Times New Roman"/>
              </a:rPr>
              <a:t>cảm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xúc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xúc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thể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hiện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qua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mức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độ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ưa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thích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và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thoải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mái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người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cảm thấy khi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hệ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thống.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Giá </a:t>
            </a:r>
            <a:r>
              <a:rPr sz="2400" dirty="0">
                <a:latin typeface="Times New Roman"/>
                <a:cs typeface="Times New Roman"/>
              </a:rPr>
              <a:t>trị cảm xúc: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!!!!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Tính thẩm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mỹ</a:t>
            </a:r>
            <a:endParaRPr sz="2400">
              <a:latin typeface="Times New Roman"/>
              <a:cs typeface="Times New Roman"/>
            </a:endParaRPr>
          </a:p>
          <a:p>
            <a:pPr marL="927100" marR="5715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Các yếu tố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trường: Các hệ </a:t>
            </a:r>
            <a:r>
              <a:rPr sz="2400" spc="-5" dirty="0">
                <a:latin typeface="Times New Roman"/>
                <a:cs typeface="Times New Roman"/>
              </a:rPr>
              <a:t>thống </a:t>
            </a:r>
            <a:r>
              <a:rPr sz="2400" dirty="0">
                <a:latin typeface="Times New Roman"/>
                <a:cs typeface="Times New Roman"/>
              </a:rPr>
              <a:t>nên được </a:t>
            </a:r>
            <a:r>
              <a:rPr sz="2400" spc="-5" dirty="0">
                <a:latin typeface="Times New Roman"/>
                <a:cs typeface="Times New Roman"/>
              </a:rPr>
              <a:t>thiết </a:t>
            </a:r>
            <a:r>
              <a:rPr sz="2400" spc="-15" dirty="0">
                <a:latin typeface="Times New Roman"/>
                <a:cs typeface="Times New Roman"/>
              </a:rPr>
              <a:t>kế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phù hợp với các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vật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37846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5" dirty="0">
                <a:solidFill>
                  <a:srgbClr val="999900"/>
                </a:solidFill>
                <a:latin typeface="Times New Roman"/>
                <a:cs typeface="Times New Roman"/>
              </a:rPr>
              <a:t>2.3.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Tính </a:t>
            </a:r>
            <a:r>
              <a:rPr sz="4400" b="0" spc="-5" dirty="0">
                <a:solidFill>
                  <a:srgbClr val="999900"/>
                </a:solidFill>
                <a:latin typeface="Times New Roman"/>
                <a:cs typeface="Times New Roman"/>
              </a:rPr>
              <a:t>tiện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lợi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87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7227570" cy="125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Tính </a:t>
            </a:r>
            <a:r>
              <a:rPr sz="2800" spc="-10" dirty="0">
                <a:latin typeface="Times New Roman"/>
                <a:cs typeface="Times New Roman"/>
              </a:rPr>
              <a:t>cảm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xúc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Làm thế nào </a:t>
            </a:r>
            <a:r>
              <a:rPr sz="2400" spc="-5" dirty="0">
                <a:latin typeface="Times New Roman"/>
                <a:cs typeface="Times New Roman"/>
              </a:rPr>
              <a:t>để </a:t>
            </a:r>
            <a:r>
              <a:rPr sz="2400" dirty="0">
                <a:latin typeface="Times New Roman"/>
                <a:cs typeface="Times New Roman"/>
              </a:rPr>
              <a:t>có thể đánh giá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tính cảm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xúc?</a:t>
            </a:r>
            <a:endParaRPr sz="2400">
              <a:latin typeface="Times New Roman"/>
              <a:cs typeface="Times New Roman"/>
            </a:endParaRPr>
          </a:p>
          <a:p>
            <a:pPr marL="1308100" lvl="2" indent="-381000">
              <a:lnSpc>
                <a:spcPct val="100000"/>
              </a:lnSpc>
              <a:spcBef>
                <a:spcPts val="495"/>
              </a:spcBef>
              <a:buClr>
                <a:srgbClr val="99CC00"/>
              </a:buClr>
              <a:buSzPct val="65000"/>
              <a:buFont typeface="Wingdings"/>
              <a:buChar char=""/>
              <a:tabLst>
                <a:tab pos="1308100" algn="l"/>
                <a:tab pos="1308735" algn="l"/>
              </a:tabLst>
            </a:pPr>
            <a:r>
              <a:rPr sz="2000" dirty="0">
                <a:latin typeface="Times New Roman"/>
                <a:cs typeface="Times New Roman"/>
              </a:rPr>
              <a:t>Thông </a:t>
            </a:r>
            <a:r>
              <a:rPr sz="2000" spc="5" dirty="0">
                <a:latin typeface="Times New Roman"/>
                <a:cs typeface="Times New Roman"/>
              </a:rPr>
              <a:t>qua </a:t>
            </a:r>
            <a:r>
              <a:rPr sz="2000" spc="-5" dirty="0">
                <a:latin typeface="Times New Roman"/>
                <a:cs typeface="Times New Roman"/>
              </a:rPr>
              <a:t>câu </a:t>
            </a:r>
            <a:r>
              <a:rPr sz="2000" spc="5" dirty="0">
                <a:latin typeface="Times New Roman"/>
                <a:cs typeface="Times New Roman"/>
              </a:rPr>
              <a:t>hỏi </a:t>
            </a:r>
            <a:r>
              <a:rPr sz="2000" dirty="0">
                <a:latin typeface="Times New Roman"/>
                <a:cs typeface="Times New Roman"/>
              </a:rPr>
              <a:t>điều tra hoặc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chỉ số sinh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933" y="1628902"/>
            <a:ext cx="8023225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CHƯƠNG</a:t>
            </a:r>
            <a:r>
              <a:rPr spc="-60" dirty="0"/>
              <a:t> </a:t>
            </a:r>
            <a:r>
              <a:rPr spc="-5" dirty="0"/>
              <a:t>3</a:t>
            </a:r>
          </a:p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1733550" algn="l"/>
                <a:tab pos="3925570" algn="l"/>
                <a:tab pos="5621020" algn="l"/>
              </a:tabLst>
            </a:pPr>
            <a:r>
              <a:rPr sz="5400" dirty="0"/>
              <a:t>KHẢ	</a:t>
            </a:r>
            <a:r>
              <a:rPr sz="5400" spc="-5" dirty="0"/>
              <a:t>N</a:t>
            </a:r>
            <a:r>
              <a:rPr sz="5400" spc="5" dirty="0"/>
              <a:t>Ă</a:t>
            </a:r>
            <a:r>
              <a:rPr sz="5400" dirty="0"/>
              <a:t>NG	CON	</a:t>
            </a:r>
            <a:r>
              <a:rPr sz="5400" spc="0" dirty="0"/>
              <a:t>N</a:t>
            </a:r>
            <a:r>
              <a:rPr sz="5400" dirty="0"/>
              <a:t>GƯỜI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88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4184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3.1. Hệ thống nhận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thức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89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430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 người là nhân vật </a:t>
            </a:r>
            <a:r>
              <a:rPr sz="2800" dirty="0">
                <a:latin typeface="Times New Roman"/>
                <a:cs typeface="Times New Roman"/>
              </a:rPr>
              <a:t>trung </a:t>
            </a:r>
            <a:r>
              <a:rPr sz="2800" spc="-10" dirty="0">
                <a:latin typeface="Times New Roman"/>
                <a:cs typeface="Times New Roman"/>
              </a:rPr>
              <a:t>tâm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mọi </a:t>
            </a:r>
            <a:r>
              <a:rPr sz="2800" dirty="0">
                <a:latin typeface="Times New Roman"/>
                <a:cs typeface="Times New Roman"/>
              </a:rPr>
              <a:t>hệ  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thống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tương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tác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Máy tính được </a:t>
            </a:r>
            <a:r>
              <a:rPr sz="2800" dirty="0">
                <a:latin typeface="Times New Roman"/>
                <a:cs typeface="Times New Roman"/>
              </a:rPr>
              <a:t>thiết kế để phục vụ </a:t>
            </a:r>
            <a:r>
              <a:rPr sz="2800" spc="-5" dirty="0">
                <a:latin typeface="Times New Roman"/>
                <a:cs typeface="Times New Roman"/>
              </a:rPr>
              <a:t>con người =&gt; Yêu  </a:t>
            </a:r>
            <a:r>
              <a:rPr sz="2800" spc="-10" dirty="0">
                <a:latin typeface="Times New Roman"/>
                <a:cs typeface="Times New Roman"/>
              </a:rPr>
              <a:t>cầu </a:t>
            </a:r>
            <a:r>
              <a:rPr sz="2800" spc="-5" dirty="0">
                <a:latin typeface="Times New Roman"/>
                <a:cs typeface="Times New Roman"/>
              </a:rPr>
              <a:t>của người là ưu tiên số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một.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Để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thể phục vụ con người được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tốt:</a:t>
            </a:r>
            <a:endParaRPr sz="2800">
              <a:latin typeface="Times New Roman"/>
              <a:cs typeface="Times New Roman"/>
            </a:endParaRPr>
          </a:p>
          <a:p>
            <a:pPr marL="756285" marR="6985" lvl="1" indent="-286385" algn="just">
              <a:lnSpc>
                <a:spcPct val="100000"/>
              </a:lnSpc>
              <a:spcBef>
                <a:spcPts val="5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Cần phải </a:t>
            </a:r>
            <a:r>
              <a:rPr sz="2400" spc="-5" dirty="0">
                <a:latin typeface="Times New Roman"/>
                <a:cs typeface="Times New Roman"/>
              </a:rPr>
              <a:t>biết </a:t>
            </a:r>
            <a:r>
              <a:rPr sz="2400" spc="-10" dirty="0">
                <a:latin typeface="Times New Roman"/>
                <a:cs typeface="Times New Roman"/>
              </a:rPr>
              <a:t>một </a:t>
            </a:r>
            <a:r>
              <a:rPr sz="2400" dirty="0">
                <a:latin typeface="Times New Roman"/>
                <a:cs typeface="Times New Roman"/>
              </a:rPr>
              <a:t>người nào đó có khả năng làm gì và  không làm được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gì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Cần </a:t>
            </a:r>
            <a:r>
              <a:rPr sz="2400" spc="-5" dirty="0">
                <a:latin typeface="Times New Roman"/>
                <a:cs typeface="Times New Roman"/>
              </a:rPr>
              <a:t>biết con người nhận biết thế giới như thế nào, </a:t>
            </a:r>
            <a:r>
              <a:rPr sz="2400" dirty="0">
                <a:latin typeface="Times New Roman"/>
                <a:cs typeface="Times New Roman"/>
              </a:rPr>
              <a:t>lưu trữ,  xử lý thông tin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giải </a:t>
            </a:r>
            <a:r>
              <a:rPr sz="2400" dirty="0">
                <a:latin typeface="Times New Roman"/>
                <a:cs typeface="Times New Roman"/>
              </a:rPr>
              <a:t>quyết vấn </a:t>
            </a:r>
            <a:r>
              <a:rPr sz="2400" spc="-10" dirty="0">
                <a:latin typeface="Times New Roman"/>
                <a:cs typeface="Times New Roman"/>
              </a:rPr>
              <a:t>đề </a:t>
            </a:r>
            <a:r>
              <a:rPr sz="2400" dirty="0">
                <a:latin typeface="Times New Roman"/>
                <a:cs typeface="Times New Roman"/>
              </a:rPr>
              <a:t>như thế </a:t>
            </a:r>
            <a:r>
              <a:rPr sz="2400" spc="-5" dirty="0">
                <a:latin typeface="Times New Roman"/>
                <a:cs typeface="Times New Roman"/>
              </a:rPr>
              <a:t>nào,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5" dirty="0">
                <a:latin typeface="Times New Roman"/>
                <a:cs typeface="Times New Roman"/>
              </a:rPr>
              <a:t>thao  </a:t>
            </a:r>
            <a:r>
              <a:rPr sz="2400" dirty="0">
                <a:latin typeface="Times New Roman"/>
                <a:cs typeface="Times New Roman"/>
              </a:rPr>
              <a:t>tác với các đồ vật ra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89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495300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1.3. Lịch sử phát</a:t>
            </a:r>
            <a:r>
              <a:rPr sz="4400" b="0" spc="-114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triển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/>
              <a:t>Giai đoạn đầu </a:t>
            </a:r>
            <a:r>
              <a:rPr sz="3200" spc="-5" dirty="0"/>
              <a:t>của </a:t>
            </a:r>
            <a:r>
              <a:rPr sz="3200" dirty="0"/>
              <a:t>máy </a:t>
            </a:r>
            <a:r>
              <a:rPr sz="3200" spc="-5" dirty="0"/>
              <a:t>tính, UI không </a:t>
            </a:r>
            <a:r>
              <a:rPr sz="3200" dirty="0"/>
              <a:t>được  </a:t>
            </a:r>
            <a:r>
              <a:rPr sz="3200" spc="5" dirty="0"/>
              <a:t>xem</a:t>
            </a:r>
            <a:r>
              <a:rPr sz="3200" spc="-105" dirty="0"/>
              <a:t> </a:t>
            </a:r>
            <a:r>
              <a:rPr sz="3200" dirty="0"/>
              <a:t>trọng</a:t>
            </a:r>
            <a:endParaRPr sz="3200"/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/>
              <a:t>Đầu những năm 70: </a:t>
            </a:r>
            <a:r>
              <a:rPr sz="3200" spc="-5" dirty="0"/>
              <a:t>Hình thành </a:t>
            </a:r>
            <a:r>
              <a:rPr sz="3200" dirty="0"/>
              <a:t>khái niệm giao  diện </a:t>
            </a:r>
            <a:r>
              <a:rPr sz="3200" spc="-5" dirty="0"/>
              <a:t>người </a:t>
            </a:r>
            <a:r>
              <a:rPr sz="3200" dirty="0"/>
              <a:t>máy (MMI - Man Machine  Interface) sau đó thay </a:t>
            </a:r>
            <a:r>
              <a:rPr sz="3200" spc="5" dirty="0"/>
              <a:t>đổi </a:t>
            </a:r>
            <a:r>
              <a:rPr sz="3200" dirty="0"/>
              <a:t>thành </a:t>
            </a:r>
            <a:r>
              <a:rPr sz="3200" spc="5" dirty="0"/>
              <a:t>khái </a:t>
            </a:r>
            <a:r>
              <a:rPr sz="3200" dirty="0"/>
              <a:t>niệm</a:t>
            </a:r>
            <a:r>
              <a:rPr sz="3200" spc="-150" dirty="0"/>
              <a:t> </a:t>
            </a:r>
            <a:r>
              <a:rPr sz="3200" dirty="0"/>
              <a:t>UI</a:t>
            </a:r>
            <a:endParaRPr sz="3200"/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3200" dirty="0"/>
              <a:t>Cuối những năm 70, đầu những năm 80: Xuất  hiện khái niệm ’’</a:t>
            </a:r>
            <a:r>
              <a:rPr sz="3200" i="1" dirty="0">
                <a:latin typeface="Times New Roman"/>
                <a:cs typeface="Times New Roman"/>
              </a:rPr>
              <a:t>thân </a:t>
            </a:r>
            <a:r>
              <a:rPr sz="3200" i="1" spc="-5" dirty="0">
                <a:latin typeface="Times New Roman"/>
                <a:cs typeface="Times New Roman"/>
              </a:rPr>
              <a:t>thiện </a:t>
            </a:r>
            <a:r>
              <a:rPr sz="3200" i="1" dirty="0">
                <a:latin typeface="Times New Roman"/>
                <a:cs typeface="Times New Roman"/>
              </a:rPr>
              <a:t>người sử </a:t>
            </a:r>
            <a:r>
              <a:rPr sz="3200" i="1" spc="-10" dirty="0">
                <a:latin typeface="Times New Roman"/>
                <a:cs typeface="Times New Roman"/>
              </a:rPr>
              <a:t>dụng</a:t>
            </a:r>
            <a:r>
              <a:rPr sz="3200" spc="-10" dirty="0"/>
              <a:t>’’  </a:t>
            </a:r>
            <a:r>
              <a:rPr sz="3200" spc="5" dirty="0"/>
              <a:t>dành cho các </a:t>
            </a:r>
            <a:r>
              <a:rPr sz="3200" dirty="0"/>
              <a:t>sản </a:t>
            </a:r>
            <a:r>
              <a:rPr sz="3200" spc="5" dirty="0"/>
              <a:t>phẩm </a:t>
            </a:r>
            <a:r>
              <a:rPr sz="3200" dirty="0"/>
              <a:t>có UI</a:t>
            </a:r>
            <a:r>
              <a:rPr sz="3200" spc="-180" dirty="0"/>
              <a:t> </a:t>
            </a:r>
            <a:r>
              <a:rPr sz="3200" dirty="0"/>
              <a:t>tốt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9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4184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3.1. Hệ thống nhận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thức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90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56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Bốn giai đoạn </a:t>
            </a:r>
            <a:r>
              <a:rPr sz="2800" dirty="0">
                <a:latin typeface="Times New Roman"/>
                <a:cs typeface="Times New Roman"/>
              </a:rPr>
              <a:t>xử </a:t>
            </a:r>
            <a:r>
              <a:rPr sz="2800" spc="-5" dirty="0">
                <a:latin typeface="Times New Roman"/>
                <a:cs typeface="Times New Roman"/>
              </a:rPr>
              <a:t>lý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tin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Thông </a:t>
            </a:r>
            <a:r>
              <a:rPr sz="2400" dirty="0">
                <a:latin typeface="Times New Roman"/>
                <a:cs typeface="Times New Roman"/>
              </a:rPr>
              <a:t>tin vào từ </a:t>
            </a:r>
            <a:r>
              <a:rPr sz="2400" spc="-10" dirty="0">
                <a:latin typeface="Times New Roman"/>
                <a:cs typeface="Times New Roman"/>
              </a:rPr>
              <a:t>môi </a:t>
            </a:r>
            <a:r>
              <a:rPr sz="2400" dirty="0">
                <a:latin typeface="Times New Roman"/>
                <a:cs typeface="Times New Roman"/>
              </a:rPr>
              <a:t>trường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spc="-15" dirty="0">
                <a:latin typeface="Times New Roman"/>
                <a:cs typeface="Times New Roman"/>
              </a:rPr>
              <a:t>mã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hóa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Times New Roman"/>
                <a:cs typeface="Times New Roman"/>
              </a:rPr>
              <a:t>Dạng thông tin </a:t>
            </a:r>
            <a:r>
              <a:rPr sz="2400" spc="-5" dirty="0">
                <a:latin typeface="Times New Roman"/>
                <a:cs typeface="Times New Roman"/>
              </a:rPr>
              <a:t>“biểu </a:t>
            </a:r>
            <a:r>
              <a:rPr sz="2400" spc="-10" dirty="0">
                <a:latin typeface="Times New Roman"/>
                <a:cs typeface="Times New Roman"/>
              </a:rPr>
              <a:t>diễn </a:t>
            </a:r>
            <a:r>
              <a:rPr sz="2400" spc="-5" dirty="0">
                <a:latin typeface="Times New Roman"/>
                <a:cs typeface="Times New Roman"/>
              </a:rPr>
              <a:t>trong” </a:t>
            </a:r>
            <a:r>
              <a:rPr sz="2400" dirty="0">
                <a:latin typeface="Times New Roman"/>
                <a:cs typeface="Times New Roman"/>
              </a:rPr>
              <a:t>được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sánh với thông  tin biểu diễn trong bộ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nhớ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Quyết </a:t>
            </a:r>
            <a:r>
              <a:rPr sz="2400" dirty="0">
                <a:latin typeface="Times New Roman"/>
                <a:cs typeface="Times New Roman"/>
              </a:rPr>
              <a:t>định lựa chọn trả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lời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Tổ </a:t>
            </a:r>
            <a:r>
              <a:rPr sz="2400" dirty="0">
                <a:latin typeface="Times New Roman"/>
                <a:cs typeface="Times New Roman"/>
              </a:rPr>
              <a:t>chức trả lời và các hành động cần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thiết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90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05040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3.2. Mô hình bộ xử lý thông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tin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91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312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Mô </a:t>
            </a:r>
            <a:r>
              <a:rPr sz="2800" spc="-5" dirty="0">
                <a:latin typeface="Times New Roman"/>
                <a:cs typeface="Times New Roman"/>
              </a:rPr>
              <a:t>hình </a:t>
            </a:r>
            <a:r>
              <a:rPr sz="2800" dirty="0">
                <a:latin typeface="Times New Roman"/>
                <a:cs typeface="Times New Roman"/>
              </a:rPr>
              <a:t>bộ xử </a:t>
            </a:r>
            <a:r>
              <a:rPr sz="2800" spc="-5" dirty="0">
                <a:latin typeface="Times New Roman"/>
                <a:cs typeface="Times New Roman"/>
              </a:rPr>
              <a:t>lý con người </a:t>
            </a:r>
            <a:r>
              <a:rPr sz="2800" dirty="0">
                <a:latin typeface="Times New Roman"/>
                <a:cs typeface="Times New Roman"/>
              </a:rPr>
              <a:t>gồm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phân </a:t>
            </a:r>
            <a:r>
              <a:rPr sz="2800" dirty="0">
                <a:latin typeface="Times New Roman"/>
                <a:cs typeface="Times New Roman"/>
              </a:rPr>
              <a:t>hệ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sau: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cảm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nhận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nhận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thức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Hệ </a:t>
            </a:r>
            <a:r>
              <a:rPr sz="2400" dirty="0">
                <a:latin typeface="Times New Roman"/>
                <a:cs typeface="Times New Roman"/>
              </a:rPr>
              <a:t>thống vận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động</a:t>
            </a:r>
            <a:endParaRPr sz="2400"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65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hệ </a:t>
            </a:r>
            <a:r>
              <a:rPr sz="2800" dirty="0">
                <a:latin typeface="Times New Roman"/>
                <a:cs typeface="Times New Roman"/>
              </a:rPr>
              <a:t>thống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thể </a:t>
            </a:r>
            <a:r>
              <a:rPr sz="2800" dirty="0">
                <a:latin typeface="Times New Roman"/>
                <a:cs typeface="Times New Roman"/>
              </a:rPr>
              <a:t>hoạt </a:t>
            </a:r>
            <a:r>
              <a:rPr sz="2800" spc="-5" dirty="0">
                <a:latin typeface="Times New Roman"/>
                <a:cs typeface="Times New Roman"/>
              </a:rPr>
              <a:t>động </a:t>
            </a:r>
            <a:r>
              <a:rPr sz="2800" dirty="0">
                <a:latin typeface="Times New Roman"/>
                <a:cs typeface="Times New Roman"/>
              </a:rPr>
              <a:t>song </a:t>
            </a:r>
            <a:r>
              <a:rPr sz="2800" spc="-5" dirty="0">
                <a:latin typeface="Times New Roman"/>
                <a:cs typeface="Times New Roman"/>
              </a:rPr>
              <a:t>song (VD: </a:t>
            </a:r>
            <a:r>
              <a:rPr sz="2800" dirty="0">
                <a:latin typeface="Times New Roman"/>
                <a:cs typeface="Times New Roman"/>
              </a:rPr>
              <a:t>vừa  </a:t>
            </a:r>
            <a:r>
              <a:rPr sz="2800" spc="-5" dirty="0">
                <a:latin typeface="Times New Roman"/>
                <a:cs typeface="Times New Roman"/>
              </a:rPr>
              <a:t>lái ô tô </a:t>
            </a:r>
            <a:r>
              <a:rPr sz="2800" spc="-10" dirty="0">
                <a:latin typeface="Times New Roman"/>
                <a:cs typeface="Times New Roman"/>
              </a:rPr>
              <a:t>vừa </a:t>
            </a:r>
            <a:r>
              <a:rPr sz="2800" dirty="0">
                <a:latin typeface="Times New Roman"/>
                <a:cs typeface="Times New Roman"/>
              </a:rPr>
              <a:t>nghe </a:t>
            </a:r>
            <a:r>
              <a:rPr sz="2800" spc="-5" dirty="0">
                <a:latin typeface="Times New Roman"/>
                <a:cs typeface="Times New Roman"/>
              </a:rPr>
              <a:t>nhạc) hoặc </a:t>
            </a:r>
            <a:r>
              <a:rPr sz="2800" dirty="0">
                <a:latin typeface="Times New Roman"/>
                <a:cs typeface="Times New Roman"/>
              </a:rPr>
              <a:t>nối </a:t>
            </a:r>
            <a:r>
              <a:rPr sz="2800" spc="-5" dirty="0">
                <a:latin typeface="Times New Roman"/>
                <a:cs typeface="Times New Roman"/>
              </a:rPr>
              <a:t>tiếp </a:t>
            </a:r>
            <a:r>
              <a:rPr sz="2800" dirty="0">
                <a:latin typeface="Times New Roman"/>
                <a:cs typeface="Times New Roman"/>
              </a:rPr>
              <a:t>(VD: </a:t>
            </a:r>
            <a:r>
              <a:rPr sz="2800" spc="-5" dirty="0">
                <a:latin typeface="Times New Roman"/>
                <a:cs typeface="Times New Roman"/>
              </a:rPr>
              <a:t>nhấn  phím </a:t>
            </a:r>
            <a:r>
              <a:rPr sz="2800" dirty="0">
                <a:latin typeface="Times New Roman"/>
                <a:cs typeface="Times New Roman"/>
              </a:rPr>
              <a:t>để </a:t>
            </a:r>
            <a:r>
              <a:rPr sz="2800" spc="-5" dirty="0">
                <a:latin typeface="Times New Roman"/>
                <a:cs typeface="Times New Roman"/>
              </a:rPr>
              <a:t>trả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lời)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91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05040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3.2. Mô hình bộ xử lý thông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tin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8416" y="6281959"/>
            <a:ext cx="2127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5" dirty="0">
                <a:latin typeface="Verdana"/>
                <a:cs typeface="Verdana"/>
              </a:rPr>
              <a:t>92</a:t>
            </a:fld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3390" cy="278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trình:[1]</a:t>
            </a:r>
            <a:endParaRPr sz="28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Dữ </a:t>
            </a:r>
            <a:r>
              <a:rPr sz="2400" dirty="0">
                <a:latin typeface="Times New Roman"/>
                <a:cs typeface="Times New Roman"/>
              </a:rPr>
              <a:t>liệu đầu vào từ tai, </a:t>
            </a:r>
            <a:r>
              <a:rPr sz="2400" spc="-5" dirty="0">
                <a:latin typeface="Times New Roman"/>
                <a:cs typeface="Times New Roman"/>
              </a:rPr>
              <a:t>mắt,… được </a:t>
            </a:r>
            <a:r>
              <a:rPr sz="2400" dirty="0">
                <a:latin typeface="Times New Roman"/>
                <a:cs typeface="Times New Roman"/>
              </a:rPr>
              <a:t>lưu trữ </a:t>
            </a:r>
            <a:r>
              <a:rPr sz="2400" spc="-5" dirty="0">
                <a:latin typeface="Times New Roman"/>
                <a:cs typeface="Times New Roman"/>
              </a:rPr>
              <a:t>trong bộ  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nhớ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cảm biến ngắn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hạn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</a:t>
            </a:r>
            <a:r>
              <a:rPr sz="2400" dirty="0">
                <a:latin typeface="Times New Roman"/>
                <a:cs typeface="Times New Roman"/>
              </a:rPr>
              <a:t>xử lý cảm nhận lấy dữ liệu từ </a:t>
            </a:r>
            <a:r>
              <a:rPr sz="2400" spc="-5" dirty="0">
                <a:latin typeface="Times New Roman"/>
                <a:cs typeface="Times New Roman"/>
              </a:rPr>
              <a:t>đầu </a:t>
            </a:r>
            <a:r>
              <a:rPr sz="2400" dirty="0">
                <a:latin typeface="Times New Roman"/>
                <a:cs typeface="Times New Roman"/>
              </a:rPr>
              <a:t>vào cảm biến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thử  nhận </a:t>
            </a:r>
            <a:r>
              <a:rPr sz="2400" spc="-5" dirty="0">
                <a:latin typeface="Times New Roman"/>
                <a:cs typeface="Times New Roman"/>
              </a:rPr>
              <a:t>biết các biểu tượng </a:t>
            </a:r>
            <a:r>
              <a:rPr sz="2400" dirty="0">
                <a:latin typeface="Times New Roman"/>
                <a:cs typeface="Times New Roman"/>
              </a:rPr>
              <a:t>trong </a:t>
            </a:r>
            <a:r>
              <a:rPr sz="2400" spc="-10" dirty="0">
                <a:latin typeface="Times New Roman"/>
                <a:cs typeface="Times New Roman"/>
              </a:rPr>
              <a:t>đó: </a:t>
            </a:r>
            <a:r>
              <a:rPr sz="2400" dirty="0">
                <a:latin typeface="Times New Roman"/>
                <a:cs typeface="Times New Roman"/>
              </a:rPr>
              <a:t>chữ, từ, âm vị, </a:t>
            </a:r>
            <a:r>
              <a:rPr sz="2400" spc="-5" dirty="0">
                <a:latin typeface="Times New Roman"/>
                <a:cs typeface="Times New Roman"/>
              </a:rPr>
              <a:t>icon.  </a:t>
            </a:r>
            <a:r>
              <a:rPr sz="2400" dirty="0">
                <a:latin typeface="Times New Roman"/>
                <a:cs typeface="Times New Roman"/>
              </a:rPr>
              <a:t>Trong quá trình nhận </a:t>
            </a:r>
            <a:r>
              <a:rPr sz="2400" spc="-5" dirty="0">
                <a:latin typeface="Times New Roman"/>
                <a:cs typeface="Times New Roman"/>
              </a:rPr>
              <a:t>dạng </a:t>
            </a:r>
            <a:r>
              <a:rPr sz="2400" dirty="0">
                <a:latin typeface="Times New Roman"/>
                <a:cs typeface="Times New Roman"/>
              </a:rPr>
              <a:t>nó được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hỗ trợ </a:t>
            </a:r>
            <a:r>
              <a:rPr sz="2400" spc="-5" dirty="0">
                <a:latin typeface="Times New Roman"/>
                <a:cs typeface="Times New Roman"/>
              </a:rPr>
              <a:t>bởi </a:t>
            </a:r>
            <a:r>
              <a:rPr sz="2400" dirty="0">
                <a:latin typeface="Times New Roman"/>
                <a:cs typeface="Times New Roman"/>
              </a:rPr>
              <a:t>bộ nhớ  dài hạn, nơi lưu trữ các biểu tượng đã nhận dạng trước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92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705040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3.2. Mô hình bộ xử lý thông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tin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0343" y="6281959"/>
            <a:ext cx="26797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100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352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Quy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trình:[2]</a:t>
            </a:r>
            <a:endParaRPr sz="2800">
              <a:latin typeface="Times New Roman"/>
              <a:cs typeface="Times New Roman"/>
            </a:endParaRPr>
          </a:p>
          <a:p>
            <a:pPr marL="927100" marR="5715" lvl="1" indent="-457200" algn="just">
              <a:lnSpc>
                <a:spcPct val="100000"/>
              </a:lnSpc>
              <a:spcBef>
                <a:spcPts val="5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xử </a:t>
            </a:r>
            <a:r>
              <a:rPr sz="2400" dirty="0">
                <a:latin typeface="Times New Roman"/>
                <a:cs typeface="Times New Roman"/>
              </a:rPr>
              <a:t>lý </a:t>
            </a:r>
            <a:r>
              <a:rPr sz="2400" spc="-5" dirty="0">
                <a:latin typeface="Times New Roman"/>
                <a:cs typeface="Times New Roman"/>
              </a:rPr>
              <a:t>nhận thức </a:t>
            </a:r>
            <a:r>
              <a:rPr sz="2400" dirty="0">
                <a:latin typeface="Times New Roman"/>
                <a:cs typeface="Times New Roman"/>
              </a:rPr>
              <a:t>lấy các thông </a:t>
            </a:r>
            <a:r>
              <a:rPr sz="2400" spc="-10" dirty="0">
                <a:latin typeface="Times New Roman"/>
                <a:cs typeface="Times New Roman"/>
              </a:rPr>
              <a:t>tin </a:t>
            </a:r>
            <a:r>
              <a:rPr sz="2400" spc="-5" dirty="0">
                <a:latin typeface="Times New Roman"/>
                <a:cs typeface="Times New Roman"/>
              </a:rPr>
              <a:t>đã </a:t>
            </a:r>
            <a:r>
              <a:rPr sz="2400" dirty="0">
                <a:latin typeface="Times New Roman"/>
                <a:cs typeface="Times New Roman"/>
              </a:rPr>
              <a:t>nhận </a:t>
            </a:r>
            <a:r>
              <a:rPr sz="2400" spc="-5" dirty="0">
                <a:latin typeface="Times New Roman"/>
                <a:cs typeface="Times New Roman"/>
              </a:rPr>
              <a:t>biết bởi bộ  </a:t>
            </a:r>
            <a:r>
              <a:rPr sz="2400" dirty="0">
                <a:latin typeface="Times New Roman"/>
                <a:cs typeface="Times New Roman"/>
              </a:rPr>
              <a:t>xử lý </a:t>
            </a:r>
            <a:r>
              <a:rPr sz="2400" spc="-5" dirty="0">
                <a:latin typeface="Times New Roman"/>
                <a:cs typeface="Times New Roman"/>
              </a:rPr>
              <a:t>cảm </a:t>
            </a:r>
            <a:r>
              <a:rPr sz="2400" dirty="0">
                <a:latin typeface="Times New Roman"/>
                <a:cs typeface="Times New Roman"/>
              </a:rPr>
              <a:t>nhận và thực hiện </a:t>
            </a:r>
            <a:r>
              <a:rPr sz="2400" spc="-5" dirty="0">
                <a:latin typeface="Times New Roman"/>
                <a:cs typeface="Times New Roman"/>
              </a:rPr>
              <a:t>so sánh, </a:t>
            </a:r>
            <a:r>
              <a:rPr sz="2400" dirty="0">
                <a:latin typeface="Times New Roman"/>
                <a:cs typeface="Times New Roman"/>
              </a:rPr>
              <a:t>lập </a:t>
            </a:r>
            <a:r>
              <a:rPr sz="2400" spc="-5" dirty="0">
                <a:latin typeface="Times New Roman"/>
                <a:cs typeface="Times New Roman"/>
              </a:rPr>
              <a:t>quyết </a:t>
            </a:r>
            <a:r>
              <a:rPr sz="2400" dirty="0">
                <a:latin typeface="Times New Roman"/>
                <a:cs typeface="Times New Roman"/>
              </a:rPr>
              <a:t>định. </a:t>
            </a:r>
            <a:r>
              <a:rPr sz="2400" spc="-10" dirty="0">
                <a:latin typeface="Times New Roman"/>
                <a:cs typeface="Times New Roman"/>
              </a:rPr>
              <a:t>Nó  </a:t>
            </a:r>
            <a:r>
              <a:rPr sz="2400" dirty="0">
                <a:latin typeface="Times New Roman"/>
                <a:cs typeface="Times New Roman"/>
              </a:rPr>
              <a:t>có thể trao đổi thông tin với bộ nhớ làm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việc</a:t>
            </a:r>
            <a:endParaRPr sz="240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ct val="100000"/>
              </a:lnSpc>
              <a:spcBef>
                <a:spcPts val="57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Bộ </a:t>
            </a:r>
            <a:r>
              <a:rPr sz="2400" dirty="0">
                <a:latin typeface="Times New Roman"/>
                <a:cs typeface="Times New Roman"/>
              </a:rPr>
              <a:t>xử lý vận động thu nhận các </a:t>
            </a:r>
            <a:r>
              <a:rPr sz="2400" spc="-5" dirty="0">
                <a:latin typeface="Times New Roman"/>
                <a:cs typeface="Times New Roman"/>
              </a:rPr>
              <a:t>hành </a:t>
            </a:r>
            <a:r>
              <a:rPr sz="2400" dirty="0">
                <a:latin typeface="Times New Roman"/>
                <a:cs typeface="Times New Roman"/>
              </a:rPr>
              <a:t>động từ bộ xử </a:t>
            </a:r>
            <a:r>
              <a:rPr sz="2400" spc="-10" dirty="0">
                <a:latin typeface="Times New Roman"/>
                <a:cs typeface="Times New Roman"/>
              </a:rPr>
              <a:t>lý  </a:t>
            </a:r>
            <a:r>
              <a:rPr sz="2400" dirty="0">
                <a:latin typeface="Times New Roman"/>
                <a:cs typeface="Times New Roman"/>
              </a:rPr>
              <a:t>nhận thức </a:t>
            </a:r>
            <a:r>
              <a:rPr sz="2400" spc="-10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ra lệnh cơ bắp thực </a:t>
            </a:r>
            <a:r>
              <a:rPr sz="2400" spc="-5" dirty="0">
                <a:latin typeface="Times New Roman"/>
                <a:cs typeface="Times New Roman"/>
              </a:rPr>
              <a:t>hiện </a:t>
            </a:r>
            <a:r>
              <a:rPr sz="2400" dirty="0">
                <a:latin typeface="Times New Roman"/>
                <a:cs typeface="Times New Roman"/>
              </a:rPr>
              <a:t>nó. </a:t>
            </a:r>
            <a:r>
              <a:rPr sz="2400" spc="-5" dirty="0">
                <a:latin typeface="Times New Roman"/>
                <a:cs typeface="Times New Roman"/>
              </a:rPr>
              <a:t>Ở </a:t>
            </a:r>
            <a:r>
              <a:rPr sz="2400" dirty="0">
                <a:latin typeface="Times New Roman"/>
                <a:cs typeface="Times New Roman"/>
              </a:rPr>
              <a:t>đây, phản hồi  cho khả </a:t>
            </a:r>
            <a:r>
              <a:rPr sz="2400" spc="-5" dirty="0">
                <a:latin typeface="Times New Roman"/>
                <a:cs typeface="Times New Roman"/>
              </a:rPr>
              <a:t>năng </a:t>
            </a:r>
            <a:r>
              <a:rPr sz="2400" dirty="0">
                <a:latin typeface="Times New Roman"/>
                <a:cs typeface="Times New Roman"/>
              </a:rPr>
              <a:t>quan </a:t>
            </a:r>
            <a:r>
              <a:rPr sz="2400" spc="-5" dirty="0">
                <a:latin typeface="Times New Roman"/>
                <a:cs typeface="Times New Roman"/>
              </a:rPr>
              <a:t>sát </a:t>
            </a:r>
            <a:r>
              <a:rPr sz="2400" dirty="0">
                <a:latin typeface="Times New Roman"/>
                <a:cs typeface="Times New Roman"/>
              </a:rPr>
              <a:t>hành động bằng các cách cảm  nhận, </a:t>
            </a:r>
            <a:r>
              <a:rPr sz="2400" spc="-5" dirty="0">
                <a:latin typeface="Times New Roman"/>
                <a:cs typeface="Times New Roman"/>
              </a:rPr>
              <a:t>sử </a:t>
            </a:r>
            <a:r>
              <a:rPr sz="2400" dirty="0">
                <a:latin typeface="Times New Roman"/>
                <a:cs typeface="Times New Roman"/>
              </a:rPr>
              <a:t>dụng để điều </a:t>
            </a:r>
            <a:r>
              <a:rPr sz="2400" spc="-5" dirty="0">
                <a:latin typeface="Times New Roman"/>
                <a:cs typeface="Times New Roman"/>
              </a:rPr>
              <a:t>chỉnh chuyển </a:t>
            </a:r>
            <a:r>
              <a:rPr sz="2400" dirty="0">
                <a:latin typeface="Times New Roman"/>
                <a:cs typeface="Times New Roman"/>
              </a:rPr>
              <a:t>động.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chú ý được  xem </a:t>
            </a:r>
            <a:r>
              <a:rPr sz="2400" spc="-5" dirty="0">
                <a:latin typeface="Times New Roman"/>
                <a:cs typeface="Times New Roman"/>
              </a:rPr>
              <a:t>như </a:t>
            </a:r>
            <a:r>
              <a:rPr sz="2400" dirty="0">
                <a:latin typeface="Times New Roman"/>
                <a:cs typeface="Times New Roman"/>
              </a:rPr>
              <a:t>luồng điều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khiển.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93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17715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 Thành phần vào</a:t>
            </a:r>
            <a:r>
              <a:rPr sz="4400" b="0" spc="-120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ra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529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 người giao tiếp với </a:t>
            </a:r>
            <a:r>
              <a:rPr sz="2800" dirty="0">
                <a:latin typeface="Times New Roman"/>
                <a:cs typeface="Times New Roman"/>
              </a:rPr>
              <a:t>thế </a:t>
            </a:r>
            <a:r>
              <a:rPr sz="2800" spc="-5" dirty="0">
                <a:latin typeface="Times New Roman"/>
                <a:cs typeface="Times New Roman"/>
              </a:rPr>
              <a:t>giới thông </a:t>
            </a:r>
            <a:r>
              <a:rPr sz="2800" dirty="0">
                <a:latin typeface="Times New Roman"/>
                <a:cs typeface="Times New Roman"/>
              </a:rPr>
              <a:t>qua </a:t>
            </a:r>
            <a:r>
              <a:rPr sz="2800" spc="-5" dirty="0">
                <a:latin typeface="Times New Roman"/>
                <a:cs typeface="Times New Roman"/>
              </a:rPr>
              <a:t>nhận  </a:t>
            </a:r>
            <a:r>
              <a:rPr sz="2800" spc="5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gửi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tin bằng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thành </a:t>
            </a:r>
            <a:r>
              <a:rPr sz="2800" dirty="0">
                <a:latin typeface="Times New Roman"/>
                <a:cs typeface="Times New Roman"/>
              </a:rPr>
              <a:t>phần </a:t>
            </a:r>
            <a:r>
              <a:rPr sz="2800" spc="-5" dirty="0">
                <a:latin typeface="Times New Roman"/>
                <a:cs typeface="Times New Roman"/>
              </a:rPr>
              <a:t>vào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94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2755" cy="223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dirty="0">
                <a:latin typeface="Times New Roman"/>
                <a:cs typeface="Times New Roman"/>
              </a:rPr>
              <a:t>Thông qua </a:t>
            </a:r>
            <a:r>
              <a:rPr sz="2800" spc="-5" dirty="0">
                <a:latin typeface="Times New Roman"/>
                <a:cs typeface="Times New Roman"/>
              </a:rPr>
              <a:t>năm giác </a:t>
            </a:r>
            <a:r>
              <a:rPr sz="2800" dirty="0">
                <a:latin typeface="Times New Roman"/>
                <a:cs typeface="Times New Roman"/>
              </a:rPr>
              <a:t>quan: </a:t>
            </a:r>
            <a:r>
              <a:rPr sz="2800" spc="-5" dirty="0">
                <a:latin typeface="Times New Roman"/>
                <a:cs typeface="Times New Roman"/>
              </a:rPr>
              <a:t>thị giác, thính giác,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khứu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giác, vị giác, xúc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  <a:p>
            <a:pPr marL="546100" marR="5715" indent="-533400" algn="just">
              <a:lnSpc>
                <a:spcPct val="100000"/>
              </a:lnSpc>
              <a:spcBef>
                <a:spcPts val="67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Hiện nay, </a:t>
            </a:r>
            <a:r>
              <a:rPr sz="2800" dirty="0">
                <a:latin typeface="Times New Roman"/>
                <a:cs typeface="Times New Roman"/>
              </a:rPr>
              <a:t>ba </a:t>
            </a:r>
            <a:r>
              <a:rPr sz="2800" spc="-5" dirty="0">
                <a:latin typeface="Times New Roman"/>
                <a:cs typeface="Times New Roman"/>
              </a:rPr>
              <a:t>giác quan là quan </a:t>
            </a:r>
            <a:r>
              <a:rPr sz="2800" dirty="0">
                <a:latin typeface="Times New Roman"/>
                <a:cs typeface="Times New Roman"/>
              </a:rPr>
              <a:t>trọng </a:t>
            </a:r>
            <a:r>
              <a:rPr sz="2800" spc="-5" dirty="0">
                <a:latin typeface="Times New Roman"/>
                <a:cs typeface="Times New Roman"/>
              </a:rPr>
              <a:t>cho HCI, hai  giác quan </a:t>
            </a:r>
            <a:r>
              <a:rPr sz="2800" dirty="0">
                <a:latin typeface="Times New Roman"/>
                <a:cs typeface="Times New Roman"/>
              </a:rPr>
              <a:t>vị </a:t>
            </a:r>
            <a:r>
              <a:rPr sz="2800" spc="-5" dirty="0">
                <a:latin typeface="Times New Roman"/>
                <a:cs typeface="Times New Roman"/>
              </a:rPr>
              <a:t>giác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khứu giác vẫn chưa được quan  tâm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đến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95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2209673"/>
            <a:ext cx="3352800" cy="187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4252976"/>
            <a:ext cx="4267200" cy="2605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32965"/>
            <a:ext cx="2454275" cy="238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3200" dirty="0">
                <a:latin typeface="Times New Roman"/>
                <a:cs typeface="Times New Roman"/>
              </a:rPr>
              <a:t>Thị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giác</a:t>
            </a:r>
            <a:endParaRPr sz="32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Lông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Arial"/>
                <a:cs typeface="Arial"/>
              </a:rPr>
              <a:t>Đồng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tử</a:t>
            </a:r>
            <a:endParaRPr sz="2000">
              <a:latin typeface="Arial"/>
              <a:cs typeface="Arial"/>
            </a:endParaRPr>
          </a:p>
          <a:p>
            <a:pPr marL="1155700" marR="5080">
              <a:lnSpc>
                <a:spcPct val="150100"/>
              </a:lnSpc>
              <a:spcBef>
                <a:spcPts val="595"/>
              </a:spcBef>
            </a:pPr>
            <a:r>
              <a:rPr sz="2000" dirty="0">
                <a:latin typeface="Arial"/>
                <a:cs typeface="Arial"/>
              </a:rPr>
              <a:t>Màng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cứng  </a:t>
            </a:r>
            <a:r>
              <a:rPr sz="2000" spc="-15" dirty="0">
                <a:latin typeface="Arial"/>
                <a:cs typeface="Arial"/>
              </a:rPr>
              <a:t>Tròng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96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362200"/>
            <a:ext cx="6172200" cy="319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4975" y="5751271"/>
            <a:ext cx="218249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Điểm </a:t>
            </a:r>
            <a:r>
              <a:rPr sz="2400" spc="-10" dirty="0">
                <a:latin typeface="Times New Roman"/>
                <a:cs typeface="Times New Roman"/>
              </a:rPr>
              <a:t>mù </a:t>
            </a:r>
            <a:r>
              <a:rPr sz="2400" dirty="0">
                <a:latin typeface="Times New Roman"/>
                <a:cs typeface="Times New Roman"/>
              </a:rPr>
              <a:t>buổi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tối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97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105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5" y="6208776"/>
            <a:ext cx="103378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Vách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2133600"/>
            <a:ext cx="630555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98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343" y="6294831"/>
            <a:ext cx="2679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106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82371"/>
            <a:ext cx="502158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3.3.1. Thành phần</a:t>
            </a:r>
            <a:r>
              <a:rPr sz="4400" b="0" spc="-125" dirty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999900"/>
                </a:solidFill>
                <a:latin typeface="Times New Roman"/>
                <a:cs typeface="Times New Roman"/>
              </a:rPr>
              <a:t>vào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3473"/>
            <a:ext cx="173418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"/>
              <a:tabLst>
                <a:tab pos="546100" algn="l"/>
                <a:tab pos="5467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Thị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giác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8775" y="6208776"/>
            <a:ext cx="32899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Đảo </a:t>
            </a:r>
            <a:r>
              <a:rPr sz="2400" spc="-5" dirty="0">
                <a:latin typeface="Times New Roman"/>
                <a:cs typeface="Times New Roman"/>
              </a:rPr>
              <a:t>hình </a:t>
            </a:r>
            <a:r>
              <a:rPr sz="2400" dirty="0">
                <a:latin typeface="Times New Roman"/>
                <a:cs typeface="Times New Roman"/>
              </a:rPr>
              <a:t>và nền – chiếc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200" y="2133663"/>
            <a:ext cx="4267200" cy="3922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t>99</a:t>
            </a:fld>
            <a:endParaRPr lang="en-US" spc="-5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_theme">
  <a:themeElements>
    <a:clrScheme name="1_CNP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NP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N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_theme" id="{B0883ED6-2B9F-4B16-808A-E0F0B50E31ED}" vid="{26CADC2A-0EE6-44EB-B257-8AB612A6D7A6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d_theme</Template>
  <TotalTime>112</TotalTime>
  <Words>25900</Words>
  <Application>Microsoft Office PowerPoint</Application>
  <PresentationFormat>On-screen Show (4:3)</PresentationFormat>
  <Paragraphs>3256</Paragraphs>
  <Slides>425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425</vt:i4>
      </vt:variant>
    </vt:vector>
  </HeadingPairs>
  <TitlesOfParts>
    <vt:vector size="433" baseType="lpstr">
      <vt:lpstr>.VnArial</vt:lpstr>
      <vt:lpstr>Arial</vt:lpstr>
      <vt:lpstr>Calibri</vt:lpstr>
      <vt:lpstr>Times New Roman</vt:lpstr>
      <vt:lpstr>Verdana</vt:lpstr>
      <vt:lpstr>Wingdings</vt:lpstr>
      <vt:lpstr>d_theme</vt:lpstr>
      <vt:lpstr>Custom Design</vt:lpstr>
      <vt:lpstr>BÀI GIẢNG</vt:lpstr>
      <vt:lpstr>GIỚI THIỆU MÔN HỌC</vt:lpstr>
      <vt:lpstr>PowerPoint Presentation</vt:lpstr>
      <vt:lpstr>PowerPoint Presentation</vt:lpstr>
      <vt:lpstr>GIỚI THIỆU MÔN HỌC</vt:lpstr>
      <vt:lpstr>PowerPoint Presentation</vt:lpstr>
      <vt:lpstr>1.1. Định nghĩa</vt:lpstr>
      <vt:lpstr>1.2. Vai trò của HCI</vt:lpstr>
      <vt:lpstr>1.3. Lịch sử phát triển</vt:lpstr>
      <vt:lpstr>1.3. Lịch sử phát triển</vt:lpstr>
      <vt:lpstr>1.4. Các lĩnh vực liên quan</vt:lpstr>
      <vt:lpstr>1.4. Các lĩnh vực liên quan</vt:lpstr>
      <vt:lpstr>1.4. Các lĩnh vực liên quan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1.4. Tại sao phải nghiên cứu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1.5. Nội dung nghiên cứu của HCI</vt:lpstr>
      <vt:lpstr>1.6. Các yếu tố cần quan tâm</vt:lpstr>
      <vt:lpstr>1.6. Các yếu tố cần quan tâm</vt:lpstr>
      <vt:lpstr>1.7. Ai tham gia xây dựng HCI</vt:lpstr>
      <vt:lpstr>PowerPoint Presentation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2.1. Định nghĩa tính sử dụng</vt:lpstr>
      <vt:lpstr>2.2. Sáu thuộc tính của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2.2. Nguyên lý thiết kế hệ thống có  tính sử dụng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2.3. Tính tiện lợi</vt:lpstr>
      <vt:lpstr>CHƯƠNG 3 KHẢ NĂNG CON NGƯỜI</vt:lpstr>
      <vt:lpstr>3.1. Hệ thống nhận thức</vt:lpstr>
      <vt:lpstr>3.1. Hệ thống nhận thức</vt:lpstr>
      <vt:lpstr>3.2. Mô hình bộ xử lý thông tin</vt:lpstr>
      <vt:lpstr>3.2. Mô hình bộ xử lý thông tin</vt:lpstr>
      <vt:lpstr>3.2. Mô hình bộ xử lý thông tin</vt:lpstr>
      <vt:lpstr>3.3. Thành phần vào ra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3.3.1. Thành phần vào</vt:lpstr>
      <vt:lpstr>3.3.2. Thành phần ra</vt:lpstr>
      <vt:lpstr>3.4. Bộ nhớ</vt:lpstr>
      <vt:lpstr>3.4.1. Bộ nhớ giác quan</vt:lpstr>
      <vt:lpstr>3.4.1. Bộ nhớ giác quan</vt:lpstr>
      <vt:lpstr>3.4.2. Bộ nhớ ngắn hạn</vt:lpstr>
      <vt:lpstr>3.4.2. Bộ nhớ ngắn hạn</vt:lpstr>
      <vt:lpstr>3.4.2. Bộ nhớ ngắn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3.4.3. Bộ nhớ dài hạn</vt:lpstr>
      <vt:lpstr>3.5. Bộ xử lý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Suy nghĩ</vt:lpstr>
      <vt:lpstr>3.5.1. Rèn luyện kỹ năng</vt:lpstr>
      <vt:lpstr>3.5.1. Xử lý lỗi</vt:lpstr>
      <vt:lpstr>Xin chân thành cảm ơn!</vt:lpstr>
      <vt:lpstr>PowerPoint Presentation</vt:lpstr>
      <vt:lpstr>4.1. Tổng quan</vt:lpstr>
      <vt:lpstr>4.1. Tổng quan</vt:lpstr>
      <vt:lpstr>4.1. Tổng quan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nhập</vt:lpstr>
      <vt:lpstr>4.2. Thiết bị xuất</vt:lpstr>
      <vt:lpstr>Xin chân thành cảm ơn!</vt:lpstr>
      <vt:lpstr>CHƯƠNG 5 THIẾT KẾ HCI HƯỚNG</vt:lpstr>
      <vt:lpstr>5.1. Ví dụ giao diện</vt:lpstr>
      <vt:lpstr>5.2. Các mô hình phát triển phần mềm</vt:lpstr>
      <vt:lpstr>5.2. Các mô hình phát triển phần mềm</vt:lpstr>
      <vt:lpstr>5.2. Vòng đời kỹ nghệ GDNSD</vt:lpstr>
      <vt:lpstr>5.2. Vòng đời kỹ nghệ GDNSD</vt:lpstr>
      <vt:lpstr>5.2. Vòng đời kỹ nghệ GDNSD</vt:lpstr>
      <vt:lpstr>5.2. Vòng đời kỹ nghệ GDNSD</vt:lpstr>
      <vt:lpstr>5.2. Vòng đời kỹ nghệ GDNSD</vt:lpstr>
      <vt:lpstr>5.2. Vòng đời kỹ nghệ GDNSD</vt:lpstr>
      <vt:lpstr>5.3. Thiết kế hướng người sử dụng</vt:lpstr>
      <vt:lpstr>5.3. Thiết kế hướng người sử dụng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5.4. Phân tích NSD và nhiệm vụ</vt:lpstr>
      <vt:lpstr>Xin chân thành cảm ơn!</vt:lpstr>
      <vt:lpstr>CHƯƠNG 6 NGUYÊN LÝ THIẾT KẾ</vt:lpstr>
      <vt:lpstr>6.1. Ví dụ giao diện</vt:lpstr>
      <vt:lpstr>6.1. Ví dụ giao diện</vt:lpstr>
      <vt:lpstr>6.1. Ví dụ giao diện</vt:lpstr>
      <vt:lpstr>6.1. Ví dụ giao diện</vt:lpstr>
      <vt:lpstr>6.2. Hướng dẫn TK tính sử dụng</vt:lpstr>
      <vt:lpstr>6.2. Hướng dẫn TK tính sử dụng</vt:lpstr>
      <vt:lpstr>6.2. Hướng dẫn TK tính sử dụng</vt:lpstr>
      <vt:lpstr>6.3. Hướng dẫn của Nielsen</vt:lpstr>
      <vt:lpstr>6.3. Hướng dẫn của Nielsen</vt:lpstr>
      <vt:lpstr>6.3. Hướng dẫn của Nielsen</vt:lpstr>
      <vt:lpstr>6.3. Hướng dẫn của Nielsen</vt:lpstr>
      <vt:lpstr>6.3. Hướng dẫn của Nielsen</vt:lpstr>
      <vt:lpstr>6.3. Hướng dẫn của Nielsen</vt:lpstr>
      <vt:lpstr>6.3. Hướng dẫn của Nielsen</vt:lpstr>
      <vt:lpstr>6.3. Hướng dẫn của Nielsen</vt:lpstr>
      <vt:lpstr>6.3. Hướng dẫn của Nielsen</vt:lpstr>
      <vt:lpstr>6.4. Các quy tắc vàng của Shneiderman</vt:lpstr>
      <vt:lpstr>Xin chân thành cảm ơn!</vt:lpstr>
      <vt:lpstr>PowerPoint Presentation</vt:lpstr>
      <vt:lpstr>7.1. Ví dụ giao diện</vt:lpstr>
      <vt:lpstr>7.1. Ví dụ giao diện</vt:lpstr>
      <vt:lpstr>7.1. Ví dụ giao diện</vt:lpstr>
      <vt:lpstr>7.2. Mô hình ra</vt:lpstr>
      <vt:lpstr>7.2. Mô hình ra</vt:lpstr>
      <vt:lpstr>7.3. Phong cách tương tác-Metaphor</vt:lpstr>
      <vt:lpstr>7.3. Phong cách tương tác-Metaphor</vt:lpstr>
      <vt:lpstr>7.4. Mô hình vào</vt:lpstr>
      <vt:lpstr>7.4. Mô hình vào</vt:lpstr>
      <vt:lpstr>7.4. Mô hình vào</vt:lpstr>
      <vt:lpstr>7.4. Mô hình vào</vt:lpstr>
      <vt:lpstr>7.4. Mô hình vào</vt:lpstr>
      <vt:lpstr>7.4. Mô hình vào</vt:lpstr>
      <vt:lpstr>7.4. Mô hình vào</vt:lpstr>
      <vt:lpstr>7.4. Mô hình vào</vt:lpstr>
      <vt:lpstr>Xin chân thành cảm ơn!</vt:lpstr>
      <vt:lpstr>CHƯƠNG 8 XÂY DỰNG BẢN MẪU</vt:lpstr>
      <vt:lpstr>7.1. Ví dụ giao diện</vt:lpstr>
      <vt:lpstr>7.2. Prototype là gì?</vt:lpstr>
      <vt:lpstr>7.2. Prototype là gì?</vt:lpstr>
      <vt:lpstr>7.2. Prototype là gì?</vt:lpstr>
      <vt:lpstr>7.2. Prototype là gì?</vt:lpstr>
      <vt:lpstr>7.2. Prototype là gì?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giấy</vt:lpstr>
      <vt:lpstr>7.3. Prototype máy tính</vt:lpstr>
      <vt:lpstr>7.3. Prototype máy tính</vt:lpstr>
      <vt:lpstr>7.3. Prototype máy tính</vt:lpstr>
      <vt:lpstr>7.3. Prototype máy tính</vt:lpstr>
      <vt:lpstr>7.3. Prototype máy tính</vt:lpstr>
      <vt:lpstr>7.3. Prototype máy tính</vt:lpstr>
      <vt:lpstr>7.3. Prototype máy tính</vt:lpstr>
      <vt:lpstr>7.3. Prototype máy tính</vt:lpstr>
      <vt:lpstr>Xin chân thành cảm ơn!</vt:lpstr>
      <vt:lpstr>CHƯƠNG 9 THIẾT KẾ BIỂU TƯỢNG</vt:lpstr>
      <vt:lpstr>9.1. Tổng quan</vt:lpstr>
      <vt:lpstr>9.1. Tổng quan</vt:lpstr>
      <vt:lpstr>9.1. Tổng quan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9.2. Các chuẩn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9.3. Quy trình thiết kế</vt:lpstr>
      <vt:lpstr>9.4. Đánh giá</vt:lpstr>
      <vt:lpstr>9.4. Đánh giá</vt:lpstr>
      <vt:lpstr>Xin chân thành cảm ơn!</vt:lpstr>
      <vt:lpstr>CHƯƠNG 10 THIẾT KẾ TRỢ GIÚP</vt:lpstr>
      <vt:lpstr>10.1. Tổng quan</vt:lpstr>
      <vt:lpstr>10.1. Tổng quan</vt:lpstr>
      <vt:lpstr>10.1. Tổng quan</vt:lpstr>
      <vt:lpstr>10.1. Tổng quan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10.2. Phân loại</vt:lpstr>
      <vt:lpstr>10.3. Quy trình thiết kế</vt:lpstr>
      <vt:lpstr>10.3. Quy trình thiết kế</vt:lpstr>
      <vt:lpstr>10.3. Quy trình thiết kế</vt:lpstr>
      <vt:lpstr>10.3. Quy trình thiết kế</vt:lpstr>
      <vt:lpstr>10.3. Quy trình thiết kế</vt:lpstr>
      <vt:lpstr>10.3. Quy trình thiết kế</vt:lpstr>
      <vt:lpstr>10.3. Quy trình thiết kế</vt:lpstr>
      <vt:lpstr>10.3. Quy trình thiết kế</vt:lpstr>
      <vt:lpstr>10.3. Quy trình thiết kế</vt:lpstr>
      <vt:lpstr>Xin chân thành cảm ơn!</vt:lpstr>
      <vt:lpstr>CHƯƠNG 11 ĐÁNH GIÁ</vt:lpstr>
      <vt:lpstr>11.1. Tổng quan</vt:lpstr>
      <vt:lpstr>11.1. Tổng quan</vt:lpstr>
      <vt:lpstr>11.1. Tổng quan</vt:lpstr>
      <vt:lpstr>11.1. Tổng quan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11.2. Các kiểu đánh giá</vt:lpstr>
      <vt:lpstr>Xin 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Tiểu luận Công nghệ phần mềm</dc:title>
  <dc:creator>Vũ Đức Huy</dc:creator>
  <cp:lastModifiedBy>Phạm Thị</cp:lastModifiedBy>
  <cp:revision>12</cp:revision>
  <dcterms:created xsi:type="dcterms:W3CDTF">2018-08-04T10:20:42Z</dcterms:created>
  <dcterms:modified xsi:type="dcterms:W3CDTF">2023-02-21T08:22:08Z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2018-08-04T00:00:00Z</vt:filetime>
  </property>
</Properties>
</file>